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9" r:id="rId8"/>
    <p:sldId id="262" r:id="rId9"/>
    <p:sldId id="263" r:id="rId10"/>
    <p:sldId id="270" r:id="rId11"/>
    <p:sldId id="264" r:id="rId12"/>
    <p:sldId id="265" r:id="rId13"/>
    <p:sldId id="266" r:id="rId14"/>
    <p:sldId id="267" r:id="rId15"/>
    <p:sldId id="271" r:id="rId16"/>
    <p:sldId id="268" r:id="rId17"/>
  </p:sldIdLst>
  <p:sldSz cx="9144000" cy="5143500" type="screen16x9"/>
  <p:notesSz cx="6858000" cy="9144000"/>
  <p:embeddedFontLst>
    <p:embeddedFont>
      <p:font typeface="Merriweather" panose="020B0604020202020204" charset="0"/>
      <p:regular r:id="rId19"/>
      <p:bold r:id="rId20"/>
      <p:italic r:id="rId21"/>
      <p:boldItalic r:id="rId22"/>
    </p:embeddedFont>
    <p:embeddedFont>
      <p:font typeface="Montserrat" panose="020B0604020202020204" charset="0"/>
      <p:regular r:id="rId23"/>
      <p:bold r:id="rId24"/>
      <p:italic r:id="rId25"/>
      <p:boldItalic r:id="rId26"/>
    </p:embeddedFont>
    <p:embeddedFont>
      <p:font typeface="Roboto"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caf80aef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caf80aef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6ddcf84c7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6ddcf84c7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6ddcf84c7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6ddcf84c7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afdc17b35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4afdc17b35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6ddcf84c7f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6ddcf84c7f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4afdc17b35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4afdc17b35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afdc17b35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afdc17b35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4afdc17b35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4afdc17b35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6ddcf84c7f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6ddcf84c7f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6ddcf84c7f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6ddcf84c7f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4caf80aef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4caf80aef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afdc17b35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afdc17b35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nmu.edu/grantsandcontracts/excellence-education-research-program-guidelines" TargetMode="Externa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nmu.edu/sponsoredprograms/internal-grant-reportin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jantaylo@nmu.edu"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 Id="rId4" Type="http://schemas.openxmlformats.org/officeDocument/2006/relationships/hyperlink" Target="mailto:graduate@nmu.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mu.edu/grantsandcontracts/excellence-education-research-program-guideline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mailto:graduate@nmu.edu"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nmu.edu/grantsandcontracts/excellence-education-research-program-guideline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t>Excellence in Education</a:t>
            </a:r>
            <a:endParaRPr sz="4800"/>
          </a:p>
        </p:txBody>
      </p:sp>
      <p:sp>
        <p:nvSpPr>
          <p:cNvPr id="65" name="Google Shape;65;p13"/>
          <p:cNvSpPr txBox="1">
            <a:spLocks noGrp="1"/>
          </p:cNvSpPr>
          <p:nvPr>
            <p:ph type="subTitle" idx="1"/>
          </p:nvPr>
        </p:nvSpPr>
        <p:spPr>
          <a:xfrm>
            <a:off x="226175" y="1633776"/>
            <a:ext cx="4242600" cy="144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Tips and hints for preparing a successful application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Janelle Taylor,</a:t>
            </a:r>
          </a:p>
          <a:p>
            <a:pPr marL="0" lvl="0" indent="0" algn="l" rtl="0">
              <a:spcBef>
                <a:spcPts val="0"/>
              </a:spcBef>
              <a:spcAft>
                <a:spcPts val="0"/>
              </a:spcAft>
              <a:buNone/>
            </a:pPr>
            <a:r>
              <a:rPr lang="en" dirty="0"/>
              <a:t>Coordinator of Graduate Student and Research Affairs</a:t>
            </a:r>
            <a:endParaRPr dirty="0"/>
          </a:p>
          <a:p>
            <a:pPr marL="0" lvl="0" indent="0" algn="l" rtl="0">
              <a:spcBef>
                <a:spcPts val="0"/>
              </a:spcBef>
              <a:spcAft>
                <a:spcPts val="0"/>
              </a:spcAft>
              <a:buNone/>
            </a:pPr>
            <a:r>
              <a:rPr lang="en" dirty="0"/>
              <a:t>Graduate Studies and Research</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66" name="Google Shape;66;p13"/>
          <p:cNvSpPr/>
          <p:nvPr/>
        </p:nvSpPr>
        <p:spPr>
          <a:xfrm rot="3345532">
            <a:off x="4580855" y="1255119"/>
            <a:ext cx="4290138" cy="4245834"/>
          </a:xfrm>
          <a:prstGeom prst="irregularSeal2">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latin typeface="Merriweather"/>
              <a:ea typeface="Merriweather"/>
              <a:cs typeface="Merriweather"/>
              <a:sym typeface="Merriweathe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things to think about</a:t>
            </a:r>
          </a:p>
        </p:txBody>
      </p:sp>
      <p:sp>
        <p:nvSpPr>
          <p:cNvPr id="3" name="Text Placeholder 2"/>
          <p:cNvSpPr>
            <a:spLocks noGrp="1"/>
          </p:cNvSpPr>
          <p:nvPr>
            <p:ph type="body" idx="1"/>
          </p:nvPr>
        </p:nvSpPr>
        <p:spPr/>
        <p:txBody>
          <a:bodyPr/>
          <a:lstStyle/>
          <a:p>
            <a:r>
              <a:rPr lang="en-US" dirty="0"/>
              <a:t>Remember: you must propose a project that you are able to do</a:t>
            </a:r>
          </a:p>
          <a:p>
            <a:pPr lvl="1"/>
            <a:r>
              <a:rPr lang="en-US" dirty="0"/>
              <a:t>Keep the pandemic in mind – we don’t know what the future holds, but plan for your project to be quarantine-friendly, or at least able to pivot to that if needed</a:t>
            </a:r>
            <a:br>
              <a:rPr lang="en-US" dirty="0"/>
            </a:br>
            <a:endParaRPr lang="en-US" dirty="0"/>
          </a:p>
          <a:p>
            <a:r>
              <a:rPr lang="en-US" dirty="0"/>
              <a:t>Make sure the work can be done in the amount of time and with the resources you have</a:t>
            </a:r>
          </a:p>
          <a:p>
            <a:pPr marL="146050" indent="0">
              <a:buNone/>
            </a:pPr>
            <a:endParaRPr lang="en-US" dirty="0"/>
          </a:p>
          <a:p>
            <a:r>
              <a:rPr lang="en-US" dirty="0"/>
              <a:t>If you need to modify your project, you will need to submit the modification to the Graduate Programs Committee for approval (and that is not guaranteed)</a:t>
            </a:r>
          </a:p>
        </p:txBody>
      </p:sp>
      <p:sp>
        <p:nvSpPr>
          <p:cNvPr id="4" name="Text Placeholder 3"/>
          <p:cNvSpPr>
            <a:spLocks noGrp="1"/>
          </p:cNvSpPr>
          <p:nvPr>
            <p:ph type="body" idx="2"/>
          </p:nvPr>
        </p:nvSpPr>
        <p:spPr/>
        <p:txBody>
          <a:bodyPr/>
          <a:lstStyle/>
          <a:p>
            <a:r>
              <a:rPr lang="en-US" dirty="0"/>
              <a:t>Remember this involves a summer credit</a:t>
            </a:r>
          </a:p>
          <a:p>
            <a:endParaRPr lang="en-US" dirty="0"/>
          </a:p>
          <a:p>
            <a:endParaRPr lang="en-US" dirty="0"/>
          </a:p>
          <a:p>
            <a:r>
              <a:rPr lang="en-US" dirty="0"/>
              <a:t>Talk to your advisor now about what that summer credit will look like and if they are willing to teach it if you are planning to do a directed study or thesis/capstone credits</a:t>
            </a:r>
          </a:p>
        </p:txBody>
      </p:sp>
    </p:spTree>
    <p:extLst>
      <p:ext uri="{BB962C8B-B14F-4D97-AF65-F5344CB8AC3E}">
        <p14:creationId xmlns:p14="http://schemas.microsoft.com/office/powerpoint/2010/main" val="3645764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319275" y="1197400"/>
            <a:ext cx="6796500" cy="459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dirty="0"/>
              <a:t>Deadline day:</a:t>
            </a:r>
            <a:endParaRPr sz="6000" dirty="0"/>
          </a:p>
        </p:txBody>
      </p:sp>
      <p:sp>
        <p:nvSpPr>
          <p:cNvPr id="121" name="Google Shape;121;p21"/>
          <p:cNvSpPr txBox="1">
            <a:spLocks noGrp="1"/>
          </p:cNvSpPr>
          <p:nvPr>
            <p:ph type="body" idx="1"/>
          </p:nvPr>
        </p:nvSpPr>
        <p:spPr>
          <a:xfrm>
            <a:off x="602450" y="1686875"/>
            <a:ext cx="7900200" cy="57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By 11:59 p.m., your </a:t>
            </a:r>
            <a:r>
              <a:rPr lang="en" sz="2000" b="1" dirty="0"/>
              <a:t>.pdf</a:t>
            </a:r>
            <a:r>
              <a:rPr lang="en" sz="2000" dirty="0"/>
              <a:t> application must be submitted via email to graduate@nmu.edu, with your department head copied.</a:t>
            </a:r>
            <a:endParaRPr sz="2000" dirty="0"/>
          </a:p>
          <a:p>
            <a:pPr marL="0" lvl="0" indent="0" algn="l" rtl="0">
              <a:spcBef>
                <a:spcPts val="1600"/>
              </a:spcBef>
              <a:spcAft>
                <a:spcPts val="0"/>
              </a:spcAft>
              <a:buNone/>
            </a:pPr>
            <a:r>
              <a:rPr lang="en" sz="2000" dirty="0"/>
              <a:t>Your application should include four main components noted on the </a:t>
            </a:r>
            <a:r>
              <a:rPr lang="en" sz="2000" i="1" dirty="0"/>
              <a:t>Excellence in Education Checklist</a:t>
            </a:r>
            <a:r>
              <a:rPr lang="en" sz="2000" dirty="0"/>
              <a:t> (see your handout or the Grants and Contracts website under “Excellence in Education Research Program Guidelines.”)</a:t>
            </a:r>
            <a:endParaRPr sz="2000" dirty="0"/>
          </a:p>
          <a:p>
            <a:pPr marL="0" lvl="0" indent="0">
              <a:spcBef>
                <a:spcPts val="1600"/>
              </a:spcBef>
              <a:spcAft>
                <a:spcPts val="1600"/>
              </a:spcAft>
              <a:buNone/>
            </a:pPr>
            <a:r>
              <a:rPr lang="en-US" sz="2000" dirty="0">
                <a:hlinkClick r:id="rId3"/>
              </a:rPr>
              <a:t>https://www.nmu.edu/grantsandcontracts/excellence-education-research-program-guidelines</a:t>
            </a: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2"/>
          <p:cNvSpPr txBox="1">
            <a:spLocks noGrp="1"/>
          </p:cNvSpPr>
          <p:nvPr>
            <p:ph type="title"/>
          </p:nvPr>
        </p:nvSpPr>
        <p:spPr>
          <a:xfrm>
            <a:off x="362050" y="121557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do I put the documents in one PDF file? </a:t>
            </a:r>
            <a:endParaRPr/>
          </a:p>
        </p:txBody>
      </p:sp>
      <p:sp>
        <p:nvSpPr>
          <p:cNvPr id="127" name="Google Shape;127;p22"/>
          <p:cNvSpPr txBox="1">
            <a:spLocks noGrp="1"/>
          </p:cNvSpPr>
          <p:nvPr>
            <p:ph type="body" idx="1"/>
          </p:nvPr>
        </p:nvSpPr>
        <p:spPr>
          <a:xfrm>
            <a:off x="4644675" y="352300"/>
            <a:ext cx="4166400" cy="44892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700" dirty="0">
                <a:latin typeface="Montserrat"/>
                <a:ea typeface="Montserrat"/>
                <a:cs typeface="Montserrat"/>
                <a:sym typeface="Montserrat"/>
              </a:rPr>
              <a:t>You have options: </a:t>
            </a:r>
            <a:endParaRPr sz="1700" dirty="0">
              <a:latin typeface="Montserrat"/>
              <a:ea typeface="Montserrat"/>
              <a:cs typeface="Montserrat"/>
              <a:sym typeface="Montserrat"/>
            </a:endParaRPr>
          </a:p>
          <a:p>
            <a:pPr marL="0" lvl="0" indent="0" algn="ctr" rtl="0">
              <a:lnSpc>
                <a:spcPct val="100000"/>
              </a:lnSpc>
              <a:spcBef>
                <a:spcPts val="0"/>
              </a:spcBef>
              <a:spcAft>
                <a:spcPts val="0"/>
              </a:spcAft>
              <a:buNone/>
            </a:pPr>
            <a:endParaRPr sz="1700" dirty="0">
              <a:latin typeface="Montserrat"/>
              <a:ea typeface="Montserrat"/>
              <a:cs typeface="Montserrat"/>
              <a:sym typeface="Montserrat"/>
            </a:endParaRPr>
          </a:p>
          <a:p>
            <a:pPr marL="0" lvl="0" indent="0" algn="l" rtl="0">
              <a:lnSpc>
                <a:spcPct val="100000"/>
              </a:lnSpc>
              <a:spcBef>
                <a:spcPts val="0"/>
              </a:spcBef>
              <a:spcAft>
                <a:spcPts val="0"/>
              </a:spcAft>
              <a:buNone/>
            </a:pPr>
            <a:r>
              <a:rPr lang="en" sz="1700" dirty="0">
                <a:latin typeface="Montserrat"/>
                <a:ea typeface="Montserrat"/>
                <a:cs typeface="Montserrat"/>
                <a:sym typeface="Montserrat"/>
              </a:rPr>
              <a:t>1: NMU has a institutional license to Adobe Acrobat. </a:t>
            </a:r>
            <a:r>
              <a:rPr lang="en-US" sz="1700" dirty="0">
                <a:latin typeface="Montserrat"/>
                <a:ea typeface="Montserrat"/>
                <a:cs typeface="Montserrat"/>
                <a:sym typeface="Montserrat"/>
              </a:rPr>
              <a:t>Ask at the </a:t>
            </a:r>
            <a:r>
              <a:rPr lang="en" sz="1700" dirty="0">
                <a:latin typeface="Montserrat"/>
                <a:ea typeface="Montserrat"/>
                <a:cs typeface="Montserrat"/>
                <a:sym typeface="Montserrat"/>
              </a:rPr>
              <a:t>HelpDesk and have it installed on your computer. </a:t>
            </a:r>
            <a:endParaRPr sz="1700" dirty="0">
              <a:latin typeface="Montserrat"/>
              <a:ea typeface="Montserrat"/>
              <a:cs typeface="Montserrat"/>
              <a:sym typeface="Montserrat"/>
            </a:endParaRPr>
          </a:p>
          <a:p>
            <a:pPr marL="0" lvl="0" indent="0" algn="l" rtl="0">
              <a:lnSpc>
                <a:spcPct val="100000"/>
              </a:lnSpc>
              <a:spcBef>
                <a:spcPts val="0"/>
              </a:spcBef>
              <a:spcAft>
                <a:spcPts val="0"/>
              </a:spcAft>
              <a:buNone/>
            </a:pPr>
            <a:endParaRPr sz="1700" dirty="0">
              <a:latin typeface="Montserrat"/>
              <a:ea typeface="Montserrat"/>
              <a:cs typeface="Montserrat"/>
              <a:sym typeface="Montserrat"/>
            </a:endParaRPr>
          </a:p>
          <a:p>
            <a:pPr marL="0" lvl="0" indent="0" algn="l" rtl="0">
              <a:lnSpc>
                <a:spcPct val="100000"/>
              </a:lnSpc>
              <a:spcBef>
                <a:spcPts val="0"/>
              </a:spcBef>
              <a:spcAft>
                <a:spcPts val="0"/>
              </a:spcAft>
              <a:buNone/>
            </a:pPr>
            <a:r>
              <a:rPr lang="en" sz="1700" dirty="0">
                <a:latin typeface="Montserrat"/>
                <a:ea typeface="Montserrat"/>
                <a:cs typeface="Montserrat"/>
                <a:sym typeface="Montserrat"/>
              </a:rPr>
              <a:t>2: The library has resources for creating documents and scanning. Ask for Kevin McDonough. He knows everything. </a:t>
            </a:r>
            <a:endParaRPr sz="1700" dirty="0">
              <a:latin typeface="Montserrat"/>
              <a:ea typeface="Montserrat"/>
              <a:cs typeface="Montserrat"/>
              <a:sym typeface="Montserrat"/>
            </a:endParaRPr>
          </a:p>
          <a:p>
            <a:pPr marL="0" lvl="0" indent="0" algn="l" rtl="0">
              <a:lnSpc>
                <a:spcPct val="100000"/>
              </a:lnSpc>
              <a:spcBef>
                <a:spcPts val="0"/>
              </a:spcBef>
              <a:spcAft>
                <a:spcPts val="0"/>
              </a:spcAft>
              <a:buNone/>
            </a:pPr>
            <a:endParaRPr sz="1700" dirty="0">
              <a:latin typeface="Montserrat"/>
              <a:ea typeface="Montserrat"/>
              <a:cs typeface="Montserrat"/>
              <a:sym typeface="Montserrat"/>
            </a:endParaRPr>
          </a:p>
          <a:p>
            <a:pPr marL="0" lvl="0" indent="0" algn="l" rtl="0">
              <a:lnSpc>
                <a:spcPct val="100000"/>
              </a:lnSpc>
              <a:spcBef>
                <a:spcPts val="0"/>
              </a:spcBef>
              <a:spcAft>
                <a:spcPts val="0"/>
              </a:spcAft>
              <a:buClr>
                <a:srgbClr val="000000"/>
              </a:buClr>
              <a:buSzPts val="1100"/>
              <a:buFont typeface="Arial"/>
              <a:buNone/>
            </a:pPr>
            <a:r>
              <a:rPr lang="en" sz="1700" dirty="0">
                <a:latin typeface="Montserrat"/>
                <a:ea typeface="Montserrat"/>
                <a:cs typeface="Montserrat"/>
                <a:sym typeface="Montserrat"/>
              </a:rPr>
              <a:t>3: Email/come to the Graduate Office and ask for help. We’re always willing to lend a hand, but will not reformat your submission or fix inaccuracies if you submit without asking for help. </a:t>
            </a:r>
            <a:endParaRPr sz="1700" dirty="0">
              <a:latin typeface="Montserrat"/>
              <a:ea typeface="Montserrat"/>
              <a:cs typeface="Montserrat"/>
              <a:sym typeface="Montserrat"/>
            </a:endParaRPr>
          </a:p>
          <a:p>
            <a:pPr marL="0" lvl="0" indent="0" algn="l" rtl="0">
              <a:spcBef>
                <a:spcPts val="0"/>
              </a:spcBef>
              <a:spcAft>
                <a:spcPts val="1600"/>
              </a:spcAft>
              <a:buNone/>
            </a:pPr>
            <a:endParaRPr sz="1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Winning isn’t everything… </a:t>
            </a:r>
            <a:endParaRPr/>
          </a:p>
          <a:p>
            <a:pPr marL="0" lvl="0" indent="0" algn="l" rtl="0">
              <a:spcBef>
                <a:spcPts val="0"/>
              </a:spcBef>
              <a:spcAft>
                <a:spcPts val="0"/>
              </a:spcAft>
              <a:buNone/>
            </a:pPr>
            <a:endParaRPr/>
          </a:p>
        </p:txBody>
      </p:sp>
      <p:sp>
        <p:nvSpPr>
          <p:cNvPr id="133" name="Google Shape;133;p23"/>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Winning an award is only the first step in a grant. </a:t>
            </a:r>
            <a:endParaRPr/>
          </a:p>
          <a:p>
            <a:pPr marL="0" lvl="0" indent="0" algn="l" rtl="0">
              <a:spcBef>
                <a:spcPts val="1600"/>
              </a:spcBef>
              <a:spcAft>
                <a:spcPts val="0"/>
              </a:spcAft>
              <a:buNone/>
            </a:pPr>
            <a:endParaRPr/>
          </a:p>
          <a:p>
            <a:pPr marL="0" lvl="0" indent="0" algn="l" rtl="0">
              <a:spcBef>
                <a:spcPts val="1600"/>
              </a:spcBef>
              <a:spcAft>
                <a:spcPts val="0"/>
              </a:spcAft>
              <a:buNone/>
            </a:pPr>
            <a:r>
              <a:rPr lang="en"/>
              <a:t>For the Excellence in Education, you must enroll in 1 credit over summer in a subject that is related to the topic of your project. </a:t>
            </a:r>
            <a:endParaRPr/>
          </a:p>
          <a:p>
            <a:pPr marL="0" lvl="0" indent="0" algn="l" rtl="0">
              <a:spcBef>
                <a:spcPts val="1600"/>
              </a:spcBef>
              <a:spcAft>
                <a:spcPts val="0"/>
              </a:spcAft>
              <a:buNone/>
            </a:pPr>
            <a:r>
              <a:rPr lang="en"/>
              <a:t>	This is a covered part of your award. </a:t>
            </a:r>
            <a:endParaRPr/>
          </a:p>
          <a:p>
            <a:pPr marL="0" lvl="0" indent="0" algn="l" rtl="0">
              <a:spcBef>
                <a:spcPts val="1600"/>
              </a:spcBef>
              <a:spcAft>
                <a:spcPts val="0"/>
              </a:spcAft>
              <a:buNone/>
            </a:pPr>
            <a:endParaRPr/>
          </a:p>
          <a:p>
            <a:pPr marL="0" lvl="0" indent="0" algn="l" rtl="0">
              <a:spcBef>
                <a:spcPts val="1600"/>
              </a:spcBef>
              <a:spcAft>
                <a:spcPts val="0"/>
              </a:spcAft>
              <a:buNone/>
            </a:pPr>
            <a:r>
              <a:rPr lang="en"/>
              <a:t>At the end of your project you must submit a final report detailing what you did and how the money was spent</a:t>
            </a:r>
            <a:endParaRPr/>
          </a:p>
          <a:p>
            <a:pPr marL="0" lvl="0" indent="0" algn="l" rtl="0">
              <a:spcBef>
                <a:spcPts val="1600"/>
              </a:spcBef>
              <a:spcAft>
                <a:spcPts val="1600"/>
              </a:spcAft>
              <a:buNone/>
            </a:pPr>
            <a:r>
              <a:rPr lang="en"/>
              <a:t>	Get used to reports. All grants require them.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4"/>
          <p:cNvSpPr txBox="1">
            <a:spLocks noGrp="1"/>
          </p:cNvSpPr>
          <p:nvPr>
            <p:ph type="title"/>
          </p:nvPr>
        </p:nvSpPr>
        <p:spPr>
          <a:xfrm>
            <a:off x="33497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Final Reports</a:t>
            </a:r>
            <a:endParaRPr dirty="0"/>
          </a:p>
        </p:txBody>
      </p:sp>
      <p:sp>
        <p:nvSpPr>
          <p:cNvPr id="139" name="Google Shape;139;p2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r>
              <a:rPr lang="en"/>
              <a:t>NMU’s final report asks 6 questions: </a:t>
            </a:r>
            <a:endParaRPr/>
          </a:p>
          <a:p>
            <a:pPr marL="457200" lvl="0" indent="-295275" algn="l" rtl="0">
              <a:spcBef>
                <a:spcPts val="160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What was done?  (Summarize the project activities.)</a:t>
            </a:r>
            <a:endParaRPr sz="1050">
              <a:solidFill>
                <a:srgbClr val="333333"/>
              </a:solidFill>
              <a:highlight>
                <a:srgbClr val="FFFFFF"/>
              </a:highlight>
              <a:latin typeface="Arial"/>
              <a:ea typeface="Arial"/>
              <a:cs typeface="Arial"/>
              <a:sym typeface="Arial"/>
            </a:endParaRPr>
          </a:p>
          <a:p>
            <a:pPr marL="457200" lvl="0" indent="-295275" algn="l" rtl="0">
              <a:spcBef>
                <a:spcPts val="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What were the results?</a:t>
            </a:r>
            <a:endParaRPr sz="1050">
              <a:solidFill>
                <a:srgbClr val="333333"/>
              </a:solidFill>
              <a:highlight>
                <a:srgbClr val="FFFFFF"/>
              </a:highlight>
              <a:latin typeface="Arial"/>
              <a:ea typeface="Arial"/>
              <a:cs typeface="Arial"/>
              <a:sym typeface="Arial"/>
            </a:endParaRPr>
          </a:p>
          <a:p>
            <a:pPr marL="457200" lvl="0" indent="-295275" algn="l" rtl="0">
              <a:spcBef>
                <a:spcPts val="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What was produced (publication, presentation, creative work, etc.)?</a:t>
            </a:r>
            <a:endParaRPr sz="1050">
              <a:solidFill>
                <a:srgbClr val="333333"/>
              </a:solidFill>
              <a:highlight>
                <a:srgbClr val="FFFFFF"/>
              </a:highlight>
              <a:latin typeface="Arial"/>
              <a:ea typeface="Arial"/>
              <a:cs typeface="Arial"/>
              <a:sym typeface="Arial"/>
            </a:endParaRPr>
          </a:p>
          <a:p>
            <a:pPr marL="457200" lvl="0" indent="-295275" algn="l" rtl="0">
              <a:spcBef>
                <a:spcPts val="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What further research might this lead to?</a:t>
            </a:r>
            <a:endParaRPr sz="1050">
              <a:solidFill>
                <a:srgbClr val="333333"/>
              </a:solidFill>
              <a:highlight>
                <a:srgbClr val="FFFFFF"/>
              </a:highlight>
              <a:latin typeface="Arial"/>
              <a:ea typeface="Arial"/>
              <a:cs typeface="Arial"/>
              <a:sym typeface="Arial"/>
            </a:endParaRPr>
          </a:p>
          <a:p>
            <a:pPr marL="457200" lvl="0" indent="-295275" algn="l" rtl="0">
              <a:spcBef>
                <a:spcPts val="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What sources of external grants did you (or might you) seek?</a:t>
            </a:r>
            <a:endParaRPr sz="1050">
              <a:solidFill>
                <a:srgbClr val="333333"/>
              </a:solidFill>
              <a:highlight>
                <a:srgbClr val="FFFFFF"/>
              </a:highlight>
              <a:latin typeface="Arial"/>
              <a:ea typeface="Arial"/>
              <a:cs typeface="Arial"/>
              <a:sym typeface="Arial"/>
            </a:endParaRPr>
          </a:p>
          <a:p>
            <a:pPr marL="457200" lvl="0" indent="-295275" algn="l" rtl="0">
              <a:spcBef>
                <a:spcPts val="0"/>
              </a:spcBef>
              <a:spcAft>
                <a:spcPts val="0"/>
              </a:spcAft>
              <a:buClr>
                <a:srgbClr val="333333"/>
              </a:buClr>
              <a:buSzPts val="1050"/>
              <a:buFont typeface="Arial"/>
              <a:buAutoNum type="arabicPeriod"/>
            </a:pPr>
            <a:r>
              <a:rPr lang="en" sz="1050">
                <a:solidFill>
                  <a:srgbClr val="333333"/>
                </a:solidFill>
                <a:highlight>
                  <a:srgbClr val="FFFFFF"/>
                </a:highlight>
                <a:latin typeface="Arial"/>
                <a:ea typeface="Arial"/>
                <a:cs typeface="Arial"/>
                <a:sym typeface="Arial"/>
              </a:rPr>
              <a:t>Detail the actual budget expenditures.</a:t>
            </a:r>
            <a:endParaRPr sz="1050">
              <a:solidFill>
                <a:srgbClr val="333333"/>
              </a:solidFill>
              <a:highlight>
                <a:srgbClr val="FFFFFF"/>
              </a:highlight>
              <a:latin typeface="Arial"/>
              <a:ea typeface="Arial"/>
              <a:cs typeface="Arial"/>
              <a:sym typeface="Arial"/>
            </a:endParaRPr>
          </a:p>
          <a:p>
            <a:pPr marL="0" lvl="0" indent="0" algn="l" rtl="0">
              <a:spcBef>
                <a:spcPts val="800"/>
              </a:spcBef>
              <a:spcAft>
                <a:spcPts val="0"/>
              </a:spcAft>
              <a:buNone/>
            </a:pPr>
            <a:endParaRPr sz="1050">
              <a:solidFill>
                <a:srgbClr val="333333"/>
              </a:solidFill>
              <a:highlight>
                <a:srgbClr val="FFFFFF"/>
              </a:highlight>
              <a:latin typeface="Arial"/>
              <a:ea typeface="Arial"/>
              <a:cs typeface="Arial"/>
              <a:sym typeface="Arial"/>
            </a:endParaRPr>
          </a:p>
          <a:p>
            <a:pPr marL="0" lvl="0" indent="0" algn="l" rtl="0">
              <a:spcBef>
                <a:spcPts val="800"/>
              </a:spcBef>
              <a:spcAft>
                <a:spcPts val="0"/>
              </a:spcAft>
              <a:buNone/>
            </a:pPr>
            <a:endParaRPr sz="1050">
              <a:solidFill>
                <a:srgbClr val="333333"/>
              </a:solidFill>
              <a:highlight>
                <a:srgbClr val="FFFFFF"/>
              </a:highlight>
              <a:latin typeface="Arial"/>
              <a:ea typeface="Arial"/>
              <a:cs typeface="Arial"/>
              <a:sym typeface="Arial"/>
            </a:endParaRPr>
          </a:p>
          <a:p>
            <a:pPr marL="0" lvl="0" indent="0" algn="l" rtl="0">
              <a:spcBef>
                <a:spcPts val="800"/>
              </a:spcBef>
              <a:spcAft>
                <a:spcPts val="0"/>
              </a:spcAft>
              <a:buNone/>
            </a:pPr>
            <a:r>
              <a:rPr lang="en" sz="1050">
                <a:solidFill>
                  <a:srgbClr val="333333"/>
                </a:solidFill>
                <a:highlight>
                  <a:srgbClr val="FFFFFF"/>
                </a:highlight>
                <a:latin typeface="Arial"/>
                <a:ea typeface="Arial"/>
                <a:cs typeface="Arial"/>
                <a:sym typeface="Arial"/>
              </a:rPr>
              <a:t>This is a short version of what bigger grants will ask for. </a:t>
            </a:r>
            <a:endParaRPr sz="1050">
              <a:solidFill>
                <a:srgbClr val="333333"/>
              </a:solidFill>
              <a:highlight>
                <a:srgbClr val="FFFFFF"/>
              </a:highlight>
              <a:latin typeface="Arial"/>
              <a:ea typeface="Arial"/>
              <a:cs typeface="Arial"/>
              <a:sym typeface="Arial"/>
            </a:endParaRPr>
          </a:p>
          <a:p>
            <a:pPr marL="0" lvl="0" indent="0" algn="l" rtl="0">
              <a:spcBef>
                <a:spcPts val="800"/>
              </a:spcBef>
              <a:spcAft>
                <a:spcPts val="0"/>
              </a:spcAft>
              <a:buNone/>
            </a:pPr>
            <a:r>
              <a:rPr lang="en" sz="1050">
                <a:solidFill>
                  <a:srgbClr val="333333"/>
                </a:solidFill>
                <a:highlight>
                  <a:srgbClr val="FFFFFF"/>
                </a:highlight>
                <a:latin typeface="Arial"/>
                <a:ea typeface="Arial"/>
                <a:cs typeface="Arial"/>
                <a:sym typeface="Arial"/>
              </a:rPr>
              <a:t>Some grants ask for progress reports as you go through the grant timeframe.</a:t>
            </a:r>
            <a:endParaRPr sz="1050">
              <a:solidFill>
                <a:srgbClr val="333333"/>
              </a:solidFill>
              <a:highlight>
                <a:srgbClr val="FFFFFF"/>
              </a:highlight>
              <a:latin typeface="Arial"/>
              <a:ea typeface="Arial"/>
              <a:cs typeface="Arial"/>
              <a:sym typeface="Arial"/>
            </a:endParaRPr>
          </a:p>
          <a:p>
            <a:pPr marL="0" lvl="0" indent="0" algn="l" rtl="0">
              <a:spcBef>
                <a:spcPts val="800"/>
              </a:spcBef>
              <a:spcAft>
                <a:spcPts val="1600"/>
              </a:spcAft>
              <a:buNone/>
            </a:pPr>
            <a:endParaRPr/>
          </a:p>
        </p:txBody>
      </p:sp>
      <p:sp>
        <p:nvSpPr>
          <p:cNvPr id="140" name="Google Shape;140;p24"/>
          <p:cNvSpPr txBox="1"/>
          <p:nvPr/>
        </p:nvSpPr>
        <p:spPr>
          <a:xfrm>
            <a:off x="363225" y="3360376"/>
            <a:ext cx="3469800" cy="540600"/>
          </a:xfrm>
          <a:prstGeom prst="rect">
            <a:avLst/>
          </a:prstGeom>
          <a:noFill/>
          <a:ln>
            <a:noFill/>
          </a:ln>
        </p:spPr>
        <p:txBody>
          <a:bodyPr spcFirstLastPara="1" wrap="square" lIns="91425" tIns="91425" rIns="91425" bIns="91425" anchor="t" anchorCtr="0">
            <a:noAutofit/>
          </a:bodyPr>
          <a:lstStyle/>
          <a:p>
            <a:pPr lvl="0"/>
            <a:r>
              <a:rPr lang="en-US" sz="2400" dirty="0">
                <a:latin typeface="Roboto"/>
                <a:ea typeface="Roboto"/>
                <a:cs typeface="Roboto"/>
                <a:sym typeface="Roboto"/>
                <a:hlinkClick r:id="rId3"/>
              </a:rPr>
              <a:t>https://nmu.edu/sponsoredprograms/internal-grant-reporting</a:t>
            </a:r>
            <a:endParaRPr sz="2400" dirty="0">
              <a:latin typeface="Roboto"/>
              <a:ea typeface="Roboto"/>
              <a:cs typeface="Roboto"/>
              <a:sym typeface="Roboto"/>
            </a:endParaRPr>
          </a:p>
        </p:txBody>
      </p:sp>
      <p:sp>
        <p:nvSpPr>
          <p:cNvPr id="141" name="Google Shape;141;p24"/>
          <p:cNvSpPr txBox="1"/>
          <p:nvPr/>
        </p:nvSpPr>
        <p:spPr>
          <a:xfrm>
            <a:off x="363225" y="2202150"/>
            <a:ext cx="2896800" cy="54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FF2CC"/>
                </a:solidFill>
                <a:latin typeface="Roboto"/>
                <a:ea typeface="Roboto"/>
                <a:cs typeface="Roboto"/>
                <a:sym typeface="Roboto"/>
              </a:rPr>
              <a:t>Due  October 15</a:t>
            </a:r>
            <a:endParaRPr sz="1800">
              <a:solidFill>
                <a:srgbClr val="FFF2CC"/>
              </a:solidFill>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Research Funding</a:t>
            </a:r>
          </a:p>
        </p:txBody>
      </p:sp>
      <p:sp>
        <p:nvSpPr>
          <p:cNvPr id="3" name="Text Placeholder 2"/>
          <p:cNvSpPr>
            <a:spLocks noGrp="1"/>
          </p:cNvSpPr>
          <p:nvPr>
            <p:ph type="body" idx="1"/>
          </p:nvPr>
        </p:nvSpPr>
        <p:spPr/>
        <p:txBody>
          <a:bodyPr/>
          <a:lstStyle/>
          <a:p>
            <a:r>
              <a:rPr lang="en-US" dirty="0"/>
              <a:t>The Spooner Awards</a:t>
            </a:r>
          </a:p>
          <a:p>
            <a:pPr lvl="1"/>
            <a:r>
              <a:rPr lang="en-US" dirty="0"/>
              <a:t>Due in mid November every year</a:t>
            </a:r>
          </a:p>
          <a:p>
            <a:pPr lvl="1"/>
            <a:r>
              <a:rPr lang="en-US" dirty="0"/>
              <a:t>$500 – three awards available</a:t>
            </a:r>
          </a:p>
          <a:p>
            <a:pPr lvl="1"/>
            <a:endParaRPr lang="en-US" dirty="0"/>
          </a:p>
          <a:p>
            <a:r>
              <a:rPr lang="en-US" dirty="0"/>
              <a:t>Three Minute Thesis</a:t>
            </a:r>
          </a:p>
          <a:p>
            <a:pPr lvl="1"/>
            <a:r>
              <a:rPr lang="en-US" dirty="0"/>
              <a:t>Three minute presentation contest</a:t>
            </a:r>
          </a:p>
          <a:p>
            <a:pPr lvl="1"/>
            <a:r>
              <a:rPr lang="en-US" dirty="0"/>
              <a:t>Winners receive prize money</a:t>
            </a:r>
          </a:p>
          <a:p>
            <a:pPr lvl="1"/>
            <a:r>
              <a:rPr lang="en-US" dirty="0"/>
              <a:t>Graduate student winner participates in a regional competition with wide exposure</a:t>
            </a:r>
          </a:p>
          <a:p>
            <a:pPr lvl="1"/>
            <a:r>
              <a:rPr lang="en-US" dirty="0"/>
              <a:t>Mid February  every year</a:t>
            </a:r>
          </a:p>
        </p:txBody>
      </p:sp>
    </p:spTree>
    <p:extLst>
      <p:ext uri="{BB962C8B-B14F-4D97-AF65-F5344CB8AC3E}">
        <p14:creationId xmlns:p14="http://schemas.microsoft.com/office/powerpoint/2010/main" val="4159326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5"/>
          <p:cNvSpPr txBox="1">
            <a:spLocks noGrp="1"/>
          </p:cNvSpPr>
          <p:nvPr>
            <p:ph type="title"/>
          </p:nvPr>
        </p:nvSpPr>
        <p:spPr>
          <a:xfrm>
            <a:off x="311750" y="944125"/>
            <a:ext cx="8544300" cy="742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7200" dirty="0"/>
              <a:t>Questions? </a:t>
            </a:r>
            <a:endParaRPr sz="7200" dirty="0"/>
          </a:p>
        </p:txBody>
      </p:sp>
      <p:sp>
        <p:nvSpPr>
          <p:cNvPr id="147" name="Google Shape;147;p25"/>
          <p:cNvSpPr txBox="1">
            <a:spLocks noGrp="1"/>
          </p:cNvSpPr>
          <p:nvPr>
            <p:ph type="body" idx="1"/>
          </p:nvPr>
        </p:nvSpPr>
        <p:spPr>
          <a:xfrm>
            <a:off x="1916450" y="1852575"/>
            <a:ext cx="5334900" cy="219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a:t>Contact info: </a:t>
            </a:r>
          </a:p>
          <a:p>
            <a:pPr marL="0" lvl="0" indent="0" algn="l" rtl="0">
              <a:spcBef>
                <a:spcPts val="0"/>
              </a:spcBef>
              <a:spcAft>
                <a:spcPts val="0"/>
              </a:spcAft>
              <a:buNone/>
            </a:pPr>
            <a:endParaRPr lang="en-US" sz="1400" dirty="0"/>
          </a:p>
          <a:p>
            <a:pPr marL="0" lvl="0" indent="0" algn="l" rtl="0">
              <a:spcBef>
                <a:spcPts val="0"/>
              </a:spcBef>
              <a:spcAft>
                <a:spcPts val="0"/>
              </a:spcAft>
              <a:buNone/>
            </a:pPr>
            <a:r>
              <a:rPr lang="en-US" sz="1400" dirty="0"/>
              <a:t>Janelle Taylor</a:t>
            </a:r>
          </a:p>
          <a:p>
            <a:pPr marL="0" lvl="0" indent="0" algn="l" rtl="0">
              <a:spcBef>
                <a:spcPts val="0"/>
              </a:spcBef>
              <a:spcAft>
                <a:spcPts val="0"/>
              </a:spcAft>
              <a:buNone/>
            </a:pPr>
            <a:r>
              <a:rPr lang="en-US" sz="1400" dirty="0"/>
              <a:t>Graduate Studies and Research</a:t>
            </a:r>
          </a:p>
          <a:p>
            <a:pPr marL="0" lvl="0" indent="0" algn="l" rtl="0">
              <a:spcBef>
                <a:spcPts val="0"/>
              </a:spcBef>
              <a:spcAft>
                <a:spcPts val="0"/>
              </a:spcAft>
              <a:buNone/>
            </a:pPr>
            <a:r>
              <a:rPr lang="en-US" sz="1400" dirty="0">
                <a:hlinkClick r:id="rId3"/>
              </a:rPr>
              <a:t>jantaylo@nmu.edu</a:t>
            </a:r>
            <a:r>
              <a:rPr lang="en-US" sz="1400" dirty="0"/>
              <a:t> / </a:t>
            </a:r>
            <a:r>
              <a:rPr lang="en-US" sz="1400" dirty="0">
                <a:hlinkClick r:id="rId4"/>
              </a:rPr>
              <a:t>graduate@nmu.edu</a:t>
            </a:r>
            <a:endParaRPr lang="en-US" sz="1400" dirty="0"/>
          </a:p>
          <a:p>
            <a:pPr marL="0" lvl="0" indent="0" algn="l" rtl="0">
              <a:spcBef>
                <a:spcPts val="0"/>
              </a:spcBef>
              <a:spcAft>
                <a:spcPts val="0"/>
              </a:spcAft>
              <a:buNone/>
            </a:pPr>
            <a:r>
              <a:rPr lang="en-US" sz="1400" dirty="0"/>
              <a:t>(906) 227-1407</a:t>
            </a:r>
            <a:endParaRPr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Excellence in Education</a:t>
            </a:r>
            <a:endParaRPr/>
          </a:p>
        </p:txBody>
      </p:sp>
      <p:sp>
        <p:nvSpPr>
          <p:cNvPr id="74" name="Google Shape;74;p14"/>
          <p:cNvSpPr txBox="1"/>
          <p:nvPr/>
        </p:nvSpPr>
        <p:spPr>
          <a:xfrm>
            <a:off x="399350" y="1706475"/>
            <a:ext cx="7338600" cy="170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The Excellence in Education Program is a $1500 award established to support graduate student research in the</a:t>
            </a:r>
            <a:r>
              <a:rPr lang="en" b="1" i="1">
                <a:latin typeface="Roboto"/>
                <a:ea typeface="Roboto"/>
                <a:cs typeface="Roboto"/>
                <a:sym typeface="Roboto"/>
              </a:rPr>
              <a:t> summer. </a:t>
            </a:r>
            <a:r>
              <a:rPr lang="en">
                <a:latin typeface="Roboto"/>
                <a:ea typeface="Roboto"/>
                <a:cs typeface="Roboto"/>
                <a:sym typeface="Roboto"/>
              </a:rPr>
              <a:t>The awards are intended to assist graduate students in the conduct of scholarly research and creative works that will enhance their academic experience and professional growth. Recipients of this grant will also receive a </a:t>
            </a:r>
            <a:r>
              <a:rPr lang="en" b="1" i="1">
                <a:latin typeface="Roboto"/>
                <a:ea typeface="Roboto"/>
                <a:cs typeface="Roboto"/>
                <a:sym typeface="Roboto"/>
              </a:rPr>
              <a:t>one-credit tuition stipend to enroll in a course directly related to their research during one of the two summer sessions.</a:t>
            </a:r>
            <a:endParaRPr b="1" i="1">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Basics - Eligibility</a:t>
            </a:r>
            <a:endParaRPr/>
          </a:p>
        </p:txBody>
      </p:sp>
      <p:sp>
        <p:nvSpPr>
          <p:cNvPr id="80" name="Google Shape;80;p15"/>
          <p:cNvSpPr txBox="1"/>
          <p:nvPr/>
        </p:nvSpPr>
        <p:spPr>
          <a:xfrm>
            <a:off x="556000" y="1471250"/>
            <a:ext cx="7655700" cy="152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chemeClr val="lt2"/>
                </a:solidFill>
                <a:latin typeface="Roboto"/>
                <a:ea typeface="Roboto"/>
                <a:cs typeface="Roboto"/>
                <a:sym typeface="Roboto"/>
              </a:rPr>
              <a:t>You are eligible to apply for this award if…</a:t>
            </a:r>
            <a:endParaRPr sz="160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a:solidFill>
                  <a:schemeClr val="lt2"/>
                </a:solidFill>
                <a:latin typeface="Roboto"/>
                <a:ea typeface="Roboto"/>
                <a:cs typeface="Roboto"/>
                <a:sym typeface="Roboto"/>
              </a:rPr>
              <a:t>You are a graduate student at NMU</a:t>
            </a:r>
            <a:endParaRPr sz="160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a:solidFill>
                  <a:schemeClr val="lt2"/>
                </a:solidFill>
                <a:latin typeface="Roboto"/>
                <a:ea typeface="Roboto"/>
                <a:cs typeface="Roboto"/>
                <a:sym typeface="Roboto"/>
              </a:rPr>
              <a:t>Have academic good standing</a:t>
            </a:r>
            <a:endParaRPr sz="160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a:solidFill>
                  <a:schemeClr val="lt2"/>
                </a:solidFill>
                <a:latin typeface="Roboto"/>
                <a:ea typeface="Roboto"/>
                <a:cs typeface="Roboto"/>
                <a:sym typeface="Roboto"/>
              </a:rPr>
              <a:t>Are not using the NMU Dependent Child Tuition Waiver</a:t>
            </a:r>
            <a:endParaRPr sz="1600">
              <a:solidFill>
                <a:schemeClr val="lt2"/>
              </a:solidFill>
              <a:latin typeface="Roboto"/>
              <a:ea typeface="Roboto"/>
              <a:cs typeface="Roboto"/>
              <a:sym typeface="Roboto"/>
            </a:endParaRPr>
          </a:p>
          <a:p>
            <a:pPr marL="457200" lvl="0" indent="0" algn="l" rtl="0">
              <a:spcBef>
                <a:spcPts val="0"/>
              </a:spcBef>
              <a:spcAft>
                <a:spcPts val="0"/>
              </a:spcAft>
              <a:buNone/>
            </a:pPr>
            <a:endParaRPr sz="1600">
              <a:solidFill>
                <a:schemeClr val="lt2"/>
              </a:solidFill>
              <a:latin typeface="Roboto"/>
              <a:ea typeface="Roboto"/>
              <a:cs typeface="Roboto"/>
              <a:sym typeface="Roboto"/>
            </a:endParaRPr>
          </a:p>
          <a:p>
            <a:pPr marL="457200" lvl="0" indent="0" algn="l" rtl="0">
              <a:spcBef>
                <a:spcPts val="0"/>
              </a:spcBef>
              <a:spcAft>
                <a:spcPts val="0"/>
              </a:spcAft>
              <a:buNone/>
            </a:pPr>
            <a:endParaRPr sz="1600">
              <a:solidFill>
                <a:schemeClr val="lt2"/>
              </a:solidFill>
              <a:latin typeface="Roboto"/>
              <a:ea typeface="Roboto"/>
              <a:cs typeface="Roboto"/>
              <a:sym typeface="Roboto"/>
            </a:endParaRPr>
          </a:p>
          <a:p>
            <a:pPr marL="0" lvl="0" indent="0" algn="l" rtl="0">
              <a:spcBef>
                <a:spcPts val="0"/>
              </a:spcBef>
              <a:spcAft>
                <a:spcPts val="0"/>
              </a:spcAft>
              <a:buNone/>
            </a:pPr>
            <a:endParaRPr sz="1600">
              <a:solidFill>
                <a:schemeClr val="lt2"/>
              </a:solidFill>
              <a:latin typeface="Roboto"/>
              <a:ea typeface="Roboto"/>
              <a:cs typeface="Roboto"/>
              <a:sym typeface="Roboto"/>
            </a:endParaRPr>
          </a:p>
          <a:p>
            <a:pPr marL="0" lvl="0" indent="0" algn="l" rtl="0">
              <a:spcBef>
                <a:spcPts val="0"/>
              </a:spcBef>
              <a:spcAft>
                <a:spcPts val="0"/>
              </a:spcAft>
              <a:buNone/>
            </a:pPr>
            <a:endParaRPr sz="1600">
              <a:solidFill>
                <a:schemeClr val="lt2"/>
              </a:solidFill>
              <a:latin typeface="Roboto"/>
              <a:ea typeface="Roboto"/>
              <a:cs typeface="Roboto"/>
              <a:sym typeface="Roboto"/>
            </a:endParaRPr>
          </a:p>
        </p:txBody>
      </p:sp>
      <p:sp>
        <p:nvSpPr>
          <p:cNvPr id="81" name="Google Shape;81;p15"/>
          <p:cNvSpPr txBox="1"/>
          <p:nvPr/>
        </p:nvSpPr>
        <p:spPr>
          <a:xfrm>
            <a:off x="556000" y="3331700"/>
            <a:ext cx="5797800" cy="120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lt2"/>
              </a:solidFill>
              <a:latin typeface="Roboto"/>
              <a:ea typeface="Roboto"/>
              <a:cs typeface="Roboto"/>
              <a:sym typeface="Roboto"/>
            </a:endParaRPr>
          </a:p>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311700" y="539725"/>
            <a:ext cx="8520600" cy="93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Basics - Fundable v. Non-fundable</a:t>
            </a:r>
            <a:endParaRPr/>
          </a:p>
        </p:txBody>
      </p:sp>
      <p:sp>
        <p:nvSpPr>
          <p:cNvPr id="87" name="Google Shape;87;p16"/>
          <p:cNvSpPr txBox="1"/>
          <p:nvPr/>
        </p:nvSpPr>
        <p:spPr>
          <a:xfrm>
            <a:off x="311700" y="1326200"/>
            <a:ext cx="4088700" cy="361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solidFill>
                  <a:schemeClr val="lt2"/>
                </a:solidFill>
                <a:latin typeface="Roboto"/>
                <a:ea typeface="Roboto"/>
                <a:cs typeface="Roboto"/>
                <a:sym typeface="Roboto"/>
              </a:rPr>
              <a:t>You can use this money for...</a:t>
            </a:r>
            <a:endParaRPr sz="1600" b="1"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Activities that your department defines as “scholarly or creative work”</a:t>
            </a:r>
            <a:endParaRPr sz="1600"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Activities that result in a tangible product</a:t>
            </a:r>
            <a:endParaRPr sz="1600"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Funds related to supplies, materials, travel, living expenses, or other activities directly associated with your proposed project</a:t>
            </a:r>
            <a:endParaRPr sz="1600"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Expenses incurred while traveling to scholarly meetings where you’re presenting a paper or creative exhibit </a:t>
            </a:r>
            <a:r>
              <a:rPr lang="en" sz="1200" i="1" dirty="0">
                <a:solidFill>
                  <a:schemeClr val="lt2"/>
                </a:solidFill>
                <a:latin typeface="Roboto"/>
                <a:ea typeface="Roboto"/>
                <a:cs typeface="Roboto"/>
                <a:sym typeface="Roboto"/>
              </a:rPr>
              <a:t>(but prepare to provide proof that your paper/exhibit has been accepted at the time you’re applying)</a:t>
            </a:r>
            <a:endParaRPr sz="1200" i="1" dirty="0">
              <a:solidFill>
                <a:schemeClr val="lt2"/>
              </a:solidFill>
              <a:latin typeface="Roboto"/>
              <a:ea typeface="Roboto"/>
              <a:cs typeface="Roboto"/>
              <a:sym typeface="Roboto"/>
            </a:endParaRPr>
          </a:p>
          <a:p>
            <a:pPr marL="0" lvl="0" indent="0" algn="l" rtl="0">
              <a:spcBef>
                <a:spcPts val="0"/>
              </a:spcBef>
              <a:spcAft>
                <a:spcPts val="0"/>
              </a:spcAft>
              <a:buNone/>
            </a:pPr>
            <a:endParaRPr sz="1600" dirty="0">
              <a:solidFill>
                <a:schemeClr val="lt2"/>
              </a:solidFill>
              <a:latin typeface="Roboto"/>
              <a:ea typeface="Roboto"/>
              <a:cs typeface="Roboto"/>
              <a:sym typeface="Roboto"/>
            </a:endParaRPr>
          </a:p>
          <a:p>
            <a:pPr marL="0" lvl="0" indent="0" algn="l" rtl="0">
              <a:spcBef>
                <a:spcPts val="0"/>
              </a:spcBef>
              <a:spcAft>
                <a:spcPts val="0"/>
              </a:spcAft>
              <a:buNone/>
            </a:pPr>
            <a:endParaRPr sz="1600" dirty="0">
              <a:solidFill>
                <a:schemeClr val="lt2"/>
              </a:solidFill>
              <a:latin typeface="Roboto"/>
              <a:ea typeface="Roboto"/>
              <a:cs typeface="Roboto"/>
              <a:sym typeface="Roboto"/>
            </a:endParaRPr>
          </a:p>
        </p:txBody>
      </p:sp>
      <p:sp>
        <p:nvSpPr>
          <p:cNvPr id="88" name="Google Shape;88;p16"/>
          <p:cNvSpPr txBox="1"/>
          <p:nvPr/>
        </p:nvSpPr>
        <p:spPr>
          <a:xfrm>
            <a:off x="4831325" y="1606550"/>
            <a:ext cx="4088700" cy="152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solidFill>
                  <a:schemeClr val="lt2"/>
                </a:solidFill>
                <a:latin typeface="Roboto"/>
                <a:ea typeface="Roboto"/>
                <a:cs typeface="Roboto"/>
                <a:sym typeface="Roboto"/>
              </a:rPr>
              <a:t>But not for...</a:t>
            </a:r>
            <a:endParaRPr sz="1600" b="1"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Activities that you’d do as part of your normal job</a:t>
            </a:r>
            <a:endParaRPr sz="1600"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Attending a conference without presenting your work</a:t>
            </a:r>
            <a:endParaRPr sz="1600" dirty="0">
              <a:solidFill>
                <a:schemeClr val="lt2"/>
              </a:solidFill>
              <a:latin typeface="Roboto"/>
              <a:ea typeface="Roboto"/>
              <a:cs typeface="Roboto"/>
              <a:sym typeface="Roboto"/>
            </a:endParaRPr>
          </a:p>
          <a:p>
            <a:pPr marL="457200" lvl="0" indent="-330200" algn="l" rtl="0">
              <a:spcBef>
                <a:spcPts val="0"/>
              </a:spcBef>
              <a:spcAft>
                <a:spcPts val="0"/>
              </a:spcAft>
              <a:buClr>
                <a:schemeClr val="lt2"/>
              </a:buClr>
              <a:buSzPts val="1600"/>
              <a:buFont typeface="Roboto"/>
              <a:buChar char="●"/>
            </a:pPr>
            <a:r>
              <a:rPr lang="en" sz="1600" dirty="0">
                <a:solidFill>
                  <a:schemeClr val="lt2"/>
                </a:solidFill>
                <a:latin typeface="Roboto"/>
                <a:ea typeface="Roboto"/>
                <a:cs typeface="Roboto"/>
                <a:sym typeface="Roboto"/>
              </a:rPr>
              <a:t>Payment for services rendered to a second party</a:t>
            </a:r>
            <a:endParaRPr sz="1600" dirty="0">
              <a:solidFill>
                <a:schemeClr val="lt2"/>
              </a:solidFill>
              <a:latin typeface="Roboto"/>
              <a:ea typeface="Roboto"/>
              <a:cs typeface="Roboto"/>
              <a:sym typeface="Roboto"/>
            </a:endParaRPr>
          </a:p>
          <a:p>
            <a:pPr marL="0" lvl="0" indent="0" algn="l" rtl="0">
              <a:spcBef>
                <a:spcPts val="0"/>
              </a:spcBef>
              <a:spcAft>
                <a:spcPts val="0"/>
              </a:spcAft>
              <a:buNone/>
            </a:pPr>
            <a:endParaRPr sz="1600" dirty="0">
              <a:solidFill>
                <a:schemeClr val="lt2"/>
              </a:solidFill>
              <a:latin typeface="Roboto"/>
              <a:ea typeface="Roboto"/>
              <a:cs typeface="Roboto"/>
              <a:sym typeface="Roboto"/>
            </a:endParaRPr>
          </a:p>
          <a:p>
            <a:pPr marL="0" lvl="0" indent="0" algn="l" rtl="0">
              <a:spcBef>
                <a:spcPts val="0"/>
              </a:spcBef>
              <a:spcAft>
                <a:spcPts val="0"/>
              </a:spcAft>
              <a:buNone/>
            </a:pPr>
            <a:endParaRPr sz="1600" dirty="0">
              <a:solidFill>
                <a:schemeClr val="lt2"/>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Assemble your application like this:</a:t>
            </a:r>
            <a:endParaRPr/>
          </a:p>
        </p:txBody>
      </p:sp>
      <p:sp>
        <p:nvSpPr>
          <p:cNvPr id="94" name="Google Shape;94;p17"/>
          <p:cNvSpPr txBox="1">
            <a:spLocks noGrp="1"/>
          </p:cNvSpPr>
          <p:nvPr>
            <p:ph type="body" idx="1"/>
          </p:nvPr>
        </p:nvSpPr>
        <p:spPr>
          <a:xfrm>
            <a:off x="311700" y="1505700"/>
            <a:ext cx="8416500" cy="33063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AutoNum type="arabicPeriod"/>
            </a:pPr>
            <a:r>
              <a:rPr lang="en" sz="1400" dirty="0">
                <a:hlinkClick r:id="rId3"/>
              </a:rPr>
              <a:t>Excellence in Education cover page*, </a:t>
            </a:r>
            <a:r>
              <a:rPr lang="en" sz="1400" dirty="0"/>
              <a:t>signed by you, your advisor, and your department head</a:t>
            </a:r>
            <a:endParaRPr sz="1400" dirty="0"/>
          </a:p>
          <a:p>
            <a:pPr marL="457200" lvl="0" indent="-317500" algn="l" rtl="0">
              <a:spcBef>
                <a:spcPts val="0"/>
              </a:spcBef>
              <a:spcAft>
                <a:spcPts val="0"/>
              </a:spcAft>
              <a:buSzPts val="1400"/>
              <a:buAutoNum type="arabicPeriod"/>
            </a:pPr>
            <a:r>
              <a:rPr lang="en" sz="1400" dirty="0"/>
              <a:t>A 4-6 page narrative, double-spaced, in 12-pt. Times New Roman, including…</a:t>
            </a:r>
            <a:endParaRPr sz="1400" dirty="0"/>
          </a:p>
          <a:p>
            <a:pPr marL="914400" lvl="1" indent="-304800" algn="l" rtl="0">
              <a:spcBef>
                <a:spcPts val="0"/>
              </a:spcBef>
              <a:spcAft>
                <a:spcPts val="0"/>
              </a:spcAft>
              <a:buSzPts val="1200"/>
              <a:buAutoNum type="alphaLcPeriod"/>
            </a:pPr>
            <a:r>
              <a:rPr lang="en" sz="1200" dirty="0"/>
              <a:t>A statement of the problem, project objectives, significance</a:t>
            </a:r>
            <a:endParaRPr sz="1200" dirty="0"/>
          </a:p>
          <a:p>
            <a:pPr marL="914400" lvl="1" indent="-304800" algn="l" rtl="0">
              <a:spcBef>
                <a:spcPts val="0"/>
              </a:spcBef>
              <a:spcAft>
                <a:spcPts val="0"/>
              </a:spcAft>
              <a:buSzPts val="1200"/>
              <a:buAutoNum type="alphaLcPeriod"/>
            </a:pPr>
            <a:r>
              <a:rPr lang="en" sz="1200" dirty="0"/>
              <a:t>A brief discussion of the Project Rationale and a Literature Review</a:t>
            </a:r>
            <a:endParaRPr sz="1200" dirty="0"/>
          </a:p>
          <a:p>
            <a:pPr marL="914400" lvl="1" indent="-304800" algn="l" rtl="0">
              <a:spcBef>
                <a:spcPts val="0"/>
              </a:spcBef>
              <a:spcAft>
                <a:spcPts val="0"/>
              </a:spcAft>
              <a:buSzPts val="1200"/>
              <a:buAutoNum type="alphaLcPeriod"/>
            </a:pPr>
            <a:r>
              <a:rPr lang="en" sz="1200" dirty="0"/>
              <a:t>The project plan with a timetable with expected outcomes</a:t>
            </a:r>
            <a:endParaRPr sz="1200" dirty="0"/>
          </a:p>
          <a:p>
            <a:pPr marL="914400" lvl="1" indent="-304800" algn="l" rtl="0">
              <a:spcBef>
                <a:spcPts val="0"/>
              </a:spcBef>
              <a:spcAft>
                <a:spcPts val="0"/>
              </a:spcAft>
              <a:buSzPts val="1200"/>
              <a:buAutoNum type="alphaLcPeriod"/>
            </a:pPr>
            <a:r>
              <a:rPr lang="en" sz="1200" dirty="0"/>
              <a:t>Statement of resource availability (supplies, equipment, staff)</a:t>
            </a:r>
            <a:endParaRPr sz="1200" dirty="0"/>
          </a:p>
          <a:p>
            <a:pPr marL="457200" lvl="0" indent="-317500" algn="l" rtl="0">
              <a:spcBef>
                <a:spcPts val="0"/>
              </a:spcBef>
              <a:spcAft>
                <a:spcPts val="0"/>
              </a:spcAft>
              <a:buSzPts val="1400"/>
              <a:buAutoNum type="arabicPeriod"/>
            </a:pPr>
            <a:r>
              <a:rPr lang="en" sz="1400" dirty="0">
                <a:hlinkClick r:id="rId3"/>
              </a:rPr>
              <a:t>Budget form* </a:t>
            </a:r>
            <a:r>
              <a:rPr lang="en" sz="1400" dirty="0"/>
              <a:t>-- be clear about how you are spending the money and where your numbers come from. It needs to make sense, but not be overly detailed.</a:t>
            </a:r>
            <a:endParaRPr sz="1400" dirty="0"/>
          </a:p>
          <a:p>
            <a:pPr marL="457200" lvl="0" indent="-317500" algn="l" rtl="0">
              <a:spcBef>
                <a:spcPts val="0"/>
              </a:spcBef>
              <a:spcAft>
                <a:spcPts val="0"/>
              </a:spcAft>
              <a:buSzPts val="1400"/>
              <a:buAutoNum type="arabicPeriod"/>
            </a:pPr>
            <a:r>
              <a:rPr lang="en" sz="1400" dirty="0"/>
              <a:t>Appendices</a:t>
            </a:r>
            <a:endParaRPr sz="1400" dirty="0"/>
          </a:p>
          <a:p>
            <a:pPr marL="914400" lvl="1" indent="-304800" algn="l" rtl="0">
              <a:spcBef>
                <a:spcPts val="0"/>
              </a:spcBef>
              <a:spcAft>
                <a:spcPts val="0"/>
              </a:spcAft>
              <a:buSzPts val="1200"/>
              <a:buAutoNum type="alphaLcPeriod"/>
            </a:pPr>
            <a:r>
              <a:rPr lang="en" sz="1200" dirty="0"/>
              <a:t>Your CV</a:t>
            </a:r>
            <a:endParaRPr sz="1200" dirty="0"/>
          </a:p>
          <a:p>
            <a:pPr marL="914400" lvl="1" indent="-304800" algn="l" rtl="0">
              <a:spcBef>
                <a:spcPts val="0"/>
              </a:spcBef>
              <a:spcAft>
                <a:spcPts val="0"/>
              </a:spcAft>
              <a:buSzPts val="1200"/>
              <a:buAutoNum type="alphaLcPeriod"/>
            </a:pPr>
            <a:r>
              <a:rPr lang="en" sz="1200" dirty="0"/>
              <a:t>Your transcript</a:t>
            </a:r>
            <a:endParaRPr sz="1200" dirty="0"/>
          </a:p>
          <a:p>
            <a:pPr marL="914400" lvl="1" indent="-304800" algn="l" rtl="0">
              <a:spcBef>
                <a:spcPts val="0"/>
              </a:spcBef>
              <a:spcAft>
                <a:spcPts val="0"/>
              </a:spcAft>
              <a:buSzPts val="1200"/>
              <a:buAutoNum type="alphaLcPeriod"/>
            </a:pPr>
            <a:r>
              <a:rPr lang="en" sz="1200" dirty="0"/>
              <a:t>Letter of support from your advisor</a:t>
            </a:r>
            <a:endParaRPr sz="1200" dirty="0"/>
          </a:p>
          <a:p>
            <a:pPr marL="914400" lvl="1" indent="-304800" algn="l" rtl="0">
              <a:spcBef>
                <a:spcPts val="0"/>
              </a:spcBef>
              <a:spcAft>
                <a:spcPts val="0"/>
              </a:spcAft>
              <a:buSzPts val="1200"/>
              <a:buAutoNum type="alphaLcPeriod"/>
            </a:pPr>
            <a:r>
              <a:rPr lang="en" sz="1200" dirty="0"/>
              <a:t>If applicable, copy of Final Report from previous EIEs</a:t>
            </a:r>
            <a:endParaRPr sz="1200" dirty="0"/>
          </a:p>
          <a:p>
            <a:pPr marL="914400" lvl="1" indent="-304800" algn="l" rtl="0">
              <a:spcBef>
                <a:spcPts val="0"/>
              </a:spcBef>
              <a:spcAft>
                <a:spcPts val="0"/>
              </a:spcAft>
              <a:buSzPts val="1200"/>
              <a:buAutoNum type="alphaLcPeriod"/>
            </a:pPr>
            <a:r>
              <a:rPr lang="en" sz="1200" dirty="0"/>
              <a:t>If applicable, documentation of IACUC/IRB application/approval</a:t>
            </a:r>
            <a:endParaRPr sz="1200" dirty="0"/>
          </a:p>
        </p:txBody>
      </p:sp>
      <p:sp>
        <p:nvSpPr>
          <p:cNvPr id="95" name="Google Shape;95;p17"/>
          <p:cNvSpPr txBox="1">
            <a:spLocks noGrp="1"/>
          </p:cNvSpPr>
          <p:nvPr>
            <p:ph type="body" idx="2"/>
          </p:nvPr>
        </p:nvSpPr>
        <p:spPr>
          <a:xfrm>
            <a:off x="6227925" y="4315125"/>
            <a:ext cx="2604300" cy="688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Process</a:t>
            </a:r>
            <a:endParaRPr/>
          </a:p>
        </p:txBody>
      </p:sp>
      <p:sp>
        <p:nvSpPr>
          <p:cNvPr id="101" name="Google Shape;101;p18"/>
          <p:cNvSpPr txBox="1">
            <a:spLocks noGrp="1"/>
          </p:cNvSpPr>
          <p:nvPr>
            <p:ph type="body" idx="1"/>
          </p:nvPr>
        </p:nvSpPr>
        <p:spPr>
          <a:xfrm>
            <a:off x="266650" y="1505700"/>
            <a:ext cx="3999900" cy="307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the student must do: </a:t>
            </a:r>
            <a:endParaRPr dirty="0"/>
          </a:p>
          <a:p>
            <a:pPr marL="0" lvl="0" indent="0" algn="l" rtl="0">
              <a:spcBef>
                <a:spcPts val="1600"/>
              </a:spcBef>
              <a:spcAft>
                <a:spcPts val="0"/>
              </a:spcAft>
              <a:buNone/>
            </a:pPr>
            <a:r>
              <a:rPr lang="en" sz="1100" dirty="0">
                <a:solidFill>
                  <a:srgbClr val="000000"/>
                </a:solidFill>
                <a:latin typeface="Arial"/>
                <a:ea typeface="Arial"/>
                <a:cs typeface="Arial"/>
                <a:sym typeface="Arial"/>
              </a:rPr>
              <a:t>Plan ahead! Get signatures from your faculty advisor* and department head before the deadline!</a:t>
            </a:r>
            <a:endParaRPr sz="1100" dirty="0">
              <a:solidFill>
                <a:srgbClr val="000000"/>
              </a:solidFill>
              <a:latin typeface="Arial"/>
              <a:ea typeface="Arial"/>
              <a:cs typeface="Arial"/>
              <a:sym typeface="Arial"/>
            </a:endParaRPr>
          </a:p>
          <a:p>
            <a:pPr marL="0" lvl="0" indent="0" algn="l" rtl="0">
              <a:spcBef>
                <a:spcPts val="1600"/>
              </a:spcBef>
              <a:spcAft>
                <a:spcPts val="0"/>
              </a:spcAft>
              <a:buNone/>
            </a:pPr>
            <a:r>
              <a:rPr lang="en" sz="1100" dirty="0">
                <a:solidFill>
                  <a:srgbClr val="000000"/>
                </a:solidFill>
                <a:latin typeface="Arial"/>
                <a:ea typeface="Arial"/>
                <a:cs typeface="Arial"/>
                <a:sym typeface="Arial"/>
              </a:rPr>
              <a:t>Submit a complete .pdf electronic application via e-mail to 1) their Department Head and 2) the Office of Graduate Education and Research (graduate@nmu.edu) by the deadline. The application must include a scanned copy of the </a:t>
            </a:r>
            <a:r>
              <a:rPr lang="en" sz="1100" b="1" dirty="0">
                <a:solidFill>
                  <a:srgbClr val="000000"/>
                </a:solidFill>
                <a:latin typeface="Arial"/>
                <a:ea typeface="Arial"/>
                <a:cs typeface="Arial"/>
                <a:sym typeface="Arial"/>
              </a:rPr>
              <a:t>signed</a:t>
            </a:r>
            <a:r>
              <a:rPr lang="en" sz="1100" dirty="0">
                <a:solidFill>
                  <a:srgbClr val="000000"/>
                </a:solidFill>
                <a:latin typeface="Arial"/>
                <a:ea typeface="Arial"/>
                <a:cs typeface="Arial"/>
                <a:sym typeface="Arial"/>
              </a:rPr>
              <a:t> cover sheet and completed budget form. </a:t>
            </a:r>
            <a:endParaRPr sz="1100" dirty="0">
              <a:solidFill>
                <a:srgbClr val="000000"/>
              </a:solidFill>
              <a:latin typeface="Arial"/>
              <a:ea typeface="Arial"/>
              <a:cs typeface="Arial"/>
              <a:sym typeface="Arial"/>
            </a:endParaRPr>
          </a:p>
          <a:p>
            <a:pPr marL="0" lvl="0" indent="0" algn="l" rtl="0">
              <a:spcBef>
                <a:spcPts val="1600"/>
              </a:spcBef>
              <a:spcAft>
                <a:spcPts val="0"/>
              </a:spcAft>
              <a:buNone/>
            </a:pPr>
            <a:endParaRPr sz="1100" dirty="0">
              <a:solidFill>
                <a:srgbClr val="000000"/>
              </a:solidFill>
              <a:latin typeface="Arial"/>
              <a:ea typeface="Arial"/>
              <a:cs typeface="Arial"/>
              <a:sym typeface="Arial"/>
            </a:endParaRPr>
          </a:p>
          <a:p>
            <a:pPr marL="0" lvl="0" indent="0" algn="l" rtl="0">
              <a:spcBef>
                <a:spcPts val="1600"/>
              </a:spcBef>
              <a:spcAft>
                <a:spcPts val="1600"/>
              </a:spcAft>
              <a:buNone/>
            </a:pPr>
            <a:r>
              <a:rPr lang="en" sz="1100" dirty="0">
                <a:solidFill>
                  <a:srgbClr val="000000"/>
                </a:solidFill>
                <a:latin typeface="Arial"/>
                <a:ea typeface="Arial"/>
                <a:cs typeface="Arial"/>
                <a:sym typeface="Arial"/>
              </a:rPr>
              <a:t>*Your advisor is the faculty member working on t</a:t>
            </a:r>
            <a:r>
              <a:rPr lang="en-US" sz="1100" dirty="0">
                <a:solidFill>
                  <a:srgbClr val="000000"/>
                </a:solidFill>
                <a:latin typeface="Arial"/>
                <a:ea typeface="Arial"/>
                <a:cs typeface="Arial"/>
                <a:sym typeface="Arial"/>
              </a:rPr>
              <a:t>hi</a:t>
            </a:r>
            <a:r>
              <a:rPr lang="en" sz="1100" dirty="0">
                <a:solidFill>
                  <a:srgbClr val="000000"/>
                </a:solidFill>
                <a:latin typeface="Arial"/>
                <a:ea typeface="Arial"/>
                <a:cs typeface="Arial"/>
                <a:sym typeface="Arial"/>
              </a:rPr>
              <a:t>s project with you </a:t>
            </a:r>
          </a:p>
          <a:p>
            <a:pPr marL="0" lvl="0" indent="0" algn="l" rtl="0">
              <a:spcBef>
                <a:spcPts val="1600"/>
              </a:spcBef>
              <a:spcAft>
                <a:spcPts val="1600"/>
              </a:spcAft>
              <a:buNone/>
            </a:pPr>
            <a:r>
              <a:rPr lang="en" sz="1100" dirty="0">
                <a:solidFill>
                  <a:srgbClr val="000000"/>
                </a:solidFill>
                <a:latin typeface="Arial"/>
                <a:ea typeface="Arial"/>
                <a:cs typeface="Arial"/>
                <a:sym typeface="Arial"/>
              </a:rPr>
              <a:t> </a:t>
            </a:r>
          </a:p>
        </p:txBody>
      </p:sp>
      <p:sp>
        <p:nvSpPr>
          <p:cNvPr id="102" name="Google Shape;102;p18"/>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Behind the scenes: </a:t>
            </a:r>
            <a:endParaRPr dirty="0"/>
          </a:p>
          <a:p>
            <a:pPr marL="0" lvl="0" indent="0" algn="l" rtl="0">
              <a:spcBef>
                <a:spcPts val="1600"/>
              </a:spcBef>
              <a:spcAft>
                <a:spcPts val="0"/>
              </a:spcAft>
              <a:buNone/>
            </a:pPr>
            <a:r>
              <a:rPr lang="en" sz="1100" dirty="0">
                <a:solidFill>
                  <a:srgbClr val="000000"/>
                </a:solidFill>
                <a:latin typeface="Arial"/>
                <a:ea typeface="Arial"/>
                <a:cs typeface="Arial"/>
                <a:sym typeface="Arial"/>
              </a:rPr>
              <a:t>February: After the student submits the signed cover page with their application, department heads will be contacted to evaluate the proposals and rate them as excellent, very good, good, or fair, and departments with more than one student applying must also rank their applicants. Additional comments can be attached in the form of a letter. </a:t>
            </a:r>
            <a:endParaRPr sz="1100" dirty="0">
              <a:solidFill>
                <a:srgbClr val="000000"/>
              </a:solidFill>
              <a:latin typeface="Arial"/>
              <a:ea typeface="Arial"/>
              <a:cs typeface="Arial"/>
              <a:sym typeface="Arial"/>
            </a:endParaRPr>
          </a:p>
          <a:p>
            <a:pPr marL="0" lvl="0" indent="0" algn="l" rtl="0">
              <a:spcBef>
                <a:spcPts val="1600"/>
              </a:spcBef>
              <a:spcAft>
                <a:spcPts val="0"/>
              </a:spcAft>
              <a:buNone/>
            </a:pPr>
            <a:r>
              <a:rPr lang="en" sz="1100" dirty="0">
                <a:solidFill>
                  <a:srgbClr val="000000"/>
                </a:solidFill>
                <a:latin typeface="Arial"/>
                <a:ea typeface="Arial"/>
                <a:cs typeface="Arial"/>
                <a:sym typeface="Arial"/>
              </a:rPr>
              <a:t>March: The ranked applications are reviewed and awards are determined by the Graduate Programs Committee</a:t>
            </a:r>
            <a:endParaRPr sz="1100" dirty="0">
              <a:solidFill>
                <a:srgbClr val="000000"/>
              </a:solidFill>
              <a:latin typeface="Arial"/>
              <a:ea typeface="Arial"/>
              <a:cs typeface="Arial"/>
              <a:sym typeface="Arial"/>
            </a:endParaRPr>
          </a:p>
          <a:p>
            <a:pPr marL="0" lvl="0" indent="0" algn="l" rtl="0">
              <a:spcBef>
                <a:spcPts val="1600"/>
              </a:spcBef>
              <a:spcAft>
                <a:spcPts val="0"/>
              </a:spcAft>
              <a:buNone/>
            </a:pPr>
            <a:r>
              <a:rPr lang="en" sz="1100" dirty="0">
                <a:solidFill>
                  <a:srgbClr val="000000"/>
                </a:solidFill>
                <a:latin typeface="Arial"/>
                <a:ea typeface="Arial"/>
                <a:cs typeface="Arial"/>
                <a:sym typeface="Arial"/>
              </a:rPr>
              <a:t>End of March: Awards will be announced. (Watch your email!)</a:t>
            </a:r>
            <a:endParaRPr sz="1100" dirty="0">
              <a:solidFill>
                <a:srgbClr val="000000"/>
              </a:solidFill>
              <a:latin typeface="Arial"/>
              <a:ea typeface="Arial"/>
              <a:cs typeface="Arial"/>
              <a:sym typeface="Arial"/>
            </a:endParaRPr>
          </a:p>
          <a:p>
            <a:pPr marL="0" lvl="0" indent="0" algn="l" rtl="0">
              <a:spcBef>
                <a:spcPts val="1600"/>
              </a:spcBef>
              <a:spcAft>
                <a:spcPts val="0"/>
              </a:spcAft>
              <a:buNone/>
            </a:pPr>
            <a:endParaRPr sz="1100" dirty="0">
              <a:solidFill>
                <a:srgbClr val="000000"/>
              </a:solidFill>
              <a:latin typeface="Arial"/>
              <a:ea typeface="Arial"/>
              <a:cs typeface="Arial"/>
              <a:sym typeface="Arial"/>
            </a:endParaRPr>
          </a:p>
          <a:p>
            <a:pPr marL="0" lvl="0" indent="0" algn="l" rtl="0">
              <a:spcBef>
                <a:spcPts val="1600"/>
              </a:spcBef>
              <a:spcAft>
                <a:spcPts val="1600"/>
              </a:spcAft>
              <a:buNone/>
            </a:pPr>
            <a:endParaRPr sz="1100"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Cover Letter Electronic Option</a:t>
            </a:r>
          </a:p>
        </p:txBody>
      </p:sp>
      <p:sp>
        <p:nvSpPr>
          <p:cNvPr id="3" name="Text Placeholder 2"/>
          <p:cNvSpPr>
            <a:spLocks noGrp="1"/>
          </p:cNvSpPr>
          <p:nvPr>
            <p:ph type="body" idx="1"/>
          </p:nvPr>
        </p:nvSpPr>
        <p:spPr/>
        <p:txBody>
          <a:bodyPr/>
          <a:lstStyle/>
          <a:p>
            <a:r>
              <a:rPr lang="en-US" dirty="0"/>
              <a:t>We can help you get signatures on your cover sheet electronically</a:t>
            </a:r>
          </a:p>
          <a:p>
            <a:endParaRPr lang="en-US" dirty="0"/>
          </a:p>
          <a:p>
            <a:pPr marL="146050" indent="0">
              <a:buNone/>
            </a:pPr>
            <a:endParaRPr lang="en-US" dirty="0"/>
          </a:p>
          <a:p>
            <a:r>
              <a:rPr lang="en-US" dirty="0"/>
              <a:t>If you would like your cover sheet electronically send out by Grad Studies:</a:t>
            </a:r>
          </a:p>
          <a:p>
            <a:pPr lvl="1"/>
            <a:r>
              <a:rPr lang="en-US" dirty="0"/>
              <a:t>Email the cover sheet to </a:t>
            </a:r>
            <a:r>
              <a:rPr lang="en-US" dirty="0">
                <a:hlinkClick r:id="rId2"/>
              </a:rPr>
              <a:t>graduate@nmu.edu</a:t>
            </a:r>
            <a:endParaRPr lang="en-US" dirty="0"/>
          </a:p>
          <a:p>
            <a:pPr lvl="1"/>
            <a:r>
              <a:rPr lang="en-US" dirty="0"/>
              <a:t>In your email, include your name, and the names, email addresses, and titles of the people who need to sign your cover sheet</a:t>
            </a:r>
          </a:p>
          <a:p>
            <a:endParaRPr lang="en-US" dirty="0"/>
          </a:p>
        </p:txBody>
      </p:sp>
      <p:sp>
        <p:nvSpPr>
          <p:cNvPr id="4" name="Text Placeholder 3"/>
          <p:cNvSpPr>
            <a:spLocks noGrp="1"/>
          </p:cNvSpPr>
          <p:nvPr>
            <p:ph type="body" idx="2"/>
          </p:nvPr>
        </p:nvSpPr>
        <p:spPr/>
        <p:txBody>
          <a:bodyPr/>
          <a:lstStyle/>
          <a:p>
            <a:r>
              <a:rPr lang="en-US" b="1" dirty="0"/>
              <a:t>You must plan ahead if you want to use the signature option! </a:t>
            </a:r>
          </a:p>
          <a:p>
            <a:endParaRPr lang="en-US" dirty="0"/>
          </a:p>
        </p:txBody>
      </p:sp>
    </p:spTree>
    <p:extLst>
      <p:ext uri="{BB962C8B-B14F-4D97-AF65-F5344CB8AC3E}">
        <p14:creationId xmlns:p14="http://schemas.microsoft.com/office/powerpoint/2010/main" val="1153900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Evaluation: Quick Guide</a:t>
            </a:r>
            <a:endParaRPr/>
          </a:p>
        </p:txBody>
      </p:sp>
      <p:sp>
        <p:nvSpPr>
          <p:cNvPr id="108" name="Google Shape;108;p19"/>
          <p:cNvSpPr txBox="1">
            <a:spLocks noGrp="1"/>
          </p:cNvSpPr>
          <p:nvPr>
            <p:ph type="body" idx="1"/>
          </p:nvPr>
        </p:nvSpPr>
        <p:spPr>
          <a:xfrm>
            <a:off x="2133500" y="1570075"/>
            <a:ext cx="3999900" cy="3076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333333"/>
              </a:buClr>
              <a:buSzPts val="1400"/>
              <a:buFont typeface="Arial"/>
              <a:buAutoNum type="arabicPeriod"/>
            </a:pPr>
            <a:r>
              <a:rPr lang="en" sz="1400">
                <a:solidFill>
                  <a:srgbClr val="333333"/>
                </a:solidFill>
                <a:highlight>
                  <a:srgbClr val="FFFFFF"/>
                </a:highlight>
                <a:latin typeface="Arial"/>
                <a:ea typeface="Arial"/>
                <a:cs typeface="Arial"/>
                <a:sym typeface="Arial"/>
              </a:rPr>
              <a:t>The significance of the proposed project and soundness of the methodology.</a:t>
            </a:r>
            <a:endParaRPr sz="1400">
              <a:solidFill>
                <a:srgbClr val="333333"/>
              </a:solidFill>
              <a:highlight>
                <a:srgbClr val="FFFFFF"/>
              </a:highlight>
              <a:latin typeface="Arial"/>
              <a:ea typeface="Arial"/>
              <a:cs typeface="Arial"/>
              <a:sym typeface="Arial"/>
            </a:endParaRPr>
          </a:p>
          <a:p>
            <a:pPr marL="457200" lvl="0" indent="-317500" algn="l" rtl="0">
              <a:spcBef>
                <a:spcPts val="0"/>
              </a:spcBef>
              <a:spcAft>
                <a:spcPts val="0"/>
              </a:spcAft>
              <a:buClr>
                <a:srgbClr val="333333"/>
              </a:buClr>
              <a:buSzPts val="1400"/>
              <a:buFont typeface="Arial"/>
              <a:buAutoNum type="arabicPeriod"/>
            </a:pPr>
            <a:r>
              <a:rPr lang="en" sz="1400">
                <a:solidFill>
                  <a:srgbClr val="333333"/>
                </a:solidFill>
                <a:highlight>
                  <a:srgbClr val="FFFFFF"/>
                </a:highlight>
                <a:latin typeface="Arial"/>
                <a:ea typeface="Arial"/>
                <a:cs typeface="Arial"/>
                <a:sym typeface="Arial"/>
              </a:rPr>
              <a:t>Clarity of presentation and planning of the proposed project.</a:t>
            </a:r>
            <a:endParaRPr sz="1400">
              <a:solidFill>
                <a:srgbClr val="333333"/>
              </a:solidFill>
              <a:highlight>
                <a:srgbClr val="FFFFFF"/>
              </a:highlight>
              <a:latin typeface="Arial"/>
              <a:ea typeface="Arial"/>
              <a:cs typeface="Arial"/>
              <a:sym typeface="Arial"/>
            </a:endParaRPr>
          </a:p>
          <a:p>
            <a:pPr marL="457200" lvl="0" indent="-317500" algn="l" rtl="0">
              <a:spcBef>
                <a:spcPts val="0"/>
              </a:spcBef>
              <a:spcAft>
                <a:spcPts val="0"/>
              </a:spcAft>
              <a:buClr>
                <a:srgbClr val="333333"/>
              </a:buClr>
              <a:buSzPts val="1400"/>
              <a:buFont typeface="Arial"/>
              <a:buAutoNum type="arabicPeriod"/>
            </a:pPr>
            <a:r>
              <a:rPr lang="en" sz="1400">
                <a:solidFill>
                  <a:srgbClr val="333333"/>
                </a:solidFill>
                <a:highlight>
                  <a:srgbClr val="FFFFFF"/>
                </a:highlight>
                <a:latin typeface="Arial"/>
                <a:ea typeface="Arial"/>
                <a:cs typeface="Arial"/>
                <a:sym typeface="Arial"/>
              </a:rPr>
              <a:t>Qualifications of the student investigator.</a:t>
            </a:r>
            <a:endParaRPr sz="1400">
              <a:solidFill>
                <a:srgbClr val="333333"/>
              </a:solidFill>
              <a:highlight>
                <a:srgbClr val="FFFFFF"/>
              </a:highlight>
              <a:latin typeface="Arial"/>
              <a:ea typeface="Arial"/>
              <a:cs typeface="Arial"/>
              <a:sym typeface="Arial"/>
            </a:endParaRPr>
          </a:p>
          <a:p>
            <a:pPr marL="457200" lvl="0" indent="-317500" algn="l" rtl="0">
              <a:spcBef>
                <a:spcPts val="0"/>
              </a:spcBef>
              <a:spcAft>
                <a:spcPts val="0"/>
              </a:spcAft>
              <a:buClr>
                <a:srgbClr val="333333"/>
              </a:buClr>
              <a:buSzPts val="1400"/>
              <a:buFont typeface="Arial"/>
              <a:buAutoNum type="arabicPeriod"/>
            </a:pPr>
            <a:r>
              <a:rPr lang="en" sz="1400">
                <a:solidFill>
                  <a:srgbClr val="333333"/>
                </a:solidFill>
                <a:highlight>
                  <a:srgbClr val="FFFFFF"/>
                </a:highlight>
                <a:latin typeface="Arial"/>
                <a:ea typeface="Arial"/>
                <a:cs typeface="Arial"/>
                <a:sym typeface="Arial"/>
              </a:rPr>
              <a:t>Adherence to format and content requirements.</a:t>
            </a:r>
            <a:endParaRPr sz="1400">
              <a:solidFill>
                <a:srgbClr val="333333"/>
              </a:solidFill>
              <a:highlight>
                <a:srgbClr val="FFFFFF"/>
              </a:highlight>
              <a:latin typeface="Arial"/>
              <a:ea typeface="Arial"/>
              <a:cs typeface="Arial"/>
              <a:sym typeface="Arial"/>
            </a:endParaRPr>
          </a:p>
          <a:p>
            <a:pPr marL="457200" lvl="0" indent="-317500" algn="l" rtl="0">
              <a:spcBef>
                <a:spcPts val="0"/>
              </a:spcBef>
              <a:spcAft>
                <a:spcPts val="0"/>
              </a:spcAft>
              <a:buClr>
                <a:srgbClr val="333333"/>
              </a:buClr>
              <a:buSzPts val="1400"/>
              <a:buFont typeface="Arial"/>
              <a:buAutoNum type="arabicPeriod"/>
            </a:pPr>
            <a:r>
              <a:rPr lang="en" sz="1400">
                <a:solidFill>
                  <a:srgbClr val="333333"/>
                </a:solidFill>
                <a:highlight>
                  <a:srgbClr val="FFFFFF"/>
                </a:highlight>
                <a:latin typeface="Arial"/>
                <a:ea typeface="Arial"/>
                <a:cs typeface="Arial"/>
                <a:sym typeface="Arial"/>
              </a:rPr>
              <a:t>Justification of additional funding for second year applicants.</a:t>
            </a:r>
            <a:endParaRPr sz="1400">
              <a:solidFill>
                <a:srgbClr val="333333"/>
              </a:solidFill>
              <a:highlight>
                <a:srgbClr val="FFFFFF"/>
              </a:highlight>
              <a:latin typeface="Arial"/>
              <a:ea typeface="Arial"/>
              <a:cs typeface="Arial"/>
              <a:sym typeface="Arial"/>
            </a:endParaRPr>
          </a:p>
          <a:p>
            <a:pPr marL="0" lvl="0" indent="0" algn="l" rtl="0">
              <a:spcBef>
                <a:spcPts val="8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221150" y="339875"/>
            <a:ext cx="4368900" cy="623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Scoring Rubric</a:t>
            </a:r>
            <a:endParaRPr/>
          </a:p>
        </p:txBody>
      </p:sp>
      <p:pic>
        <p:nvPicPr>
          <p:cNvPr id="114" name="Google Shape;114;p20">
            <a:hlinkClick r:id="rId3"/>
          </p:cNvPr>
          <p:cNvPicPr preferRelativeResize="0"/>
          <p:nvPr/>
        </p:nvPicPr>
        <p:blipFill>
          <a:blip r:embed="rId4">
            <a:alphaModFix/>
          </a:blip>
          <a:stretch>
            <a:fillRect/>
          </a:stretch>
        </p:blipFill>
        <p:spPr>
          <a:xfrm>
            <a:off x="4385115" y="473075"/>
            <a:ext cx="3557911" cy="4418774"/>
          </a:xfrm>
          <a:prstGeom prst="rect">
            <a:avLst/>
          </a:prstGeom>
          <a:noFill/>
          <a:ln>
            <a:noFill/>
          </a:ln>
        </p:spPr>
      </p:pic>
      <p:sp>
        <p:nvSpPr>
          <p:cNvPr id="115" name="Google Shape;115;p20"/>
          <p:cNvSpPr txBox="1"/>
          <p:nvPr/>
        </p:nvSpPr>
        <p:spPr>
          <a:xfrm>
            <a:off x="452950" y="1892325"/>
            <a:ext cx="3442500" cy="189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Pay attention to detail! </a:t>
            </a:r>
            <a:endParaRPr b="1" dirty="0"/>
          </a:p>
          <a:p>
            <a:pPr marL="0" lvl="0" indent="0" algn="l" rtl="0">
              <a:spcBef>
                <a:spcPts val="0"/>
              </a:spcBef>
              <a:spcAft>
                <a:spcPts val="0"/>
              </a:spcAft>
              <a:buNone/>
            </a:pPr>
            <a:endParaRPr b="1" dirty="0"/>
          </a:p>
          <a:p>
            <a:pPr marL="0" lvl="0" indent="0" algn="l" rtl="0">
              <a:spcBef>
                <a:spcPts val="0"/>
              </a:spcBef>
              <a:spcAft>
                <a:spcPts val="0"/>
              </a:spcAft>
              <a:buNone/>
            </a:pPr>
            <a:r>
              <a:rPr lang="en" b="1" dirty="0"/>
              <a:t>Excellence in Education is set up like a grant - it is practice for grant writing on a bigger scale. Huge grants have been denied as a result of small errors. </a:t>
            </a:r>
            <a:endParaRPr b="1"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1329</Words>
  <Application>Microsoft Office PowerPoint</Application>
  <PresentationFormat>On-screen Show (16:9)</PresentationFormat>
  <Paragraphs>130</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Montserrat</vt:lpstr>
      <vt:lpstr>Merriweather</vt:lpstr>
      <vt:lpstr>Roboto</vt:lpstr>
      <vt:lpstr>Arial</vt:lpstr>
      <vt:lpstr>Paradigm</vt:lpstr>
      <vt:lpstr>Excellence in Education</vt:lpstr>
      <vt:lpstr>Excellence in Education</vt:lpstr>
      <vt:lpstr>Basics - Eligibility</vt:lpstr>
      <vt:lpstr>Basics - Fundable v. Non-fundable</vt:lpstr>
      <vt:lpstr>Assemble your application like this:</vt:lpstr>
      <vt:lpstr>The Process</vt:lpstr>
      <vt:lpstr>Cover Letter Electronic Option</vt:lpstr>
      <vt:lpstr>Evaluation: Quick Guide</vt:lpstr>
      <vt:lpstr>Scoring Rubric</vt:lpstr>
      <vt:lpstr>Some things to think about</vt:lpstr>
      <vt:lpstr>Deadline day:</vt:lpstr>
      <vt:lpstr>How do I put the documents in one PDF file? </vt:lpstr>
      <vt:lpstr>Winning isn’t everything…  </vt:lpstr>
      <vt:lpstr>Final Reports</vt:lpstr>
      <vt:lpstr>Other Research Funding</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Excellence in Education</dc:title>
  <dc:creator>Janelle Taylor</dc:creator>
  <cp:lastModifiedBy>Janelle Taylor</cp:lastModifiedBy>
  <cp:revision>10</cp:revision>
  <dcterms:modified xsi:type="dcterms:W3CDTF">2022-02-07T21:33:12Z</dcterms:modified>
</cp:coreProperties>
</file>