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4" r:id="rId3"/>
    <p:sldId id="257" r:id="rId4"/>
    <p:sldId id="258" r:id="rId5"/>
    <p:sldId id="259" r:id="rId6"/>
    <p:sldId id="260" r:id="rId7"/>
    <p:sldId id="267" r:id="rId8"/>
    <p:sldId id="261" r:id="rId9"/>
    <p:sldId id="262" r:id="rId10"/>
    <p:sldId id="263" r:id="rId11"/>
    <p:sldId id="266" r:id="rId12"/>
    <p:sldId id="265" r:id="rId1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29" autoAdjust="0"/>
    <p:restoredTop sz="94660"/>
  </p:normalViewPr>
  <p:slideViewPr>
    <p:cSldViewPr>
      <p:cViewPr varScale="1">
        <p:scale>
          <a:sx n="68" d="100"/>
          <a:sy n="68" d="100"/>
        </p:scale>
        <p:origin x="-147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CEE20ED-71FB-4D8E-B144-291F10BFB2A6}"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2EA07FC-DBE8-4998-8943-9118362DC4AB}"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181CBA7-7249-4AFB-9AC3-EEA58B75570E}"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9CA3FDC-EB15-4315-AD0D-2FA920A130CF}"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4C342D1-22C2-49A1-BD7A-7DD896D0C051}"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0290AF7-7DFE-4FE4-9AE9-E964497BA3F4}"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18381559-542F-41C4-ACD2-D48031058482}"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98D422C2-AA84-4871-991A-344D75404B4A}"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9C42A0AE-61DF-4940-8B3D-52C8B7A1665B}"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3CBE4CD7-C7A4-48F4-9086-6B8441E479CC}"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BED2F30-440A-4F11-83FC-7AA2AD7DC47C}"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pct80">
          <a:fgClr>
            <a:schemeClr val="bg1"/>
          </a:fgClr>
          <a:bgClr>
            <a:schemeClr val="accent1"/>
          </a:bgClr>
        </a:patt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5426365B-E31F-4DBB-9FA9-0A579B620228}"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dictionary.reference.com/browse/plagiarism" TargetMode="External"/><Relationship Id="rId2" Type="http://schemas.openxmlformats.org/officeDocument/2006/relationships/hyperlink" Target="http://webb.nmu.edu/Centers/WritingCenter/SiteSections/CitationsAndPlagiarism/Plagiarism/bedfordstmartins.com/plagiarism/flyer" TargetMode="External"/><Relationship Id="rId1" Type="http://schemas.openxmlformats.org/officeDocument/2006/relationships/slideLayout" Target="../slideLayouts/slideLayout2.xml"/><Relationship Id="rId4" Type="http://schemas.openxmlformats.org/officeDocument/2006/relationships/hyperlink" Target="http://www.utoronto.ca/writing/plagsep.html"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3" name="Picture 5" descr="MCj01208590000[1]"/>
          <p:cNvPicPr>
            <a:picLocks noChangeAspect="1" noChangeArrowheads="1"/>
          </p:cNvPicPr>
          <p:nvPr/>
        </p:nvPicPr>
        <p:blipFill>
          <a:blip r:embed="rId2" cstate="print"/>
          <a:srcRect/>
          <a:stretch>
            <a:fillRect/>
          </a:stretch>
        </p:blipFill>
        <p:spPr bwMode="auto">
          <a:xfrm>
            <a:off x="1600200" y="0"/>
            <a:ext cx="7543800" cy="5962650"/>
          </a:xfrm>
          <a:prstGeom prst="rect">
            <a:avLst/>
          </a:prstGeom>
          <a:noFill/>
        </p:spPr>
      </p:pic>
      <p:sp>
        <p:nvSpPr>
          <p:cNvPr id="2054" name="WordArt 6"/>
          <p:cNvSpPr>
            <a:spLocks noChangeArrowheads="1" noChangeShapeType="1" noTextEdit="1"/>
          </p:cNvSpPr>
          <p:nvPr/>
        </p:nvSpPr>
        <p:spPr bwMode="auto">
          <a:xfrm rot="5400000">
            <a:off x="-2209800" y="2514600"/>
            <a:ext cx="6934200" cy="2362200"/>
          </a:xfrm>
          <a:prstGeom prst="rect">
            <a:avLst/>
          </a:prstGeom>
        </p:spPr>
        <p:txBody>
          <a:bodyPr vert="wordArtVert" wrap="none" fromWordArt="1">
            <a:prstTxWarp prst="textTriangle">
              <a:avLst>
                <a:gd name="adj" fmla="val 50000"/>
              </a:avLst>
            </a:prstTxWarp>
            <a:scene3d>
              <a:camera prst="legacyObliqueTopLeft"/>
              <a:lightRig rig="legacyNormal3" dir="r"/>
            </a:scene3d>
            <a:sp3d extrusionH="201600" prstMaterial="legacyMatte">
              <a:extrusionClr>
                <a:srgbClr val="0066CC"/>
              </a:extrusionClr>
            </a:sp3d>
          </a:bodyPr>
          <a:lstStyle/>
          <a:p>
            <a:pPr algn="ctr" fontAlgn="auto"/>
            <a:r>
              <a:rPr lang="en-US" sz="3600" kern="10">
                <a:ln w="9525">
                  <a:round/>
                  <a:headEnd/>
                  <a:tailEnd/>
                </a:ln>
                <a:gradFill rotWithShape="0">
                  <a:gsLst>
                    <a:gs pos="0">
                      <a:srgbClr val="FFFFCC"/>
                    </a:gs>
                    <a:gs pos="100000">
                      <a:srgbClr val="FF9999"/>
                    </a:gs>
                  </a:gsLst>
                  <a:lin ang="0" scaled="1"/>
                </a:gradFill>
                <a:latin typeface="Bodoni MT"/>
              </a:rPr>
              <a:t>Plagiarism </a:t>
            </a:r>
          </a:p>
        </p:txBody>
      </p:sp>
      <p:sp>
        <p:nvSpPr>
          <p:cNvPr id="2055" name="WordArt 7"/>
          <p:cNvSpPr>
            <a:spLocks noChangeArrowheads="1" noChangeShapeType="1" noTextEdit="1"/>
          </p:cNvSpPr>
          <p:nvPr/>
        </p:nvSpPr>
        <p:spPr bwMode="auto">
          <a:xfrm>
            <a:off x="2209800" y="6019800"/>
            <a:ext cx="6629400" cy="838200"/>
          </a:xfrm>
          <a:prstGeom prst="rect">
            <a:avLst/>
          </a:prstGeom>
        </p:spPr>
        <p:txBody>
          <a:bodyPr wrap="none" fromWordArt="1">
            <a:prstTxWarp prst="textTriangle">
              <a:avLst>
                <a:gd name="adj" fmla="val 50000"/>
              </a:avLst>
            </a:prstTxWarp>
            <a:scene3d>
              <a:camera prst="legacyObliqueTopLeft"/>
              <a:lightRig rig="legacyNormal3" dir="r"/>
            </a:scene3d>
            <a:sp3d extrusionH="201600" prstMaterial="legacyMatte">
              <a:extrusionClr>
                <a:srgbClr val="0066CC"/>
              </a:extrusionClr>
            </a:sp3d>
          </a:bodyPr>
          <a:lstStyle/>
          <a:p>
            <a:pPr algn="ctr"/>
            <a:r>
              <a:rPr lang="en-US" sz="3600" kern="10">
                <a:ln w="9525">
                  <a:round/>
                  <a:headEnd/>
                  <a:tailEnd/>
                </a:ln>
                <a:gradFill rotWithShape="0">
                  <a:gsLst>
                    <a:gs pos="0">
                      <a:srgbClr val="FFFFCC"/>
                    </a:gs>
                    <a:gs pos="100000">
                      <a:srgbClr val="FF9999"/>
                    </a:gs>
                  </a:gsLst>
                  <a:lin ang="5400000" scaled="1"/>
                </a:gradFill>
                <a:latin typeface="Bodoni MT"/>
              </a:rPr>
              <a:t>...is cheating.</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type="body" idx="1"/>
          </p:nvPr>
        </p:nvSpPr>
        <p:spPr/>
        <p:txBody>
          <a:bodyPr/>
          <a:lstStyle/>
          <a:p>
            <a:r>
              <a:rPr lang="en-US"/>
              <a:t>        Don’t wait until the last minute!</a:t>
            </a:r>
          </a:p>
          <a:p>
            <a:endParaRPr lang="en-US"/>
          </a:p>
          <a:p>
            <a:pPr>
              <a:buFontTx/>
              <a:buNone/>
            </a:pPr>
            <a:r>
              <a:rPr lang="en-US"/>
              <a:t>Lots of students wait till the</a:t>
            </a:r>
          </a:p>
          <a:p>
            <a:pPr>
              <a:buFontTx/>
              <a:buNone/>
            </a:pPr>
            <a:r>
              <a:rPr lang="en-US"/>
              <a:t> last minute and then take </a:t>
            </a:r>
          </a:p>
          <a:p>
            <a:pPr>
              <a:buFontTx/>
              <a:buNone/>
            </a:pPr>
            <a:r>
              <a:rPr lang="en-US"/>
              <a:t>the “easy way out” because </a:t>
            </a:r>
          </a:p>
          <a:p>
            <a:pPr>
              <a:buFontTx/>
              <a:buNone/>
            </a:pPr>
            <a:r>
              <a:rPr lang="en-US"/>
              <a:t>they are scared to fail.  </a:t>
            </a:r>
          </a:p>
          <a:p>
            <a:endParaRPr lang="en-US"/>
          </a:p>
          <a:p>
            <a:endParaRPr lang="en-US"/>
          </a:p>
          <a:p>
            <a:pPr>
              <a:buFontTx/>
              <a:buNone/>
            </a:pPr>
            <a:endParaRPr lang="en-US"/>
          </a:p>
        </p:txBody>
      </p:sp>
      <p:sp>
        <p:nvSpPr>
          <p:cNvPr id="9220" name="WordArt 4"/>
          <p:cNvSpPr>
            <a:spLocks noChangeArrowheads="1" noChangeShapeType="1" noTextEdit="1"/>
          </p:cNvSpPr>
          <p:nvPr/>
        </p:nvSpPr>
        <p:spPr bwMode="auto">
          <a:xfrm>
            <a:off x="457200" y="274638"/>
            <a:ext cx="8229600" cy="1143000"/>
          </a:xfrm>
          <a:prstGeom prst="rect">
            <a:avLst/>
          </a:prstGeom>
        </p:spPr>
        <p:txBody>
          <a:bodyPr wrap="none" fromWordArt="1">
            <a:prstTxWarp prst="textTriangle">
              <a:avLst>
                <a:gd name="adj" fmla="val 50000"/>
              </a:avLst>
            </a:prstTxWarp>
            <a:scene3d>
              <a:camera prst="legacyObliqueTopLeft"/>
              <a:lightRig rig="legacyNormal3" dir="r"/>
            </a:scene3d>
            <a:sp3d extrusionH="201600" prstMaterial="legacyMatte">
              <a:extrusionClr>
                <a:srgbClr val="0066CC"/>
              </a:extrusionClr>
            </a:sp3d>
          </a:bodyPr>
          <a:lstStyle/>
          <a:p>
            <a:r>
              <a:rPr lang="en-US" sz="3600" kern="10">
                <a:ln/>
                <a:gradFill rotWithShape="0">
                  <a:gsLst>
                    <a:gs pos="0">
                      <a:srgbClr val="FFFFCC"/>
                    </a:gs>
                    <a:gs pos="100000">
                      <a:srgbClr val="FF9999"/>
                    </a:gs>
                  </a:gsLst>
                  <a:lin ang="5400000" scaled="1"/>
                </a:gradFill>
                <a:latin typeface="Times New Roman"/>
                <a:cs typeface="Times New Roman"/>
              </a:rPr>
              <a:t>5th Strategy for Avoiding Plagiarism</a:t>
            </a:r>
          </a:p>
        </p:txBody>
      </p:sp>
      <p:pic>
        <p:nvPicPr>
          <p:cNvPr id="9221" name="Picture 5" descr="MCj02371010000[1]"/>
          <p:cNvPicPr>
            <a:picLocks noChangeAspect="1" noChangeArrowheads="1"/>
          </p:cNvPicPr>
          <p:nvPr/>
        </p:nvPicPr>
        <p:blipFill>
          <a:blip r:embed="rId2" cstate="print"/>
          <a:srcRect/>
          <a:stretch>
            <a:fillRect/>
          </a:stretch>
        </p:blipFill>
        <p:spPr bwMode="auto">
          <a:xfrm>
            <a:off x="5562600" y="2133600"/>
            <a:ext cx="3581400" cy="4724400"/>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ChangeArrowheads="1"/>
          </p:cNvSpPr>
          <p:nvPr>
            <p:ph type="body" idx="1"/>
          </p:nvPr>
        </p:nvSpPr>
        <p:spPr/>
        <p:txBody>
          <a:bodyPr/>
          <a:lstStyle/>
          <a:p>
            <a:r>
              <a:rPr lang="en-US" dirty="0"/>
              <a:t>Quotes—make sure to cite quotes that are being used as attention getters.</a:t>
            </a:r>
          </a:p>
          <a:p>
            <a:pPr>
              <a:buFontTx/>
              <a:buNone/>
            </a:pPr>
            <a:r>
              <a:rPr lang="en-US" dirty="0"/>
              <a:t>  </a:t>
            </a:r>
          </a:p>
          <a:p>
            <a:r>
              <a:rPr lang="en-US" dirty="0"/>
              <a:t>Even if your teacher says, “you don’t need sources” and you use information from the web, it NEEDS to be cited.  </a:t>
            </a:r>
          </a:p>
          <a:p>
            <a:endParaRPr lang="en-US" dirty="0"/>
          </a:p>
        </p:txBody>
      </p:sp>
      <p:sp>
        <p:nvSpPr>
          <p:cNvPr id="12292" name="WordArt 4"/>
          <p:cNvSpPr>
            <a:spLocks noChangeArrowheads="1" noChangeShapeType="1" noTextEdit="1"/>
          </p:cNvSpPr>
          <p:nvPr/>
        </p:nvSpPr>
        <p:spPr bwMode="auto">
          <a:xfrm>
            <a:off x="533400" y="533400"/>
            <a:ext cx="8229600" cy="838200"/>
          </a:xfrm>
          <a:prstGeom prst="rect">
            <a:avLst/>
          </a:prstGeom>
        </p:spPr>
        <p:txBody>
          <a:bodyPr wrap="none" fromWordArt="1">
            <a:prstTxWarp prst="textTriangle">
              <a:avLst>
                <a:gd name="adj" fmla="val 50000"/>
              </a:avLst>
            </a:prstTxWarp>
            <a:scene3d>
              <a:camera prst="legacyObliqueTopLeft"/>
              <a:lightRig rig="legacyNormal3" dir="r"/>
            </a:scene3d>
            <a:sp3d extrusionH="201600" prstMaterial="legacyMatte">
              <a:extrusionClr>
                <a:srgbClr val="0066CC"/>
              </a:extrusionClr>
            </a:sp3d>
          </a:bodyPr>
          <a:lstStyle/>
          <a:p>
            <a:pPr algn="ctr"/>
            <a:r>
              <a:rPr lang="en-US" sz="3600" kern="10">
                <a:ln w="9525">
                  <a:round/>
                  <a:headEnd/>
                  <a:tailEnd/>
                </a:ln>
                <a:gradFill rotWithShape="0">
                  <a:gsLst>
                    <a:gs pos="0">
                      <a:srgbClr val="FFFFCC"/>
                    </a:gs>
                    <a:gs pos="100000">
                      <a:srgbClr val="FF9999"/>
                    </a:gs>
                  </a:gsLst>
                  <a:lin ang="5400000" scaled="1"/>
                </a:gradFill>
                <a:latin typeface="Times New Roman"/>
                <a:cs typeface="Times New Roman"/>
              </a:rPr>
              <a:t>Last Pointers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t>Works Cited</a:t>
            </a:r>
          </a:p>
        </p:txBody>
      </p:sp>
      <p:sp>
        <p:nvSpPr>
          <p:cNvPr id="11267" name="Rectangle 3"/>
          <p:cNvSpPr>
            <a:spLocks noGrp="1" noChangeArrowheads="1"/>
          </p:cNvSpPr>
          <p:nvPr>
            <p:ph type="body" idx="1"/>
          </p:nvPr>
        </p:nvSpPr>
        <p:spPr/>
        <p:txBody>
          <a:bodyPr/>
          <a:lstStyle/>
          <a:p>
            <a:r>
              <a:rPr lang="en-US" sz="1400"/>
              <a:t>Bradley, William, Heldreth, Lillian, Horan, 	Christine, Kynell, Teresa, Schiffer, 	James.  “Addressing 	the Problem of Plagiarism.”  NMU Student Handbook. (2002).</a:t>
            </a:r>
            <a:r>
              <a:rPr lang="en-US"/>
              <a:t> </a:t>
            </a:r>
          </a:p>
          <a:p>
            <a:r>
              <a:rPr lang="en-US" sz="1400"/>
              <a:t>Bedford/St. Martin’s.  “Straight Talk about Plagiarism.”  </a:t>
            </a:r>
            <a:r>
              <a:rPr lang="en-US" sz="1400" i="1"/>
              <a:t>The Bedford/St. Martin’s Workshop on </a:t>
            </a:r>
          </a:p>
          <a:p>
            <a:pPr>
              <a:buFontTx/>
              <a:buNone/>
            </a:pPr>
            <a:r>
              <a:rPr lang="en-US" sz="1400" i="1"/>
              <a:t>		Plagiarism</a:t>
            </a:r>
            <a:r>
              <a:rPr lang="en-US" sz="1400"/>
              <a:t>.  4 October 2004 &lt;</a:t>
            </a:r>
            <a:r>
              <a:rPr lang="en-US" sz="1400">
                <a:hlinkClick r:id="rId2"/>
              </a:rPr>
              <a:t>http://bedfordstmartins.com/plagiarism/flyer</a:t>
            </a:r>
            <a:r>
              <a:rPr lang="en-US" sz="1400"/>
              <a:t>&gt;.</a:t>
            </a:r>
            <a:r>
              <a:rPr lang="en-US"/>
              <a:t> </a:t>
            </a:r>
          </a:p>
          <a:p>
            <a:r>
              <a:rPr lang="en-US" sz="1400"/>
              <a:t>“Plagiarism." </a:t>
            </a:r>
            <a:r>
              <a:rPr lang="en-US" sz="1400" i="1"/>
              <a:t>Dictionary.com Unabridged (v 1.1)</a:t>
            </a:r>
            <a:r>
              <a:rPr lang="en-US" sz="1400"/>
              <a:t>. Random House, Inc. 28 Sep. 2007. </a:t>
            </a:r>
          </a:p>
          <a:p>
            <a:pPr lvl="1">
              <a:buFontTx/>
              <a:buNone/>
            </a:pPr>
            <a:r>
              <a:rPr lang="en-US" sz="1200"/>
              <a:t>	Dictionary.com </a:t>
            </a:r>
            <a:r>
              <a:rPr lang="en-US" sz="1200">
                <a:hlinkClick r:id="rId3"/>
              </a:rPr>
              <a:t>http://dictionary.reference.com/browse/plagiarism</a:t>
            </a:r>
            <a:r>
              <a:rPr lang="en-US" sz="1200"/>
              <a:t>&gt;. </a:t>
            </a:r>
            <a:r>
              <a:rPr lang="en-US"/>
              <a:t>			</a:t>
            </a:r>
          </a:p>
          <a:p>
            <a:pPr lvl="1">
              <a:buFontTx/>
              <a:buChar char="•"/>
            </a:pPr>
            <a:r>
              <a:rPr lang="en-US" sz="1200"/>
              <a:t>Procter, Margaret.  “How Not to Plagiarize.”  </a:t>
            </a:r>
            <a:r>
              <a:rPr lang="en-US" sz="1200" i="1"/>
              <a:t>University of Toronto</a:t>
            </a:r>
            <a:r>
              <a:rPr lang="en-US" sz="1200"/>
              <a:t>.  2005.  15 April 2005 &lt;</a:t>
            </a:r>
            <a:r>
              <a:rPr lang="en-US" sz="1200">
                <a:hlinkClick r:id="rId4"/>
              </a:rPr>
              <a:t>http://www.utoronto.ca/writing/plagsep.html</a:t>
            </a:r>
            <a:r>
              <a:rPr lang="en-US" sz="1200"/>
              <a:t>&gt;.</a:t>
            </a:r>
            <a:r>
              <a:rPr lang="en-US"/>
              <a:t> </a:t>
            </a:r>
          </a:p>
          <a:p>
            <a:pPr lvl="1">
              <a:buFontTx/>
              <a:buNone/>
            </a:pPr>
            <a:endParaRPr lang="en-US" sz="1200"/>
          </a:p>
          <a:p>
            <a:pPr lvl="1">
              <a:buFontTx/>
              <a:buChar char="•"/>
            </a:pP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Grp="1" noChangeArrowheads="1"/>
          </p:cNvSpPr>
          <p:nvPr>
            <p:ph type="body" idx="1"/>
          </p:nvPr>
        </p:nvSpPr>
        <p:spPr>
          <a:xfrm>
            <a:off x="457200" y="1600200"/>
            <a:ext cx="8229600" cy="3962400"/>
          </a:xfrm>
        </p:spPr>
        <p:txBody>
          <a:bodyPr/>
          <a:lstStyle/>
          <a:p>
            <a:endParaRPr lang="en-US"/>
          </a:p>
          <a:p>
            <a:pPr lvl="1"/>
            <a:endParaRPr lang="en-US"/>
          </a:p>
        </p:txBody>
      </p:sp>
      <p:sp>
        <p:nvSpPr>
          <p:cNvPr id="10244" name="Rectangle 4"/>
          <p:cNvSpPr>
            <a:spLocks noChangeArrowheads="1"/>
          </p:cNvSpPr>
          <p:nvPr/>
        </p:nvSpPr>
        <p:spPr bwMode="auto">
          <a:xfrm>
            <a:off x="0" y="84138"/>
            <a:ext cx="9144000" cy="6477000"/>
          </a:xfrm>
          <a:prstGeom prst="rect">
            <a:avLst/>
          </a:prstGeom>
          <a:noFill/>
          <a:ln w="9525">
            <a:noFill/>
            <a:miter lim="800000"/>
            <a:headEnd/>
            <a:tailEnd/>
          </a:ln>
          <a:effectLst/>
        </p:spPr>
        <p:txBody>
          <a:bodyPr anchor="ctr">
            <a:spAutoFit/>
          </a:bodyPr>
          <a:lstStyle/>
          <a:p>
            <a:pPr algn="ctr"/>
            <a:r>
              <a:rPr lang="en-US" sz="5900">
                <a:latin typeface="Bodoni MT" pitchFamily="18" charset="0"/>
              </a:rPr>
              <a:t>According to </a:t>
            </a:r>
            <a:r>
              <a:rPr lang="en-US" sz="5400">
                <a:latin typeface="Bodoni MT" pitchFamily="18" charset="0"/>
              </a:rPr>
              <a:t>Dictionary.com</a:t>
            </a:r>
            <a:r>
              <a:rPr lang="en-US" sz="5900">
                <a:latin typeface="Bodoni MT" pitchFamily="18" charset="0"/>
              </a:rPr>
              <a:t>, </a:t>
            </a:r>
            <a:r>
              <a:rPr lang="en-US" sz="6000">
                <a:latin typeface="Bodoni MT" pitchFamily="18" charset="0"/>
              </a:rPr>
              <a:t>“the </a:t>
            </a:r>
            <a:r>
              <a:rPr lang="en-US" sz="6000">
                <a:solidFill>
                  <a:srgbClr val="FF0000"/>
                </a:solidFill>
                <a:latin typeface="Bodoni MT" pitchFamily="18" charset="0"/>
              </a:rPr>
              <a:t>unauthorized</a:t>
            </a:r>
            <a:r>
              <a:rPr lang="en-US" sz="6000">
                <a:latin typeface="Bodoni MT" pitchFamily="18" charset="0"/>
              </a:rPr>
              <a:t> use or </a:t>
            </a:r>
            <a:r>
              <a:rPr lang="en-US" sz="6000" u="sng">
                <a:latin typeface="Bodoni MT" pitchFamily="18" charset="0"/>
              </a:rPr>
              <a:t>close imitation of the language</a:t>
            </a:r>
            <a:r>
              <a:rPr lang="en-US" sz="6000">
                <a:latin typeface="Bodoni MT" pitchFamily="18" charset="0"/>
              </a:rPr>
              <a:t> and thoughts of another author and the </a:t>
            </a:r>
            <a:r>
              <a:rPr lang="en-US" sz="6000" b="1">
                <a:latin typeface="Bodoni MT" pitchFamily="18" charset="0"/>
              </a:rPr>
              <a:t>representation </a:t>
            </a:r>
            <a:r>
              <a:rPr lang="en-US" sz="6000">
                <a:latin typeface="Bodoni MT" pitchFamily="18" charset="0"/>
              </a:rPr>
              <a:t>of them as </a:t>
            </a:r>
            <a:r>
              <a:rPr lang="en-US" sz="6000" u="sng">
                <a:latin typeface="Bodoni MT" pitchFamily="18" charset="0"/>
              </a:rPr>
              <a:t>one's own original</a:t>
            </a:r>
            <a:r>
              <a:rPr lang="en-US" sz="6000">
                <a:latin typeface="Bodoni MT" pitchFamily="18" charset="0"/>
              </a:rPr>
              <a:t> work.”</a:t>
            </a:r>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body" idx="1"/>
          </p:nvPr>
        </p:nvSpPr>
        <p:spPr/>
        <p:txBody>
          <a:bodyPr/>
          <a:lstStyle/>
          <a:p>
            <a:r>
              <a:rPr lang="en-US">
                <a:latin typeface="Bodoni MT" pitchFamily="18" charset="0"/>
              </a:rPr>
              <a:t>“No students shall submit as their own to an instructor any work which contains ideas or materials taken from another without full acknowledgement of the author and source” (</a:t>
            </a:r>
            <a:r>
              <a:rPr lang="en-US" i="1">
                <a:latin typeface="Bodoni MT" pitchFamily="18" charset="0"/>
              </a:rPr>
              <a:t>Student Code</a:t>
            </a:r>
            <a:r>
              <a:rPr lang="en-US">
                <a:latin typeface="Bodoni MT" pitchFamily="18" charset="0"/>
              </a:rPr>
              <a:t>, </a:t>
            </a:r>
            <a:r>
              <a:rPr lang="en-US" b="1">
                <a:latin typeface="Bodoni MT" pitchFamily="18" charset="0"/>
              </a:rPr>
              <a:t>2.2.3.02</a:t>
            </a:r>
            <a:r>
              <a:rPr lang="en-US">
                <a:latin typeface="Bodoni MT" pitchFamily="18" charset="0"/>
              </a:rPr>
              <a:t>).</a:t>
            </a:r>
          </a:p>
        </p:txBody>
      </p:sp>
      <p:sp>
        <p:nvSpPr>
          <p:cNvPr id="3076" name="WordArt 4"/>
          <p:cNvSpPr>
            <a:spLocks noChangeArrowheads="1" noChangeShapeType="1" noTextEdit="1"/>
          </p:cNvSpPr>
          <p:nvPr/>
        </p:nvSpPr>
        <p:spPr bwMode="auto">
          <a:xfrm>
            <a:off x="762000" y="0"/>
            <a:ext cx="8229600" cy="1371600"/>
          </a:xfrm>
          <a:prstGeom prst="rect">
            <a:avLst/>
          </a:prstGeom>
        </p:spPr>
        <p:txBody>
          <a:bodyPr wrap="none" fromWordArt="1">
            <a:prstTxWarp prst="textTriangle">
              <a:avLst>
                <a:gd name="adj" fmla="val 50000"/>
              </a:avLst>
            </a:prstTxWarp>
            <a:scene3d>
              <a:camera prst="legacyObliqueTopLeft"/>
              <a:lightRig rig="legacyNormal3" dir="r"/>
            </a:scene3d>
            <a:sp3d extrusionH="201600" prstMaterial="legacyMatte">
              <a:extrusionClr>
                <a:srgbClr val="0066CC"/>
              </a:extrusionClr>
            </a:sp3d>
          </a:bodyPr>
          <a:lstStyle/>
          <a:p>
            <a:r>
              <a:rPr lang="en-US" sz="3600" kern="10">
                <a:ln/>
                <a:gradFill rotWithShape="0">
                  <a:gsLst>
                    <a:gs pos="0">
                      <a:srgbClr val="FFFFCC"/>
                    </a:gs>
                    <a:gs pos="100000">
                      <a:srgbClr val="FF9999"/>
                    </a:gs>
                  </a:gsLst>
                  <a:lin ang="5400000" scaled="1"/>
                </a:gradFill>
                <a:latin typeface="Bodoni MT"/>
              </a:rPr>
              <a:t>Plagiarism </a:t>
            </a:r>
          </a:p>
        </p:txBody>
      </p:sp>
      <p:sp>
        <p:nvSpPr>
          <p:cNvPr id="3077" name="Rectangle 5"/>
          <p:cNvSpPr>
            <a:spLocks noChangeArrowheads="1"/>
          </p:cNvSpPr>
          <p:nvPr/>
        </p:nvSpPr>
        <p:spPr bwMode="auto">
          <a:xfrm>
            <a:off x="914400" y="4343400"/>
            <a:ext cx="6080125" cy="1552575"/>
          </a:xfrm>
          <a:prstGeom prst="rect">
            <a:avLst/>
          </a:prstGeom>
          <a:noFill/>
          <a:ln w="9525">
            <a:noFill/>
            <a:miter lim="800000"/>
            <a:headEnd/>
            <a:tailEnd/>
          </a:ln>
          <a:effectLst/>
        </p:spPr>
        <p:txBody>
          <a:bodyPr wrap="none" anchor="ctr">
            <a:spAutoFit/>
          </a:bodyPr>
          <a:lstStyle/>
          <a:p>
            <a:pPr algn="ctr">
              <a:buFontTx/>
              <a:buChar char="•"/>
            </a:pPr>
            <a:r>
              <a:rPr lang="en-US" sz="2400" b="1">
                <a:latin typeface="Bodoni MT" pitchFamily="18" charset="0"/>
              </a:rPr>
              <a:t> The penalty from the Dean of Students will be</a:t>
            </a:r>
          </a:p>
          <a:p>
            <a:pPr algn="ctr"/>
            <a:r>
              <a:rPr lang="en-US" sz="2400" b="1">
                <a:latin typeface="Bodoni MT" pitchFamily="18" charset="0"/>
              </a:rPr>
              <a:t> “not less than disciplinary probation” and </a:t>
            </a:r>
          </a:p>
          <a:p>
            <a:pPr algn="ctr"/>
            <a:r>
              <a:rPr lang="en-US" sz="2400" b="1">
                <a:latin typeface="Bodoni MT" pitchFamily="18" charset="0"/>
              </a:rPr>
              <a:t>“not more than expulsion” (2.2.3).</a:t>
            </a:r>
          </a:p>
          <a:p>
            <a:pPr algn="ctr" eaLnBrk="0" hangingPunct="0"/>
            <a:endParaRPr lang="en-US" sz="2400" b="1">
              <a:latin typeface="Bodoni MT" pitchFamily="18" charset="0"/>
            </a:endParaRPr>
          </a:p>
        </p:txBody>
      </p:sp>
      <p:pic>
        <p:nvPicPr>
          <p:cNvPr id="3087" name="Picture 15" descr="MCj02908850000[1]"/>
          <p:cNvPicPr>
            <a:picLocks noChangeAspect="1" noChangeArrowheads="1"/>
          </p:cNvPicPr>
          <p:nvPr/>
        </p:nvPicPr>
        <p:blipFill>
          <a:blip r:embed="rId2" cstate="print"/>
          <a:srcRect/>
          <a:stretch>
            <a:fillRect/>
          </a:stretch>
        </p:blipFill>
        <p:spPr bwMode="auto">
          <a:xfrm>
            <a:off x="6858000" y="3733800"/>
            <a:ext cx="2286000" cy="2743200"/>
          </a:xfrm>
          <a:prstGeom prst="rect">
            <a:avLst/>
          </a:prstGeom>
          <a:noFill/>
        </p:spPr>
      </p:pic>
      <p:pic>
        <p:nvPicPr>
          <p:cNvPr id="3092" name="Picture 20" descr="MCj01500050000[1]"/>
          <p:cNvPicPr>
            <a:picLocks noChangeAspect="1" noChangeArrowheads="1"/>
          </p:cNvPicPr>
          <p:nvPr/>
        </p:nvPicPr>
        <p:blipFill>
          <a:blip r:embed="rId3" cstate="print"/>
          <a:srcRect/>
          <a:stretch>
            <a:fillRect/>
          </a:stretch>
        </p:blipFill>
        <p:spPr bwMode="auto">
          <a:xfrm>
            <a:off x="30163" y="4737100"/>
            <a:ext cx="1417637" cy="2120900"/>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type="body" idx="1"/>
          </p:nvPr>
        </p:nvSpPr>
        <p:spPr>
          <a:xfrm>
            <a:off x="4648200" y="1676400"/>
            <a:ext cx="3810000" cy="4525963"/>
          </a:xfrm>
        </p:spPr>
        <p:txBody>
          <a:bodyPr/>
          <a:lstStyle/>
          <a:p>
            <a:r>
              <a:rPr lang="en-US"/>
              <a:t>Tired/frustrated</a:t>
            </a:r>
          </a:p>
          <a:p>
            <a:r>
              <a:rPr lang="en-US"/>
              <a:t>Confused/scared</a:t>
            </a:r>
          </a:p>
          <a:p>
            <a:r>
              <a:rPr lang="en-US"/>
              <a:t>Run out of time</a:t>
            </a:r>
          </a:p>
          <a:p>
            <a:r>
              <a:rPr lang="en-US"/>
              <a:t>Student does not know they are plagiarizing. </a:t>
            </a:r>
          </a:p>
          <a:p>
            <a:r>
              <a:rPr lang="en-US"/>
              <a:t>Lazy</a:t>
            </a:r>
          </a:p>
          <a:p>
            <a:pPr>
              <a:buFontTx/>
              <a:buNone/>
            </a:pPr>
            <a:r>
              <a:rPr lang="en-US"/>
              <a:t> </a:t>
            </a:r>
          </a:p>
        </p:txBody>
      </p:sp>
      <p:sp>
        <p:nvSpPr>
          <p:cNvPr id="4100" name="WordArt 4"/>
          <p:cNvSpPr>
            <a:spLocks noChangeArrowheads="1" noChangeShapeType="1" noTextEdit="1"/>
          </p:cNvSpPr>
          <p:nvPr/>
        </p:nvSpPr>
        <p:spPr bwMode="auto">
          <a:xfrm>
            <a:off x="533400" y="76200"/>
            <a:ext cx="8229600" cy="1143000"/>
          </a:xfrm>
          <a:prstGeom prst="rect">
            <a:avLst/>
          </a:prstGeom>
        </p:spPr>
        <p:txBody>
          <a:bodyPr wrap="none" fromWordArt="1">
            <a:prstTxWarp prst="textTriangle">
              <a:avLst>
                <a:gd name="adj" fmla="val 50000"/>
              </a:avLst>
            </a:prstTxWarp>
            <a:scene3d>
              <a:camera prst="legacyObliqueTopLeft"/>
              <a:lightRig rig="legacyNormal3" dir="r"/>
            </a:scene3d>
            <a:sp3d extrusionH="201600" prstMaterial="legacyMatte">
              <a:extrusionClr>
                <a:srgbClr val="0066CC"/>
              </a:extrusionClr>
            </a:sp3d>
          </a:bodyPr>
          <a:lstStyle/>
          <a:p>
            <a:r>
              <a:rPr lang="en-US" sz="3600" kern="10">
                <a:ln/>
                <a:gradFill rotWithShape="0">
                  <a:gsLst>
                    <a:gs pos="0">
                      <a:srgbClr val="FFFFCC"/>
                    </a:gs>
                    <a:gs pos="100000">
                      <a:srgbClr val="FF9999"/>
                    </a:gs>
                  </a:gsLst>
                  <a:lin ang="5400000" scaled="1"/>
                </a:gradFill>
                <a:latin typeface="Bodoni MT"/>
              </a:rPr>
              <a:t>Why Students Plagiarize?</a:t>
            </a:r>
          </a:p>
        </p:txBody>
      </p:sp>
      <p:pic>
        <p:nvPicPr>
          <p:cNvPr id="4103" name="Picture 7" descr="MPj04095940000[1]"/>
          <p:cNvPicPr>
            <a:picLocks noChangeAspect="1" noChangeArrowheads="1"/>
          </p:cNvPicPr>
          <p:nvPr/>
        </p:nvPicPr>
        <p:blipFill>
          <a:blip r:embed="rId2" cstate="print"/>
          <a:srcRect/>
          <a:stretch>
            <a:fillRect/>
          </a:stretch>
        </p:blipFill>
        <p:spPr bwMode="auto">
          <a:xfrm>
            <a:off x="304800" y="1219200"/>
            <a:ext cx="3568700" cy="53340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Effect transition="in" filter="checkerboard(across)">
                                      <p:cBhvr>
                                        <p:cTn id="7" dur="1000"/>
                                        <p:tgtEl>
                                          <p:spTgt spid="409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4099">
                                            <p:txEl>
                                              <p:pRg st="1" end="1"/>
                                            </p:txEl>
                                          </p:spTgt>
                                        </p:tgtEl>
                                        <p:attrNameLst>
                                          <p:attrName>style.visibility</p:attrName>
                                        </p:attrNameLst>
                                      </p:cBhvr>
                                      <p:to>
                                        <p:strVal val="visible"/>
                                      </p:to>
                                    </p:set>
                                    <p:animEffect transition="in" filter="checkerboard(across)">
                                      <p:cBhvr>
                                        <p:cTn id="12" dur="1000"/>
                                        <p:tgtEl>
                                          <p:spTgt spid="409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4099">
                                            <p:txEl>
                                              <p:pRg st="2" end="2"/>
                                            </p:txEl>
                                          </p:spTgt>
                                        </p:tgtEl>
                                        <p:attrNameLst>
                                          <p:attrName>style.visibility</p:attrName>
                                        </p:attrNameLst>
                                      </p:cBhvr>
                                      <p:to>
                                        <p:strVal val="visible"/>
                                      </p:to>
                                    </p:set>
                                    <p:animEffect transition="in" filter="checkerboard(across)">
                                      <p:cBhvr>
                                        <p:cTn id="17" dur="1000"/>
                                        <p:tgtEl>
                                          <p:spTgt spid="409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4099">
                                            <p:txEl>
                                              <p:pRg st="3" end="3"/>
                                            </p:txEl>
                                          </p:spTgt>
                                        </p:tgtEl>
                                        <p:attrNameLst>
                                          <p:attrName>style.visibility</p:attrName>
                                        </p:attrNameLst>
                                      </p:cBhvr>
                                      <p:to>
                                        <p:strVal val="visible"/>
                                      </p:to>
                                    </p:set>
                                    <p:animEffect transition="in" filter="checkerboard(across)">
                                      <p:cBhvr>
                                        <p:cTn id="22" dur="1000"/>
                                        <p:tgtEl>
                                          <p:spTgt spid="409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4099">
                                            <p:txEl>
                                              <p:pRg st="4" end="4"/>
                                            </p:txEl>
                                          </p:spTgt>
                                        </p:tgtEl>
                                        <p:attrNameLst>
                                          <p:attrName>style.visibility</p:attrName>
                                        </p:attrNameLst>
                                      </p:cBhvr>
                                      <p:to>
                                        <p:strVal val="visible"/>
                                      </p:to>
                                    </p:set>
                                    <p:animEffect transition="in" filter="checkerboard(across)">
                                      <p:cBhvr>
                                        <p:cTn id="27" dur="1000"/>
                                        <p:tgtEl>
                                          <p:spTgt spid="409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4099">
                                            <p:txEl>
                                              <p:pRg st="5" end="5"/>
                                            </p:txEl>
                                          </p:spTgt>
                                        </p:tgtEl>
                                        <p:attrNameLst>
                                          <p:attrName>style.visibility</p:attrName>
                                        </p:attrNameLst>
                                      </p:cBhvr>
                                      <p:to>
                                        <p:strVal val="visible"/>
                                      </p:to>
                                    </p:set>
                                    <p:animEffect transition="in" filter="checkerboard(across)">
                                      <p:cBhvr>
                                        <p:cTn id="32" dur="1000"/>
                                        <p:tgtEl>
                                          <p:spTgt spid="409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Grp="1" noChangeArrowheads="1"/>
          </p:cNvSpPr>
          <p:nvPr>
            <p:ph type="body" idx="1"/>
          </p:nvPr>
        </p:nvSpPr>
        <p:spPr>
          <a:xfrm>
            <a:off x="0" y="1600200"/>
            <a:ext cx="8229600" cy="4525963"/>
          </a:xfrm>
        </p:spPr>
        <p:txBody>
          <a:bodyPr/>
          <a:lstStyle/>
          <a:p>
            <a:pPr>
              <a:lnSpc>
                <a:spcPct val="90000"/>
              </a:lnSpc>
              <a:buFontTx/>
              <a:buNone/>
            </a:pPr>
            <a:r>
              <a:rPr lang="en-US"/>
              <a:t>              When researching, take notes.  </a:t>
            </a:r>
          </a:p>
          <a:p>
            <a:pPr>
              <a:lnSpc>
                <a:spcPct val="90000"/>
              </a:lnSpc>
              <a:buFontTx/>
              <a:buNone/>
            </a:pPr>
            <a:endParaRPr lang="en-US"/>
          </a:p>
          <a:p>
            <a:pPr>
              <a:lnSpc>
                <a:spcPct val="90000"/>
              </a:lnSpc>
              <a:buFontTx/>
              <a:buNone/>
            </a:pPr>
            <a:r>
              <a:rPr lang="en-US"/>
              <a:t>*Use highlighters </a:t>
            </a:r>
          </a:p>
          <a:p>
            <a:pPr>
              <a:lnSpc>
                <a:spcPct val="90000"/>
              </a:lnSpc>
              <a:buFontTx/>
              <a:buNone/>
            </a:pPr>
            <a:r>
              <a:rPr lang="en-US"/>
              <a:t>  and a printer often </a:t>
            </a:r>
          </a:p>
          <a:p>
            <a:pPr>
              <a:lnSpc>
                <a:spcPct val="90000"/>
              </a:lnSpc>
              <a:buFontTx/>
              <a:buNone/>
            </a:pPr>
            <a:endParaRPr lang="en-US"/>
          </a:p>
          <a:p>
            <a:pPr>
              <a:lnSpc>
                <a:spcPct val="90000"/>
              </a:lnSpc>
              <a:buFontTx/>
              <a:buNone/>
            </a:pPr>
            <a:r>
              <a:rPr lang="en-US"/>
              <a:t>*Use post-its to take notes</a:t>
            </a:r>
          </a:p>
          <a:p>
            <a:pPr>
              <a:lnSpc>
                <a:spcPct val="90000"/>
              </a:lnSpc>
              <a:buFontTx/>
              <a:buNone/>
            </a:pPr>
            <a:r>
              <a:rPr lang="en-US"/>
              <a:t>	</a:t>
            </a:r>
          </a:p>
          <a:p>
            <a:pPr>
              <a:lnSpc>
                <a:spcPct val="90000"/>
              </a:lnSpc>
              <a:buFontTx/>
              <a:buNone/>
            </a:pPr>
            <a:r>
              <a:rPr lang="en-US"/>
              <a:t>*Index cards  </a:t>
            </a:r>
          </a:p>
          <a:p>
            <a:pPr>
              <a:lnSpc>
                <a:spcPct val="90000"/>
              </a:lnSpc>
              <a:spcBef>
                <a:spcPct val="50000"/>
              </a:spcBef>
              <a:buFontTx/>
              <a:buNone/>
            </a:pPr>
            <a:endParaRPr lang="en-US"/>
          </a:p>
        </p:txBody>
      </p:sp>
      <p:sp>
        <p:nvSpPr>
          <p:cNvPr id="5124" name="WordArt 4"/>
          <p:cNvSpPr>
            <a:spLocks noChangeArrowheads="1" noChangeShapeType="1" noTextEdit="1"/>
          </p:cNvSpPr>
          <p:nvPr/>
        </p:nvSpPr>
        <p:spPr bwMode="auto">
          <a:xfrm>
            <a:off x="457200" y="228600"/>
            <a:ext cx="8305800" cy="1295400"/>
          </a:xfrm>
          <a:prstGeom prst="rect">
            <a:avLst/>
          </a:prstGeom>
        </p:spPr>
        <p:txBody>
          <a:bodyPr wrap="none" fromWordArt="1">
            <a:prstTxWarp prst="textTriangle">
              <a:avLst>
                <a:gd name="adj" fmla="val 50000"/>
              </a:avLst>
            </a:prstTxWarp>
            <a:scene3d>
              <a:camera prst="legacyObliqueTopLeft"/>
              <a:lightRig rig="legacyNormal3" dir="r"/>
            </a:scene3d>
            <a:sp3d extrusionH="201600" prstMaterial="legacyMatte">
              <a:extrusionClr>
                <a:srgbClr val="0066CC"/>
              </a:extrusionClr>
            </a:sp3d>
          </a:bodyPr>
          <a:lstStyle/>
          <a:p>
            <a:pPr algn="ctr"/>
            <a:r>
              <a:rPr lang="en-US" sz="3600" kern="10">
                <a:ln w="9525">
                  <a:round/>
                  <a:headEnd/>
                  <a:tailEnd/>
                </a:ln>
                <a:gradFill rotWithShape="0">
                  <a:gsLst>
                    <a:gs pos="0">
                      <a:srgbClr val="FFFFCC"/>
                    </a:gs>
                    <a:gs pos="100000">
                      <a:srgbClr val="FF9999"/>
                    </a:gs>
                  </a:gsLst>
                  <a:lin ang="5400000" scaled="1"/>
                </a:gradFill>
                <a:latin typeface="Times New Roman"/>
                <a:cs typeface="Times New Roman"/>
              </a:rPr>
              <a:t>1st Strategy for Avoiding Plagiarism</a:t>
            </a:r>
          </a:p>
        </p:txBody>
      </p:sp>
      <p:pic>
        <p:nvPicPr>
          <p:cNvPr id="5125" name="Picture 5" descr="MCj03975000000[1]"/>
          <p:cNvPicPr>
            <a:picLocks noChangeAspect="1" noChangeArrowheads="1"/>
          </p:cNvPicPr>
          <p:nvPr/>
        </p:nvPicPr>
        <p:blipFill>
          <a:blip r:embed="rId2" cstate="print"/>
          <a:srcRect/>
          <a:stretch>
            <a:fillRect/>
          </a:stretch>
        </p:blipFill>
        <p:spPr bwMode="auto">
          <a:xfrm>
            <a:off x="5181600" y="2438400"/>
            <a:ext cx="3733800" cy="3671888"/>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type="body" idx="1"/>
          </p:nvPr>
        </p:nvSpPr>
        <p:spPr>
          <a:xfrm>
            <a:off x="457200" y="1600200"/>
            <a:ext cx="7315200" cy="4525963"/>
          </a:xfrm>
        </p:spPr>
        <p:txBody>
          <a:bodyPr/>
          <a:lstStyle/>
          <a:p>
            <a:pPr>
              <a:lnSpc>
                <a:spcPct val="90000"/>
              </a:lnSpc>
              <a:buFontTx/>
              <a:buNone/>
            </a:pPr>
            <a:r>
              <a:rPr lang="en-US" sz="2800"/>
              <a:t>                             </a:t>
            </a:r>
            <a:r>
              <a:rPr lang="en-US"/>
              <a:t>Paraphrase</a:t>
            </a:r>
          </a:p>
          <a:p>
            <a:pPr>
              <a:lnSpc>
                <a:spcPct val="90000"/>
              </a:lnSpc>
            </a:pPr>
            <a:endParaRPr lang="en-US"/>
          </a:p>
          <a:p>
            <a:pPr>
              <a:lnSpc>
                <a:spcPct val="90000"/>
              </a:lnSpc>
            </a:pPr>
            <a:r>
              <a:rPr lang="en-US" sz="2800"/>
              <a:t>If you think a point or sentence is valid and strongly proven by your source, try to put their idea into your own words right away.  </a:t>
            </a:r>
          </a:p>
          <a:p>
            <a:pPr>
              <a:lnSpc>
                <a:spcPct val="90000"/>
              </a:lnSpc>
            </a:pPr>
            <a:endParaRPr lang="en-US" sz="2800"/>
          </a:p>
          <a:p>
            <a:pPr>
              <a:lnSpc>
                <a:spcPct val="90000"/>
              </a:lnSpc>
            </a:pPr>
            <a:r>
              <a:rPr lang="en-US" sz="2800"/>
              <a:t>Not only will that help you better understand what the author is trying to say, but it will save you from plagiarism in the long run. </a:t>
            </a:r>
          </a:p>
          <a:p>
            <a:pPr lvl="1">
              <a:lnSpc>
                <a:spcPct val="90000"/>
              </a:lnSpc>
            </a:pPr>
            <a:endParaRPr lang="en-US" sz="2400"/>
          </a:p>
        </p:txBody>
      </p:sp>
      <p:sp>
        <p:nvSpPr>
          <p:cNvPr id="6148" name="WordArt 4"/>
          <p:cNvSpPr>
            <a:spLocks noChangeArrowheads="1" noChangeShapeType="1" noTextEdit="1"/>
          </p:cNvSpPr>
          <p:nvPr/>
        </p:nvSpPr>
        <p:spPr bwMode="auto">
          <a:xfrm>
            <a:off x="457200" y="274638"/>
            <a:ext cx="8229600" cy="1143000"/>
          </a:xfrm>
          <a:prstGeom prst="rect">
            <a:avLst/>
          </a:prstGeom>
        </p:spPr>
        <p:txBody>
          <a:bodyPr wrap="none" fromWordArt="1">
            <a:prstTxWarp prst="textTriangle">
              <a:avLst>
                <a:gd name="adj" fmla="val 50000"/>
              </a:avLst>
            </a:prstTxWarp>
            <a:scene3d>
              <a:camera prst="legacyObliqueTopLeft"/>
              <a:lightRig rig="legacyNormal3" dir="r"/>
            </a:scene3d>
            <a:sp3d extrusionH="201600" prstMaterial="legacyMatte">
              <a:extrusionClr>
                <a:srgbClr val="0066CC"/>
              </a:extrusionClr>
            </a:sp3d>
          </a:bodyPr>
          <a:lstStyle/>
          <a:p>
            <a:r>
              <a:rPr lang="en-US" sz="3600" kern="10">
                <a:ln/>
                <a:gradFill rotWithShape="0">
                  <a:gsLst>
                    <a:gs pos="0">
                      <a:srgbClr val="FFFFCC"/>
                    </a:gs>
                    <a:gs pos="100000">
                      <a:srgbClr val="FF9999"/>
                    </a:gs>
                  </a:gsLst>
                  <a:lin ang="5400000" scaled="1"/>
                </a:gradFill>
                <a:latin typeface="Times New Roman"/>
                <a:cs typeface="Times New Roman"/>
              </a:rPr>
              <a:t>2nd Strategy for Avoiding Plagiarism</a:t>
            </a:r>
          </a:p>
        </p:txBody>
      </p:sp>
      <p:sp>
        <p:nvSpPr>
          <p:cNvPr id="6150" name="Text Box 6"/>
          <p:cNvSpPr txBox="1">
            <a:spLocks noChangeArrowheads="1"/>
          </p:cNvSpPr>
          <p:nvPr/>
        </p:nvSpPr>
        <p:spPr bwMode="auto">
          <a:xfrm>
            <a:off x="5715000" y="2667000"/>
            <a:ext cx="2819400" cy="366713"/>
          </a:xfrm>
          <a:prstGeom prst="rect">
            <a:avLst/>
          </a:prstGeom>
          <a:noFill/>
          <a:ln w="9525">
            <a:noFill/>
            <a:miter lim="800000"/>
            <a:headEnd/>
            <a:tailEnd/>
          </a:ln>
          <a:effectLst/>
        </p:spPr>
        <p:txBody>
          <a:bodyPr>
            <a:spAutoFit/>
          </a:bodyPr>
          <a:lstStyle/>
          <a:p>
            <a:pPr>
              <a:spcBef>
                <a:spcPct val="50000"/>
              </a:spcBef>
            </a:pPr>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495800" y="609600"/>
            <a:ext cx="4114800" cy="1371600"/>
          </a:xfrm>
        </p:spPr>
        <p:txBody>
          <a:bodyPr/>
          <a:lstStyle/>
          <a:p>
            <a:r>
              <a:rPr lang="en-US" sz="2000"/>
              <a:t>“Trouble With Biofuels” </a:t>
            </a:r>
            <a:br>
              <a:rPr lang="en-US" sz="2000"/>
            </a:br>
            <a:r>
              <a:rPr lang="en-US" sz="2000"/>
              <a:t>By: Brian Walsh</a:t>
            </a:r>
            <a:br>
              <a:rPr lang="en-US" sz="2000"/>
            </a:br>
            <a:r>
              <a:rPr lang="en-US" sz="2000" u="sng"/>
              <a:t>Time Magazine</a:t>
            </a:r>
            <a:br>
              <a:rPr lang="en-US" sz="2000" u="sng"/>
            </a:br>
            <a:r>
              <a:rPr lang="en-US" sz="2000"/>
              <a:t>Thursday, February 14</a:t>
            </a:r>
            <a:r>
              <a:rPr lang="en-US" sz="2000" baseline="30000"/>
              <a:t>th</a:t>
            </a:r>
            <a:r>
              <a:rPr lang="en-US" sz="2000"/>
              <a:t>, 2008</a:t>
            </a:r>
          </a:p>
        </p:txBody>
      </p:sp>
      <p:sp>
        <p:nvSpPr>
          <p:cNvPr id="13315" name="Rectangle 3"/>
          <p:cNvSpPr>
            <a:spLocks noGrp="1" noChangeArrowheads="1"/>
          </p:cNvSpPr>
          <p:nvPr>
            <p:ph type="body" idx="1"/>
          </p:nvPr>
        </p:nvSpPr>
        <p:spPr>
          <a:xfrm>
            <a:off x="381000" y="2667000"/>
            <a:ext cx="8382000" cy="3992563"/>
          </a:xfrm>
        </p:spPr>
        <p:txBody>
          <a:bodyPr/>
          <a:lstStyle/>
          <a:p>
            <a:r>
              <a:rPr lang="en-US" sz="2000"/>
              <a:t>“Maybe it was simply </a:t>
            </a:r>
            <a:r>
              <a:rPr lang="en-US" sz="2000">
                <a:solidFill>
                  <a:schemeClr val="accent2"/>
                </a:solidFill>
              </a:rPr>
              <a:t>too good to be true</a:t>
            </a:r>
            <a:r>
              <a:rPr lang="en-US" sz="2000"/>
              <a:t>. For proponents, biofuels — petroleum </a:t>
            </a:r>
            <a:r>
              <a:rPr lang="en-US" sz="2000">
                <a:solidFill>
                  <a:schemeClr val="accent2"/>
                </a:solidFill>
              </a:rPr>
              <a:t>substitutes made</a:t>
            </a:r>
            <a:r>
              <a:rPr lang="en-US" sz="2000"/>
              <a:t> from </a:t>
            </a:r>
            <a:r>
              <a:rPr lang="en-US" sz="2000">
                <a:solidFill>
                  <a:schemeClr val="accent2"/>
                </a:solidFill>
              </a:rPr>
              <a:t>plant matter</a:t>
            </a:r>
            <a:r>
              <a:rPr lang="en-US" sz="2000"/>
              <a:t> like </a:t>
            </a:r>
            <a:r>
              <a:rPr lang="en-US" sz="2000">
                <a:solidFill>
                  <a:schemeClr val="accent2"/>
                </a:solidFill>
              </a:rPr>
              <a:t>corn or sugar cane</a:t>
            </a:r>
            <a:r>
              <a:rPr lang="en-US" sz="2000"/>
              <a:t> — seemed to </a:t>
            </a:r>
            <a:r>
              <a:rPr lang="en-US" sz="2000">
                <a:solidFill>
                  <a:schemeClr val="accent2"/>
                </a:solidFill>
              </a:rPr>
              <a:t>promise everything</a:t>
            </a:r>
            <a:r>
              <a:rPr lang="en-US" sz="2000"/>
              <a:t>. Using </a:t>
            </a:r>
            <a:r>
              <a:rPr lang="en-US" sz="2000">
                <a:solidFill>
                  <a:schemeClr val="folHlink"/>
                </a:solidFill>
              </a:rPr>
              <a:t>biofuels rathe</a:t>
            </a:r>
            <a:r>
              <a:rPr lang="en-US" sz="2000"/>
              <a:t>r than </a:t>
            </a:r>
            <a:r>
              <a:rPr lang="en-US" sz="2000">
                <a:solidFill>
                  <a:schemeClr val="folHlink"/>
                </a:solidFill>
              </a:rPr>
              <a:t>oil</a:t>
            </a:r>
            <a:r>
              <a:rPr lang="en-US" sz="2000"/>
              <a:t> would </a:t>
            </a:r>
            <a:r>
              <a:rPr lang="en-US" sz="2000">
                <a:solidFill>
                  <a:schemeClr val="accent2"/>
                </a:solidFill>
              </a:rPr>
              <a:t>reduce </a:t>
            </a:r>
            <a:r>
              <a:rPr lang="en-US" sz="2000"/>
              <a:t>the</a:t>
            </a:r>
            <a:r>
              <a:rPr lang="en-US" sz="2000">
                <a:solidFill>
                  <a:schemeClr val="accent2"/>
                </a:solidFill>
              </a:rPr>
              <a:t> greenhouse gases</a:t>
            </a:r>
            <a:r>
              <a:rPr lang="en-US" sz="2000"/>
              <a:t> that </a:t>
            </a:r>
            <a:r>
              <a:rPr lang="en-US" sz="2000">
                <a:solidFill>
                  <a:schemeClr val="accent2"/>
                </a:solidFill>
              </a:rPr>
              <a:t>accelerate global warming</a:t>
            </a:r>
            <a:r>
              <a:rPr lang="en-US" sz="2000"/>
              <a:t>, because plants </a:t>
            </a:r>
            <a:r>
              <a:rPr lang="en-US" sz="2000">
                <a:solidFill>
                  <a:schemeClr val="folHlink"/>
                </a:solidFill>
              </a:rPr>
              <a:t>absorb carbon dioxide</a:t>
            </a:r>
            <a:r>
              <a:rPr lang="en-US" sz="2000"/>
              <a:t> when they grow, </a:t>
            </a:r>
            <a:r>
              <a:rPr lang="en-US" sz="2000">
                <a:solidFill>
                  <a:schemeClr val="accent2"/>
                </a:solidFill>
              </a:rPr>
              <a:t>balancing out the carbon released</a:t>
            </a:r>
            <a:r>
              <a:rPr lang="en-US" sz="2000"/>
              <a:t> when burned in </a:t>
            </a:r>
            <a:r>
              <a:rPr lang="en-US" sz="2000">
                <a:solidFill>
                  <a:schemeClr val="folHlink"/>
                </a:solidFill>
              </a:rPr>
              <a:t>cars or trucks</a:t>
            </a:r>
            <a:r>
              <a:rPr lang="en-US" sz="2000"/>
              <a:t>.</a:t>
            </a:r>
          </a:p>
          <a:p>
            <a:pPr>
              <a:buFontTx/>
              <a:buNone/>
            </a:pPr>
            <a:r>
              <a:rPr lang="en-US" sz="2000"/>
              <a:t> </a:t>
            </a:r>
          </a:p>
          <a:p>
            <a:r>
              <a:rPr lang="en-US" sz="2000"/>
              <a:t>Using homegrown biofuels would help the U.S. reduce its utter dependence on foreign oil, and provide needed income for rural farmers around the world. And unlike cars powered purely by electric batteries or hydrogen fuel cells — two alternate technologies that have yet to pan out — biofuels could be used right now.” </a:t>
            </a:r>
          </a:p>
        </p:txBody>
      </p:sp>
      <p:pic>
        <p:nvPicPr>
          <p:cNvPr id="13316" name="Picture 4"/>
          <p:cNvPicPr>
            <a:picLocks noChangeAspect="1" noChangeArrowheads="1"/>
          </p:cNvPicPr>
          <p:nvPr/>
        </p:nvPicPr>
        <p:blipFill>
          <a:blip r:embed="rId2" cstate="print"/>
          <a:srcRect/>
          <a:stretch>
            <a:fillRect/>
          </a:stretch>
        </p:blipFill>
        <p:spPr bwMode="auto">
          <a:xfrm>
            <a:off x="609600" y="381000"/>
            <a:ext cx="3200400" cy="208915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type="body" idx="1"/>
          </p:nvPr>
        </p:nvSpPr>
        <p:spPr/>
        <p:txBody>
          <a:bodyPr/>
          <a:lstStyle/>
          <a:p>
            <a:r>
              <a:rPr lang="en-US"/>
              <a:t>  </a:t>
            </a:r>
            <a:r>
              <a:rPr lang="en-US" b="1" u="sng"/>
              <a:t>Always</a:t>
            </a:r>
            <a:r>
              <a:rPr lang="en-US"/>
              <a:t> write down:</a:t>
            </a:r>
          </a:p>
          <a:p>
            <a:pPr lvl="1"/>
            <a:r>
              <a:rPr lang="en-US"/>
              <a:t>The author’s name, </a:t>
            </a:r>
          </a:p>
          <a:p>
            <a:pPr lvl="1"/>
            <a:r>
              <a:rPr lang="en-US"/>
              <a:t>Year of publication, </a:t>
            </a:r>
          </a:p>
          <a:p>
            <a:pPr lvl="1"/>
            <a:r>
              <a:rPr lang="en-US"/>
              <a:t>The title, including the URL if it’s a website.  </a:t>
            </a:r>
          </a:p>
          <a:p>
            <a:endParaRPr lang="en-US"/>
          </a:p>
          <a:p>
            <a:r>
              <a:rPr lang="en-US"/>
              <a:t>Try to find these items right away so that you can have half the Works Cited page done upon researching.  </a:t>
            </a:r>
          </a:p>
          <a:p>
            <a:pPr>
              <a:spcBef>
                <a:spcPct val="50000"/>
              </a:spcBef>
              <a:buFontTx/>
              <a:buNone/>
            </a:pPr>
            <a:endParaRPr lang="en-US"/>
          </a:p>
        </p:txBody>
      </p:sp>
      <p:sp>
        <p:nvSpPr>
          <p:cNvPr id="7172" name="WordArt 4"/>
          <p:cNvSpPr>
            <a:spLocks noChangeArrowheads="1" noChangeShapeType="1" noTextEdit="1"/>
          </p:cNvSpPr>
          <p:nvPr/>
        </p:nvSpPr>
        <p:spPr bwMode="auto">
          <a:xfrm>
            <a:off x="457200" y="274638"/>
            <a:ext cx="8229600" cy="1143000"/>
          </a:xfrm>
          <a:prstGeom prst="rect">
            <a:avLst/>
          </a:prstGeom>
        </p:spPr>
        <p:txBody>
          <a:bodyPr wrap="none" fromWordArt="1">
            <a:prstTxWarp prst="textTriangle">
              <a:avLst>
                <a:gd name="adj" fmla="val 50000"/>
              </a:avLst>
            </a:prstTxWarp>
            <a:scene3d>
              <a:camera prst="legacyObliqueTopLeft"/>
              <a:lightRig rig="legacyNormal3" dir="r"/>
            </a:scene3d>
            <a:sp3d extrusionH="201600" prstMaterial="legacyMatte">
              <a:extrusionClr>
                <a:srgbClr val="0066CC"/>
              </a:extrusionClr>
            </a:sp3d>
          </a:bodyPr>
          <a:lstStyle/>
          <a:p>
            <a:r>
              <a:rPr lang="en-US" sz="3600" kern="10">
                <a:ln/>
                <a:gradFill rotWithShape="0">
                  <a:gsLst>
                    <a:gs pos="0">
                      <a:srgbClr val="FFFFCC"/>
                    </a:gs>
                    <a:gs pos="100000">
                      <a:srgbClr val="FF9999"/>
                    </a:gs>
                  </a:gsLst>
                  <a:lin ang="5400000" scaled="1"/>
                </a:gradFill>
                <a:latin typeface="Times New Roman"/>
                <a:cs typeface="Times New Roman"/>
              </a:rPr>
              <a:t>3rd Strategy for Avoiding Plagiarism</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1"/>
          </p:nvPr>
        </p:nvSpPr>
        <p:spPr/>
        <p:txBody>
          <a:bodyPr/>
          <a:lstStyle/>
          <a:p>
            <a:r>
              <a:rPr lang="en-US"/>
              <a:t>Avoid the copy and paste buttons.  </a:t>
            </a:r>
          </a:p>
          <a:p>
            <a:endParaRPr lang="en-US"/>
          </a:p>
          <a:p>
            <a:r>
              <a:rPr lang="en-US"/>
              <a:t>And if you do copy and paste:  </a:t>
            </a:r>
          </a:p>
          <a:p>
            <a:pPr lvl="1"/>
            <a:r>
              <a:rPr lang="en-US"/>
              <a:t>make sure to put quotation marks around the sentence or paragraph right away so you remember when you come back to it later. </a:t>
            </a:r>
          </a:p>
        </p:txBody>
      </p:sp>
      <p:sp>
        <p:nvSpPr>
          <p:cNvPr id="8196" name="WordArt 4"/>
          <p:cNvSpPr>
            <a:spLocks noChangeArrowheads="1" noChangeShapeType="1" noTextEdit="1"/>
          </p:cNvSpPr>
          <p:nvPr/>
        </p:nvSpPr>
        <p:spPr bwMode="auto">
          <a:xfrm>
            <a:off x="457200" y="274638"/>
            <a:ext cx="8229600" cy="1143000"/>
          </a:xfrm>
          <a:prstGeom prst="rect">
            <a:avLst/>
          </a:prstGeom>
        </p:spPr>
        <p:txBody>
          <a:bodyPr wrap="none" fromWordArt="1">
            <a:prstTxWarp prst="textTriangle">
              <a:avLst>
                <a:gd name="adj" fmla="val 50000"/>
              </a:avLst>
            </a:prstTxWarp>
            <a:scene3d>
              <a:camera prst="legacyObliqueTopLeft"/>
              <a:lightRig rig="legacyNormal3" dir="r"/>
            </a:scene3d>
            <a:sp3d extrusionH="201600" prstMaterial="legacyMatte">
              <a:extrusionClr>
                <a:srgbClr val="0066CC"/>
              </a:extrusionClr>
            </a:sp3d>
          </a:bodyPr>
          <a:lstStyle/>
          <a:p>
            <a:r>
              <a:rPr lang="en-US" sz="3600" kern="10">
                <a:ln/>
                <a:gradFill rotWithShape="0">
                  <a:gsLst>
                    <a:gs pos="0">
                      <a:srgbClr val="FFFFCC"/>
                    </a:gs>
                    <a:gs pos="100000">
                      <a:srgbClr val="FF9999"/>
                    </a:gs>
                  </a:gsLst>
                  <a:lin ang="5400000" scaled="1"/>
                </a:gradFill>
                <a:latin typeface="Times New Roman"/>
                <a:cs typeface="Times New Roman"/>
              </a:rPr>
              <a:t>4th Strategy for Avoiding Plagiarism</a:t>
            </a:r>
          </a:p>
        </p:txBody>
      </p:sp>
      <p:sp>
        <p:nvSpPr>
          <p:cNvPr id="8197" name="Text Box 5"/>
          <p:cNvSpPr txBox="1">
            <a:spLocks noChangeArrowheads="1"/>
          </p:cNvSpPr>
          <p:nvPr/>
        </p:nvSpPr>
        <p:spPr bwMode="auto">
          <a:xfrm>
            <a:off x="1524000" y="1905000"/>
            <a:ext cx="5943600" cy="366713"/>
          </a:xfrm>
          <a:prstGeom prst="rect">
            <a:avLst/>
          </a:prstGeom>
          <a:noFill/>
          <a:ln w="9525">
            <a:noFill/>
            <a:miter lim="800000"/>
            <a:headEnd/>
            <a:tailEnd/>
          </a:ln>
          <a:effectLst/>
        </p:spPr>
        <p:txBody>
          <a:bodyPr>
            <a:spAutoFit/>
          </a:bodyPr>
          <a:lstStyle/>
          <a:p>
            <a:pPr>
              <a:spcBef>
                <a:spcPct val="50000"/>
              </a:spcBef>
            </a:pPr>
            <a:r>
              <a:rPr lang="en-US"/>
              <a:t>.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1184</TotalTime>
  <Words>528</Words>
  <Application>Microsoft Office PowerPoint</Application>
  <PresentationFormat>On-screen Show (4:3)</PresentationFormat>
  <Paragraphs>66</Paragraphs>
  <Slides>12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Bodoni MT</vt:lpstr>
      <vt:lpstr>Default Design</vt:lpstr>
      <vt:lpstr>Slide 1</vt:lpstr>
      <vt:lpstr>Slide 2</vt:lpstr>
      <vt:lpstr>Slide 3</vt:lpstr>
      <vt:lpstr>Slide 4</vt:lpstr>
      <vt:lpstr>Slide 5</vt:lpstr>
      <vt:lpstr>Slide 6</vt:lpstr>
      <vt:lpstr>“Trouble With Biofuels”  By: Brian Walsh Time Magazine Thursday, February 14th, 2008</vt:lpstr>
      <vt:lpstr>Slide 8</vt:lpstr>
      <vt:lpstr>Slide 9</vt:lpstr>
      <vt:lpstr>Slide 10</vt:lpstr>
      <vt:lpstr>Slide 11</vt:lpstr>
      <vt:lpstr>Works Cited</vt:lpstr>
    </vt:vector>
  </TitlesOfParts>
  <Company>Northern Michigan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Registered User</dc:creator>
  <cp:lastModifiedBy>yourid</cp:lastModifiedBy>
  <cp:revision>12</cp:revision>
  <dcterms:created xsi:type="dcterms:W3CDTF">2007-09-24T19:41:33Z</dcterms:created>
  <dcterms:modified xsi:type="dcterms:W3CDTF">2011-06-11T22:28:10Z</dcterms:modified>
</cp:coreProperties>
</file>