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5" r:id="rId9"/>
    <p:sldId id="268" r:id="rId10"/>
    <p:sldId id="269" r:id="rId11"/>
    <p:sldId id="271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arjean\AppData\Local\Microsoft\Windows\Temporary%20Internet%20Files\Content.Outlook\17ZQ84LV\Stacks%20FY91-FY0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 dirty="0"/>
              <a:t>Circulation Statistics:  LC Stacks &amp; PreK-12</a:t>
            </a:r>
          </a:p>
        </c:rich>
      </c:tx>
      <c:layout>
        <c:manualLayout>
          <c:xMode val="edge"/>
          <c:yMode val="edge"/>
          <c:x val="0.16691769124432845"/>
          <c:y val="5.6054119995563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28600127604425"/>
          <c:y val="0.16976763463803007"/>
          <c:w val="0.55809627622075264"/>
          <c:h val="0.67907053855212074"/>
        </c:manualLayout>
      </c:layout>
      <c:lineChart>
        <c:grouping val="standard"/>
        <c:varyColors val="0"/>
        <c:ser>
          <c:idx val="0"/>
          <c:order val="0"/>
          <c:tx>
            <c:v>Faculty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Sheet1!$A$2:$A$17</c:f>
              <c:strCache>
                <c:ptCount val="16"/>
                <c:pt idx="0">
                  <c:v>FY91</c:v>
                </c:pt>
                <c:pt idx="1">
                  <c:v>FY92</c:v>
                </c:pt>
                <c:pt idx="2">
                  <c:v>FY93</c:v>
                </c:pt>
                <c:pt idx="3">
                  <c:v>FY94</c:v>
                </c:pt>
                <c:pt idx="4">
                  <c:v>FY95</c:v>
                </c:pt>
                <c:pt idx="5">
                  <c:v>FY96</c:v>
                </c:pt>
                <c:pt idx="6">
                  <c:v>FY97</c:v>
                </c:pt>
                <c:pt idx="7">
                  <c:v>FY98</c:v>
                </c:pt>
                <c:pt idx="8">
                  <c:v>FY99</c:v>
                </c:pt>
                <c:pt idx="9">
                  <c:v>FY00</c:v>
                </c:pt>
                <c:pt idx="10">
                  <c:v>FY01</c:v>
                </c:pt>
                <c:pt idx="11">
                  <c:v>FY02</c:v>
                </c:pt>
                <c:pt idx="12">
                  <c:v>FY03</c:v>
                </c:pt>
                <c:pt idx="13">
                  <c:v>FY04</c:v>
                </c:pt>
                <c:pt idx="14">
                  <c:v>FY05</c:v>
                </c:pt>
                <c:pt idx="15">
                  <c:v>FY06</c:v>
                </c:pt>
              </c:strCache>
            </c:strRef>
          </c:cat>
          <c:val>
            <c:numRef>
              <c:f>Sheet1!$B$2:$B$17</c:f>
              <c:numCache>
                <c:formatCode>_(* #,##0_);_(* \(#,##0\);_(* "-"??_);_(@_)</c:formatCode>
                <c:ptCount val="16"/>
                <c:pt idx="0">
                  <c:v>6891</c:v>
                </c:pt>
                <c:pt idx="1">
                  <c:v>8871</c:v>
                </c:pt>
                <c:pt idx="2">
                  <c:v>7827</c:v>
                </c:pt>
                <c:pt idx="3">
                  <c:v>6641</c:v>
                </c:pt>
                <c:pt idx="4">
                  <c:v>6287</c:v>
                </c:pt>
                <c:pt idx="5">
                  <c:v>8356</c:v>
                </c:pt>
                <c:pt idx="6">
                  <c:v>9909</c:v>
                </c:pt>
                <c:pt idx="7">
                  <c:v>10311</c:v>
                </c:pt>
                <c:pt idx="8">
                  <c:v>10373</c:v>
                </c:pt>
                <c:pt idx="9">
                  <c:v>10069</c:v>
                </c:pt>
                <c:pt idx="10">
                  <c:v>7562</c:v>
                </c:pt>
                <c:pt idx="11">
                  <c:v>7510</c:v>
                </c:pt>
                <c:pt idx="12">
                  <c:v>6238</c:v>
                </c:pt>
                <c:pt idx="13">
                  <c:v>5672</c:v>
                </c:pt>
                <c:pt idx="14">
                  <c:v>4976</c:v>
                </c:pt>
                <c:pt idx="15">
                  <c:v>5609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1-2E49-922F-070903B7D92E}"/>
            </c:ext>
          </c:extLst>
        </c:ser>
        <c:ser>
          <c:idx val="1"/>
          <c:order val="1"/>
          <c:tx>
            <c:v>Student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Sheet1!$A$2:$A$17</c:f>
              <c:strCache>
                <c:ptCount val="16"/>
                <c:pt idx="0">
                  <c:v>FY91</c:v>
                </c:pt>
                <c:pt idx="1">
                  <c:v>FY92</c:v>
                </c:pt>
                <c:pt idx="2">
                  <c:v>FY93</c:v>
                </c:pt>
                <c:pt idx="3">
                  <c:v>FY94</c:v>
                </c:pt>
                <c:pt idx="4">
                  <c:v>FY95</c:v>
                </c:pt>
                <c:pt idx="5">
                  <c:v>FY96</c:v>
                </c:pt>
                <c:pt idx="6">
                  <c:v>FY97</c:v>
                </c:pt>
                <c:pt idx="7">
                  <c:v>FY98</c:v>
                </c:pt>
                <c:pt idx="8">
                  <c:v>FY99</c:v>
                </c:pt>
                <c:pt idx="9">
                  <c:v>FY00</c:v>
                </c:pt>
                <c:pt idx="10">
                  <c:v>FY01</c:v>
                </c:pt>
                <c:pt idx="11">
                  <c:v>FY02</c:v>
                </c:pt>
                <c:pt idx="12">
                  <c:v>FY03</c:v>
                </c:pt>
                <c:pt idx="13">
                  <c:v>FY04</c:v>
                </c:pt>
                <c:pt idx="14">
                  <c:v>FY05</c:v>
                </c:pt>
                <c:pt idx="15">
                  <c:v>FY06</c:v>
                </c:pt>
              </c:strCache>
            </c:strRef>
          </c:cat>
          <c:val>
            <c:numRef>
              <c:f>Sheet1!$C$2:$C$17</c:f>
              <c:numCache>
                <c:formatCode>_(* #,##0_);_(* \(#,##0\);_(* "-"??_);_(@_)</c:formatCode>
                <c:ptCount val="16"/>
                <c:pt idx="0">
                  <c:v>58489</c:v>
                </c:pt>
                <c:pt idx="1">
                  <c:v>60427</c:v>
                </c:pt>
                <c:pt idx="2">
                  <c:v>61692</c:v>
                </c:pt>
                <c:pt idx="3">
                  <c:v>50557</c:v>
                </c:pt>
                <c:pt idx="4">
                  <c:v>48987</c:v>
                </c:pt>
                <c:pt idx="5">
                  <c:v>51835</c:v>
                </c:pt>
                <c:pt idx="6">
                  <c:v>50780</c:v>
                </c:pt>
                <c:pt idx="7">
                  <c:v>52059</c:v>
                </c:pt>
                <c:pt idx="8">
                  <c:v>48759</c:v>
                </c:pt>
                <c:pt idx="9">
                  <c:v>45211</c:v>
                </c:pt>
                <c:pt idx="10">
                  <c:v>39062</c:v>
                </c:pt>
                <c:pt idx="11">
                  <c:v>34350</c:v>
                </c:pt>
                <c:pt idx="12">
                  <c:v>33111</c:v>
                </c:pt>
                <c:pt idx="13">
                  <c:v>34509</c:v>
                </c:pt>
                <c:pt idx="14">
                  <c:v>35365</c:v>
                </c:pt>
                <c:pt idx="15">
                  <c:v>29654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1-2E49-922F-070903B7D92E}"/>
            </c:ext>
          </c:extLst>
        </c:ser>
        <c:ser>
          <c:idx val="2"/>
          <c:order val="2"/>
          <c:tx>
            <c:v>Courtesy Card</c:v>
          </c:tx>
          <c:spPr>
            <a:ln w="127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FY91</c:v>
                </c:pt>
                <c:pt idx="1">
                  <c:v>FY92</c:v>
                </c:pt>
                <c:pt idx="2">
                  <c:v>FY93</c:v>
                </c:pt>
                <c:pt idx="3">
                  <c:v>FY94</c:v>
                </c:pt>
                <c:pt idx="4">
                  <c:v>FY95</c:v>
                </c:pt>
                <c:pt idx="5">
                  <c:v>FY96</c:v>
                </c:pt>
                <c:pt idx="6">
                  <c:v>FY97</c:v>
                </c:pt>
                <c:pt idx="7">
                  <c:v>FY98</c:v>
                </c:pt>
                <c:pt idx="8">
                  <c:v>FY99</c:v>
                </c:pt>
                <c:pt idx="9">
                  <c:v>FY00</c:v>
                </c:pt>
                <c:pt idx="10">
                  <c:v>FY01</c:v>
                </c:pt>
                <c:pt idx="11">
                  <c:v>FY02</c:v>
                </c:pt>
                <c:pt idx="12">
                  <c:v>FY03</c:v>
                </c:pt>
                <c:pt idx="13">
                  <c:v>FY04</c:v>
                </c:pt>
                <c:pt idx="14">
                  <c:v>FY05</c:v>
                </c:pt>
                <c:pt idx="15">
                  <c:v>FY06</c:v>
                </c:pt>
              </c:strCache>
            </c:strRef>
          </c:cat>
          <c:val>
            <c:numRef>
              <c:f>Sheet1!$D$2:$D$17</c:f>
              <c:numCache>
                <c:formatCode>_(* #,##0_);_(* \(#,##0\);_(* "-"??_);_(@_)</c:formatCode>
                <c:ptCount val="16"/>
                <c:pt idx="0">
                  <c:v>7453</c:v>
                </c:pt>
                <c:pt idx="1">
                  <c:v>8920</c:v>
                </c:pt>
                <c:pt idx="2">
                  <c:v>10689</c:v>
                </c:pt>
                <c:pt idx="3">
                  <c:v>10935</c:v>
                </c:pt>
                <c:pt idx="4">
                  <c:v>7220</c:v>
                </c:pt>
                <c:pt idx="5">
                  <c:v>5831</c:v>
                </c:pt>
                <c:pt idx="6">
                  <c:v>5343</c:v>
                </c:pt>
                <c:pt idx="7">
                  <c:v>5335</c:v>
                </c:pt>
                <c:pt idx="8">
                  <c:v>4675</c:v>
                </c:pt>
                <c:pt idx="9">
                  <c:v>3812</c:v>
                </c:pt>
                <c:pt idx="10">
                  <c:v>3242</c:v>
                </c:pt>
                <c:pt idx="11">
                  <c:v>2529</c:v>
                </c:pt>
                <c:pt idx="12">
                  <c:v>1967</c:v>
                </c:pt>
                <c:pt idx="13">
                  <c:v>2308</c:v>
                </c:pt>
                <c:pt idx="14">
                  <c:v>2407</c:v>
                </c:pt>
                <c:pt idx="15">
                  <c:v>2582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81-2E49-922F-070903B7D92E}"/>
            </c:ext>
          </c:extLst>
        </c:ser>
        <c:ser>
          <c:idx val="3"/>
          <c:order val="3"/>
          <c:tx>
            <c:v>Total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Sheet1!$A$2:$A$17</c:f>
              <c:strCache>
                <c:ptCount val="16"/>
                <c:pt idx="0">
                  <c:v>FY91</c:v>
                </c:pt>
                <c:pt idx="1">
                  <c:v>FY92</c:v>
                </c:pt>
                <c:pt idx="2">
                  <c:v>FY93</c:v>
                </c:pt>
                <c:pt idx="3">
                  <c:v>FY94</c:v>
                </c:pt>
                <c:pt idx="4">
                  <c:v>FY95</c:v>
                </c:pt>
                <c:pt idx="5">
                  <c:v>FY96</c:v>
                </c:pt>
                <c:pt idx="6">
                  <c:v>FY97</c:v>
                </c:pt>
                <c:pt idx="7">
                  <c:v>FY98</c:v>
                </c:pt>
                <c:pt idx="8">
                  <c:v>FY99</c:v>
                </c:pt>
                <c:pt idx="9">
                  <c:v>FY00</c:v>
                </c:pt>
                <c:pt idx="10">
                  <c:v>FY01</c:v>
                </c:pt>
                <c:pt idx="11">
                  <c:v>FY02</c:v>
                </c:pt>
                <c:pt idx="12">
                  <c:v>FY03</c:v>
                </c:pt>
                <c:pt idx="13">
                  <c:v>FY04</c:v>
                </c:pt>
                <c:pt idx="14">
                  <c:v>FY05</c:v>
                </c:pt>
                <c:pt idx="15">
                  <c:v>FY06</c:v>
                </c:pt>
              </c:strCache>
            </c:strRef>
          </c:cat>
          <c:val>
            <c:numRef>
              <c:f>Sheet1!$E$2:$E$17</c:f>
              <c:numCache>
                <c:formatCode>_(* #,##0_);_(* \(#,##0\);_(* "-"??_);_(@_)</c:formatCode>
                <c:ptCount val="16"/>
                <c:pt idx="0">
                  <c:v>72833</c:v>
                </c:pt>
                <c:pt idx="1">
                  <c:v>78218</c:v>
                </c:pt>
                <c:pt idx="2">
                  <c:v>80208</c:v>
                </c:pt>
                <c:pt idx="3">
                  <c:v>68133</c:v>
                </c:pt>
                <c:pt idx="4">
                  <c:v>62494</c:v>
                </c:pt>
                <c:pt idx="5">
                  <c:v>66022</c:v>
                </c:pt>
                <c:pt idx="6">
                  <c:v>66032</c:v>
                </c:pt>
                <c:pt idx="7">
                  <c:v>67705</c:v>
                </c:pt>
                <c:pt idx="8">
                  <c:v>63807</c:v>
                </c:pt>
                <c:pt idx="9">
                  <c:v>59092</c:v>
                </c:pt>
                <c:pt idx="10">
                  <c:v>49866</c:v>
                </c:pt>
                <c:pt idx="11">
                  <c:v>44389</c:v>
                </c:pt>
                <c:pt idx="12">
                  <c:v>41316</c:v>
                </c:pt>
                <c:pt idx="13">
                  <c:v>42489</c:v>
                </c:pt>
                <c:pt idx="14">
                  <c:v>42748</c:v>
                </c:pt>
                <c:pt idx="15">
                  <c:v>37845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81-2E49-922F-070903B7D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74496"/>
        <c:axId val="51276416"/>
      </c:lineChart>
      <c:catAx>
        <c:axId val="512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aseline="0"/>
            </a:pPr>
            <a:endParaRPr lang="en-US"/>
          </a:p>
        </c:txPr>
        <c:crossAx val="512764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12764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12744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333473315835562"/>
          <c:y val="0.40697723249710061"/>
          <c:w val="0.2514289713785785"/>
          <c:h val="0.2069769883415737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Books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27</c:v>
                </c:pt>
                <c:pt idx="2">
                  <c:v>29</c:v>
                </c:pt>
                <c:pt idx="3">
                  <c:v>25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6D-4441-BBA8-CE8E205A40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Peridicals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</c:v>
                </c:pt>
                <c:pt idx="1">
                  <c:v>34</c:v>
                </c:pt>
                <c:pt idx="2">
                  <c:v>28</c:v>
                </c:pt>
                <c:pt idx="3">
                  <c:v>23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6D-4441-BBA8-CE8E205A40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Electronic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28</c:v>
                </c:pt>
                <c:pt idx="1">
                  <c:v>37</c:v>
                </c:pt>
                <c:pt idx="2">
                  <c:v>41</c:v>
                </c:pt>
                <c:pt idx="3">
                  <c:v>50</c:v>
                </c:pt>
                <c:pt idx="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6D-4441-BBA8-CE8E205A40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A-V/Access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6D-4441-BBA8-CE8E205A4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40800"/>
        <c:axId val="58958976"/>
      </c:lineChart>
      <c:catAx>
        <c:axId val="589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8958976"/>
        <c:crosses val="autoZero"/>
        <c:auto val="1"/>
        <c:lblAlgn val="ctr"/>
        <c:lblOffset val="100"/>
        <c:noMultiLvlLbl val="0"/>
      </c:catAx>
      <c:valAx>
        <c:axId val="5895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940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2371-EC5B-4994-AC84-FDFCD3E6D39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3E6-980E-4D0D-A38B-DB388056C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jectinfolit.org/pdfs/PIL_Fall2010_Survey_FullReport1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works.iupui.edu/handle/1805/95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/>
              <a:t>Academic Information Services Advisory Committee (AISAC)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58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Library and AIS Update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Report to NMU Faculty Senate</a:t>
            </a:r>
          </a:p>
          <a:p>
            <a:r>
              <a:rPr lang="en-US" dirty="0">
                <a:solidFill>
                  <a:schemeClr val="tx1"/>
                </a:solidFill>
              </a:rPr>
              <a:t>November 2, 2010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Bruce Sarjeant, chair, AISAC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sarjean\AppData\Local\Microsoft\Windows\Temporary Internet Files\Content.Outlook\17ZQ84LV\20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sarjean\Desktop\newfur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8" y="152400"/>
            <a:ext cx="916634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sarjean\Desktop\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59" y="1752601"/>
            <a:ext cx="762154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6019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NMU was one of 25 schools that participated in the Spring 2010 Survey.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6384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144153" cy="40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56388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http://projectinfolit.org/pdfs/PIL_Fall2010_Survey_FullReport1.pdf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Direction of the library is based on five strategic elements </a:t>
            </a:r>
            <a:r>
              <a:rPr lang="en-US" sz="2000" dirty="0">
                <a:hlinkClick r:id="rId2"/>
              </a:rPr>
              <a:t>as identified by David Lewis</a:t>
            </a:r>
            <a:r>
              <a:rPr lang="en-US" sz="2000" dirty="0"/>
              <a:t> (Dean of the IUPUI Libraries) and adjusted for NMU: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• Continue the migration from print to electronic collections and capture the efficiencies made possible by this change.</a:t>
            </a:r>
          </a:p>
          <a:p>
            <a:endParaRPr lang="en-US" sz="1200" dirty="0"/>
          </a:p>
          <a:p>
            <a:r>
              <a:rPr lang="en-US" sz="2200" dirty="0"/>
              <a:t>•  Retire legacy print collections while maintaining disciplined-based core titles.</a:t>
            </a:r>
          </a:p>
          <a:p>
            <a:endParaRPr lang="en-US" sz="1200" dirty="0"/>
          </a:p>
          <a:p>
            <a:r>
              <a:rPr lang="en-US" sz="2200" dirty="0"/>
              <a:t>• Redevelop the library as the primary informal learning space on the campus.  </a:t>
            </a:r>
          </a:p>
          <a:p>
            <a:endParaRPr lang="en-US" sz="1200" dirty="0"/>
          </a:p>
          <a:p>
            <a:r>
              <a:rPr lang="en-US" sz="2200" dirty="0"/>
              <a:t>• Reposition library expertise, resources, and information tools so they are embedded into the teaching, learning, and research enterprises.</a:t>
            </a:r>
          </a:p>
          <a:p>
            <a:endParaRPr lang="en-US" sz="1200" dirty="0"/>
          </a:p>
          <a:p>
            <a:r>
              <a:rPr lang="en-US" sz="2200" dirty="0"/>
              <a:t>• Migrate the focus of collections from purchasing materials to </a:t>
            </a:r>
            <a:r>
              <a:rPr lang="en-US" sz="2200" dirty="0" err="1"/>
              <a:t>curating</a:t>
            </a:r>
            <a:r>
              <a:rPr lang="en-US" sz="2200" dirty="0"/>
              <a:t> content.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066800" y="685800"/>
          <a:ext cx="72389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0" y="12954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295400" y="4572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Percent (%) Library </a:t>
            </a:r>
            <a:r>
              <a:rPr lang="en-US" sz="2000" dirty="0"/>
              <a:t>Expenditures</a:t>
            </a:r>
            <a:r>
              <a:rPr lang="en-US" dirty="0"/>
              <a:t> by Major Category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Consortial</a:t>
            </a:r>
            <a:r>
              <a:rPr lang="en-US" dirty="0"/>
              <a:t> Purchases through MLCS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ABI/Inform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ProQuest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Oxford English Dictionary (OED)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ACLS Humanities E-Book Project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Oxford Reference Online Premium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ACM Digital Library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Oxford Univ. Press Journals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ACS Archives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Philosopher's Index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ACS Web Editions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Project Muse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Agricola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PsycArticles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America: History &amp; Life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PsycBooks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Biography Reference Bank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PsycInfo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Bowker's Books in Print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Reader's Guide Retrospective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Britannica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Sage eJournals Collections Plus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Cambridge Univ. Press Journals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Sociological Abstracts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CINAHL with Full Text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SPORTDiscus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CQ Researcher Online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SpringerLink Electronic Journals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CQ Weekly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STAT!Ref Medical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Europa World Year Book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Ulrich's Periodical Directory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MathSciNet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Wiley Online Library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MLA International Bibliography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And14 databases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through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Wilson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Naxos Music Library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229945" cy="62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Michigan Electronic Libraries (</a:t>
            </a:r>
            <a:r>
              <a:rPr lang="en-US" dirty="0" err="1"/>
              <a:t>MeL</a:t>
            </a:r>
            <a:r>
              <a:rPr lang="en-US" dirty="0"/>
              <a:t>) Databases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Academic OneFile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ArticleFirst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Biography and Genealogy Master Index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Business &amp; Company Resource Center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CAMIO: Catalog for Art Images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Database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CRC Handbook of Chemistry and Physics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Educators Reference Complete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Gale Virtual Reference Library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OneFile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&amp; Wellness Resource Center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HeritageQuest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LegalTrac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MelCat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WorldCat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NMU Only Subscriptions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43125"/>
          <a:ext cx="8229600" cy="520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3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American Society for Microbiology Online Journals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Literature Resource Center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Access World News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Mental Measurements Yearbook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ARTstor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Nature Journals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BioOne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York Times full image ed.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Birds of North America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NewsFile collection  / InfoWeb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Books24x7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 and Con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Cabell's Directories of Publishing Opportunities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PROLA American Physical Society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Cambridge Journals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Royal Society of Chemistry Journals Archive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Choice Reviews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ScienceDirect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Cochrane Library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Science Direct individual subscriptions: Methods In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Enzymology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Lancet, American Journal of Human Genetics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CRC Handbook of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&amp; Phys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Science Online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E-Duke Scholarly Collection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Westlaw Campus Research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GVRL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Wildlife &amp; Ecology Studies Worldwide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Hoover's [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ProQuest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ABI/Inform]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World Shakespeare Bibliography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JSTOR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sarjean\AppData\Local\Microsoft\Windows\Temporary Internet Files\Content.Outlook\17ZQ84LV\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460</Words>
  <Application>Microsoft Macintosh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Academic Information Services Advisory Committee (AISAC)</vt:lpstr>
      <vt:lpstr>PowerPoint Presentation</vt:lpstr>
      <vt:lpstr>PowerPoint Presentation</vt:lpstr>
      <vt:lpstr>PowerPoint Presentation</vt:lpstr>
      <vt:lpstr>Consortial Purchases through MLCS</vt:lpstr>
      <vt:lpstr>PowerPoint Presentation</vt:lpstr>
      <vt:lpstr>Michigan Electronic Libraries (MeL) Databases</vt:lpstr>
      <vt:lpstr>NMU Only Subscriptions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Information Services Advisory Committee (AISAC)</dc:title>
  <dc:creator>Registered User</dc:creator>
  <cp:lastModifiedBy>Megan Van Camp</cp:lastModifiedBy>
  <cp:revision>46</cp:revision>
  <dcterms:created xsi:type="dcterms:W3CDTF">2010-10-28T12:30:21Z</dcterms:created>
  <dcterms:modified xsi:type="dcterms:W3CDTF">2021-07-28T15:55:59Z</dcterms:modified>
</cp:coreProperties>
</file>