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3" r:id="rId4"/>
    <p:sldId id="261" r:id="rId5"/>
    <p:sldId id="260"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57" d="100"/>
          <a:sy n="57" d="100"/>
        </p:scale>
        <p:origin x="-552"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0AB8D9-47F4-46EE-A2CF-978CF7B177F9}" type="doc">
      <dgm:prSet loTypeId="urn:microsoft.com/office/officeart/2005/8/layout/radial1" loCatId="cycle" qsTypeId="urn:microsoft.com/office/officeart/2005/8/quickstyle/3d4" qsCatId="3D" csTypeId="urn:microsoft.com/office/officeart/2005/8/colors/accent0_3" csCatId="mainScheme" phldr="1"/>
      <dgm:spPr/>
      <dgm:t>
        <a:bodyPr/>
        <a:lstStyle/>
        <a:p>
          <a:endParaRPr lang="en-US"/>
        </a:p>
      </dgm:t>
    </dgm:pt>
    <dgm:pt modelId="{E4A2DDB9-6C48-4339-B963-9779D5A70AA8}">
      <dgm:prSet phldrT="[Text]"/>
      <dgm:spPr/>
      <dgm:t>
        <a:bodyPr/>
        <a:lstStyle/>
        <a:p>
          <a:r>
            <a:rPr lang="en-US" dirty="0" smtClean="0"/>
            <a:t>Olson Library</a:t>
          </a:r>
          <a:endParaRPr lang="en-US" dirty="0"/>
        </a:p>
      </dgm:t>
    </dgm:pt>
    <dgm:pt modelId="{C4025006-9651-4CC2-B71D-6AAFD260A014}" type="parTrans" cxnId="{998E2D65-D058-4486-9254-2DCF92C0D1D4}">
      <dgm:prSet/>
      <dgm:spPr/>
      <dgm:t>
        <a:bodyPr/>
        <a:lstStyle/>
        <a:p>
          <a:endParaRPr lang="en-US"/>
        </a:p>
      </dgm:t>
    </dgm:pt>
    <dgm:pt modelId="{E1704CE2-7F2A-4069-B6E3-F826048CB2B7}" type="sibTrans" cxnId="{998E2D65-D058-4486-9254-2DCF92C0D1D4}">
      <dgm:prSet/>
      <dgm:spPr/>
      <dgm:t>
        <a:bodyPr/>
        <a:lstStyle/>
        <a:p>
          <a:endParaRPr lang="en-US"/>
        </a:p>
      </dgm:t>
    </dgm:pt>
    <dgm:pt modelId="{13071E00-0F20-483A-A578-239CB444D0E1}">
      <dgm:prSet phldrT="[Text]"/>
      <dgm:spPr/>
      <dgm:t>
        <a:bodyPr/>
        <a:lstStyle/>
        <a:p>
          <a:r>
            <a:rPr lang="en-US" dirty="0" smtClean="0"/>
            <a:t>NMU &amp; Central UP Archives</a:t>
          </a:r>
          <a:endParaRPr lang="en-US" dirty="0"/>
        </a:p>
      </dgm:t>
    </dgm:pt>
    <dgm:pt modelId="{9C1D97DB-09E2-461A-AF9E-0760D5DFC376}" type="parTrans" cxnId="{CC55C702-0A92-475D-A2DF-CD7D337FF9A4}">
      <dgm:prSet/>
      <dgm:spPr/>
      <dgm:t>
        <a:bodyPr/>
        <a:lstStyle/>
        <a:p>
          <a:endParaRPr lang="en-US"/>
        </a:p>
      </dgm:t>
    </dgm:pt>
    <dgm:pt modelId="{7BFEDC4B-1728-4812-AF8D-24722D4B539F}" type="sibTrans" cxnId="{CC55C702-0A92-475D-A2DF-CD7D337FF9A4}">
      <dgm:prSet/>
      <dgm:spPr/>
      <dgm:t>
        <a:bodyPr/>
        <a:lstStyle/>
        <a:p>
          <a:endParaRPr lang="en-US"/>
        </a:p>
      </dgm:t>
    </dgm:pt>
    <dgm:pt modelId="{F5CF072D-CFAE-4C75-AE70-75142748752F}">
      <dgm:prSet phldrT="[Text]"/>
      <dgm:spPr/>
      <dgm:t>
        <a:bodyPr/>
        <a:lstStyle/>
        <a:p>
          <a:r>
            <a:rPr lang="en-US" dirty="0" smtClean="0"/>
            <a:t>Instr. Design &amp; Technology / CTL</a:t>
          </a:r>
          <a:endParaRPr lang="en-US" dirty="0"/>
        </a:p>
      </dgm:t>
    </dgm:pt>
    <dgm:pt modelId="{EE74CEE6-8AC0-4DBA-9776-1C29255A4B40}" type="parTrans" cxnId="{0F2D0DE9-60F5-412F-BCC7-A8294E16F1A3}">
      <dgm:prSet/>
      <dgm:spPr/>
      <dgm:t>
        <a:bodyPr/>
        <a:lstStyle/>
        <a:p>
          <a:endParaRPr lang="en-US"/>
        </a:p>
      </dgm:t>
    </dgm:pt>
    <dgm:pt modelId="{C4969BDC-8C09-43D2-97AC-EAC59C199447}" type="sibTrans" cxnId="{0F2D0DE9-60F5-412F-BCC7-A8294E16F1A3}">
      <dgm:prSet/>
      <dgm:spPr/>
      <dgm:t>
        <a:bodyPr/>
        <a:lstStyle/>
        <a:p>
          <a:endParaRPr lang="en-US"/>
        </a:p>
      </dgm:t>
    </dgm:pt>
    <dgm:pt modelId="{21368084-CF66-47CE-B1B8-CA1E8E7A5F14}">
      <dgm:prSet phldrT="[Text]"/>
      <dgm:spPr/>
      <dgm:t>
        <a:bodyPr/>
        <a:lstStyle/>
        <a:p>
          <a:r>
            <a:rPr lang="en-US" dirty="0" smtClean="0"/>
            <a:t>Computing </a:t>
          </a:r>
          <a:r>
            <a:rPr lang="en-US" dirty="0" err="1" smtClean="0"/>
            <a:t>HelpDesk</a:t>
          </a:r>
          <a:endParaRPr lang="en-US" dirty="0"/>
        </a:p>
      </dgm:t>
    </dgm:pt>
    <dgm:pt modelId="{72BBFF8B-3753-43BB-B66C-BAF25AAE69C6}" type="parTrans" cxnId="{3326212D-8633-4A2F-B395-1E37F9EC6ED9}">
      <dgm:prSet/>
      <dgm:spPr/>
      <dgm:t>
        <a:bodyPr/>
        <a:lstStyle/>
        <a:p>
          <a:endParaRPr lang="en-US"/>
        </a:p>
      </dgm:t>
    </dgm:pt>
    <dgm:pt modelId="{9F90D734-F6D5-4213-8D8D-F66D79C3E703}" type="sibTrans" cxnId="{3326212D-8633-4A2F-B395-1E37F9EC6ED9}">
      <dgm:prSet/>
      <dgm:spPr/>
      <dgm:t>
        <a:bodyPr/>
        <a:lstStyle/>
        <a:p>
          <a:endParaRPr lang="en-US"/>
        </a:p>
      </dgm:t>
    </dgm:pt>
    <dgm:pt modelId="{611D2834-96B1-4B71-BC47-1A789E84BEC1}">
      <dgm:prSet phldrT="[Text]"/>
      <dgm:spPr/>
      <dgm:t>
        <a:bodyPr/>
        <a:lstStyle/>
        <a:p>
          <a:r>
            <a:rPr lang="en-US" dirty="0" smtClean="0"/>
            <a:t>Beaumier Heritage Center</a:t>
          </a:r>
          <a:endParaRPr lang="en-US" dirty="0"/>
        </a:p>
      </dgm:t>
    </dgm:pt>
    <dgm:pt modelId="{5A0E0CB8-03D9-4EE9-ABBE-E0D1C92FD80A}" type="parTrans" cxnId="{5D7002C1-A406-479A-9E5F-250B671581CA}">
      <dgm:prSet/>
      <dgm:spPr/>
      <dgm:t>
        <a:bodyPr/>
        <a:lstStyle/>
        <a:p>
          <a:endParaRPr lang="en-US"/>
        </a:p>
      </dgm:t>
    </dgm:pt>
    <dgm:pt modelId="{3EF0AD43-9D15-437A-9C27-8AE1333E1356}" type="sibTrans" cxnId="{5D7002C1-A406-479A-9E5F-250B671581CA}">
      <dgm:prSet/>
      <dgm:spPr/>
      <dgm:t>
        <a:bodyPr/>
        <a:lstStyle/>
        <a:p>
          <a:endParaRPr lang="en-US"/>
        </a:p>
      </dgm:t>
    </dgm:pt>
    <dgm:pt modelId="{5A9039D2-3D36-4F6A-87A3-2FDA1FC57981}">
      <dgm:prSet phldrT="[Text]"/>
      <dgm:spPr/>
      <dgm:t>
        <a:bodyPr/>
        <a:lstStyle/>
        <a:p>
          <a:r>
            <a:rPr lang="en-US" smtClean="0"/>
            <a:t>Academic Information </a:t>
          </a:r>
          <a:r>
            <a:rPr lang="en-US" dirty="0" smtClean="0"/>
            <a:t>Services</a:t>
          </a:r>
          <a:endParaRPr lang="en-US" dirty="0"/>
        </a:p>
      </dgm:t>
    </dgm:pt>
    <dgm:pt modelId="{F72787E6-9FFE-44E3-B89F-ED2959CC3F88}" type="sibTrans" cxnId="{A7C2814A-6757-4CE4-92DA-6687BF4A1305}">
      <dgm:prSet/>
      <dgm:spPr/>
      <dgm:t>
        <a:bodyPr/>
        <a:lstStyle/>
        <a:p>
          <a:endParaRPr lang="en-US"/>
        </a:p>
      </dgm:t>
    </dgm:pt>
    <dgm:pt modelId="{DA68FFD0-C74D-4772-9194-C8350510DFFC}" type="parTrans" cxnId="{A7C2814A-6757-4CE4-92DA-6687BF4A1305}">
      <dgm:prSet/>
      <dgm:spPr/>
      <dgm:t>
        <a:bodyPr/>
        <a:lstStyle/>
        <a:p>
          <a:endParaRPr lang="en-US"/>
        </a:p>
      </dgm:t>
    </dgm:pt>
    <dgm:pt modelId="{B9BEEF67-AB9C-45B6-B277-E8B337D54830}" type="pres">
      <dgm:prSet presAssocID="{600AB8D9-47F4-46EE-A2CF-978CF7B177F9}" presName="cycle" presStyleCnt="0">
        <dgm:presLayoutVars>
          <dgm:chMax val="1"/>
          <dgm:dir/>
          <dgm:animLvl val="ctr"/>
          <dgm:resizeHandles val="exact"/>
        </dgm:presLayoutVars>
      </dgm:prSet>
      <dgm:spPr/>
      <dgm:t>
        <a:bodyPr/>
        <a:lstStyle/>
        <a:p>
          <a:endParaRPr lang="en-US"/>
        </a:p>
      </dgm:t>
    </dgm:pt>
    <dgm:pt modelId="{E764E005-5CC3-41B7-913E-AF1FE0BE13C4}" type="pres">
      <dgm:prSet presAssocID="{5A9039D2-3D36-4F6A-87A3-2FDA1FC57981}" presName="centerShape" presStyleLbl="node0" presStyleIdx="0" presStyleCnt="1"/>
      <dgm:spPr/>
      <dgm:t>
        <a:bodyPr/>
        <a:lstStyle/>
        <a:p>
          <a:endParaRPr lang="en-US"/>
        </a:p>
      </dgm:t>
    </dgm:pt>
    <dgm:pt modelId="{4EBAECC2-6C91-4830-ABE2-37A7C96E4EB9}" type="pres">
      <dgm:prSet presAssocID="{C4025006-9651-4CC2-B71D-6AAFD260A014}" presName="Name9" presStyleLbl="parChTrans1D2" presStyleIdx="0" presStyleCnt="5"/>
      <dgm:spPr/>
      <dgm:t>
        <a:bodyPr/>
        <a:lstStyle/>
        <a:p>
          <a:endParaRPr lang="en-US"/>
        </a:p>
      </dgm:t>
    </dgm:pt>
    <dgm:pt modelId="{E77DDF59-D1E6-4E8E-B628-4AA99AC08F1B}" type="pres">
      <dgm:prSet presAssocID="{C4025006-9651-4CC2-B71D-6AAFD260A014}" presName="connTx" presStyleLbl="parChTrans1D2" presStyleIdx="0" presStyleCnt="5"/>
      <dgm:spPr/>
      <dgm:t>
        <a:bodyPr/>
        <a:lstStyle/>
        <a:p>
          <a:endParaRPr lang="en-US"/>
        </a:p>
      </dgm:t>
    </dgm:pt>
    <dgm:pt modelId="{53FB9D80-A431-49D7-93C4-D6C9BE6D03AF}" type="pres">
      <dgm:prSet presAssocID="{E4A2DDB9-6C48-4339-B963-9779D5A70AA8}" presName="node" presStyleLbl="node1" presStyleIdx="0" presStyleCnt="5">
        <dgm:presLayoutVars>
          <dgm:bulletEnabled val="1"/>
        </dgm:presLayoutVars>
      </dgm:prSet>
      <dgm:spPr/>
      <dgm:t>
        <a:bodyPr/>
        <a:lstStyle/>
        <a:p>
          <a:endParaRPr lang="en-US"/>
        </a:p>
      </dgm:t>
    </dgm:pt>
    <dgm:pt modelId="{35779749-E83E-49D1-995E-069498726B99}" type="pres">
      <dgm:prSet presAssocID="{9C1D97DB-09E2-461A-AF9E-0760D5DFC376}" presName="Name9" presStyleLbl="parChTrans1D2" presStyleIdx="1" presStyleCnt="5"/>
      <dgm:spPr/>
      <dgm:t>
        <a:bodyPr/>
        <a:lstStyle/>
        <a:p>
          <a:endParaRPr lang="en-US"/>
        </a:p>
      </dgm:t>
    </dgm:pt>
    <dgm:pt modelId="{B667D96B-96C5-434A-8E44-FE13E5193216}" type="pres">
      <dgm:prSet presAssocID="{9C1D97DB-09E2-461A-AF9E-0760D5DFC376}" presName="connTx" presStyleLbl="parChTrans1D2" presStyleIdx="1" presStyleCnt="5"/>
      <dgm:spPr/>
      <dgm:t>
        <a:bodyPr/>
        <a:lstStyle/>
        <a:p>
          <a:endParaRPr lang="en-US"/>
        </a:p>
      </dgm:t>
    </dgm:pt>
    <dgm:pt modelId="{9C55FB13-A71C-4E19-85BB-E979364704C3}" type="pres">
      <dgm:prSet presAssocID="{13071E00-0F20-483A-A578-239CB444D0E1}" presName="node" presStyleLbl="node1" presStyleIdx="1" presStyleCnt="5">
        <dgm:presLayoutVars>
          <dgm:bulletEnabled val="1"/>
        </dgm:presLayoutVars>
      </dgm:prSet>
      <dgm:spPr/>
      <dgm:t>
        <a:bodyPr/>
        <a:lstStyle/>
        <a:p>
          <a:endParaRPr lang="en-US"/>
        </a:p>
      </dgm:t>
    </dgm:pt>
    <dgm:pt modelId="{0244ADF4-89E8-4536-ACBB-8AE3B89FFA5D}" type="pres">
      <dgm:prSet presAssocID="{72BBFF8B-3753-43BB-B66C-BAF25AAE69C6}" presName="Name9" presStyleLbl="parChTrans1D2" presStyleIdx="2" presStyleCnt="5"/>
      <dgm:spPr/>
      <dgm:t>
        <a:bodyPr/>
        <a:lstStyle/>
        <a:p>
          <a:endParaRPr lang="en-US"/>
        </a:p>
      </dgm:t>
    </dgm:pt>
    <dgm:pt modelId="{4E00968A-CC4D-4062-9EF0-3FCD30FF26FA}" type="pres">
      <dgm:prSet presAssocID="{72BBFF8B-3753-43BB-B66C-BAF25AAE69C6}" presName="connTx" presStyleLbl="parChTrans1D2" presStyleIdx="2" presStyleCnt="5"/>
      <dgm:spPr/>
      <dgm:t>
        <a:bodyPr/>
        <a:lstStyle/>
        <a:p>
          <a:endParaRPr lang="en-US"/>
        </a:p>
      </dgm:t>
    </dgm:pt>
    <dgm:pt modelId="{1DA2347D-E5B3-4CB6-B372-A96DDE3AEE71}" type="pres">
      <dgm:prSet presAssocID="{21368084-CF66-47CE-B1B8-CA1E8E7A5F14}" presName="node" presStyleLbl="node1" presStyleIdx="2" presStyleCnt="5">
        <dgm:presLayoutVars>
          <dgm:bulletEnabled val="1"/>
        </dgm:presLayoutVars>
      </dgm:prSet>
      <dgm:spPr/>
      <dgm:t>
        <a:bodyPr/>
        <a:lstStyle/>
        <a:p>
          <a:endParaRPr lang="en-US"/>
        </a:p>
      </dgm:t>
    </dgm:pt>
    <dgm:pt modelId="{6A95040C-FA25-44F2-8758-C4CB51B3973C}" type="pres">
      <dgm:prSet presAssocID="{5A0E0CB8-03D9-4EE9-ABBE-E0D1C92FD80A}" presName="Name9" presStyleLbl="parChTrans1D2" presStyleIdx="3" presStyleCnt="5"/>
      <dgm:spPr/>
      <dgm:t>
        <a:bodyPr/>
        <a:lstStyle/>
        <a:p>
          <a:endParaRPr lang="en-US"/>
        </a:p>
      </dgm:t>
    </dgm:pt>
    <dgm:pt modelId="{27D76E3E-B3AC-4DA3-9293-2C5F6062D098}" type="pres">
      <dgm:prSet presAssocID="{5A0E0CB8-03D9-4EE9-ABBE-E0D1C92FD80A}" presName="connTx" presStyleLbl="parChTrans1D2" presStyleIdx="3" presStyleCnt="5"/>
      <dgm:spPr/>
      <dgm:t>
        <a:bodyPr/>
        <a:lstStyle/>
        <a:p>
          <a:endParaRPr lang="en-US"/>
        </a:p>
      </dgm:t>
    </dgm:pt>
    <dgm:pt modelId="{C0192944-3F6A-4D6B-819C-E86DF5019FA2}" type="pres">
      <dgm:prSet presAssocID="{611D2834-96B1-4B71-BC47-1A789E84BEC1}" presName="node" presStyleLbl="node1" presStyleIdx="3" presStyleCnt="5">
        <dgm:presLayoutVars>
          <dgm:bulletEnabled val="1"/>
        </dgm:presLayoutVars>
      </dgm:prSet>
      <dgm:spPr/>
      <dgm:t>
        <a:bodyPr/>
        <a:lstStyle/>
        <a:p>
          <a:endParaRPr lang="en-US"/>
        </a:p>
      </dgm:t>
    </dgm:pt>
    <dgm:pt modelId="{62193864-11E6-4C37-B82D-89CE3D1DFC1F}" type="pres">
      <dgm:prSet presAssocID="{EE74CEE6-8AC0-4DBA-9776-1C29255A4B40}" presName="Name9" presStyleLbl="parChTrans1D2" presStyleIdx="4" presStyleCnt="5"/>
      <dgm:spPr/>
      <dgm:t>
        <a:bodyPr/>
        <a:lstStyle/>
        <a:p>
          <a:endParaRPr lang="en-US"/>
        </a:p>
      </dgm:t>
    </dgm:pt>
    <dgm:pt modelId="{73227316-94D8-4152-A8BA-BA4F905D39AA}" type="pres">
      <dgm:prSet presAssocID="{EE74CEE6-8AC0-4DBA-9776-1C29255A4B40}" presName="connTx" presStyleLbl="parChTrans1D2" presStyleIdx="4" presStyleCnt="5"/>
      <dgm:spPr/>
      <dgm:t>
        <a:bodyPr/>
        <a:lstStyle/>
        <a:p>
          <a:endParaRPr lang="en-US"/>
        </a:p>
      </dgm:t>
    </dgm:pt>
    <dgm:pt modelId="{813ECA08-D31C-4EEE-AE2C-25C6F5856461}" type="pres">
      <dgm:prSet presAssocID="{F5CF072D-CFAE-4C75-AE70-75142748752F}" presName="node" presStyleLbl="node1" presStyleIdx="4" presStyleCnt="5">
        <dgm:presLayoutVars>
          <dgm:bulletEnabled val="1"/>
        </dgm:presLayoutVars>
      </dgm:prSet>
      <dgm:spPr/>
      <dgm:t>
        <a:bodyPr/>
        <a:lstStyle/>
        <a:p>
          <a:endParaRPr lang="en-US"/>
        </a:p>
      </dgm:t>
    </dgm:pt>
  </dgm:ptLst>
  <dgm:cxnLst>
    <dgm:cxn modelId="{B837A374-5CD2-4C1C-8100-B11E4D48C934}" type="presOf" srcId="{5A0E0CB8-03D9-4EE9-ABBE-E0D1C92FD80A}" destId="{27D76E3E-B3AC-4DA3-9293-2C5F6062D098}" srcOrd="1" destOrd="0" presId="urn:microsoft.com/office/officeart/2005/8/layout/radial1"/>
    <dgm:cxn modelId="{998E2D65-D058-4486-9254-2DCF92C0D1D4}" srcId="{5A9039D2-3D36-4F6A-87A3-2FDA1FC57981}" destId="{E4A2DDB9-6C48-4339-B963-9779D5A70AA8}" srcOrd="0" destOrd="0" parTransId="{C4025006-9651-4CC2-B71D-6AAFD260A014}" sibTransId="{E1704CE2-7F2A-4069-B6E3-F826048CB2B7}"/>
    <dgm:cxn modelId="{C75C556A-AB7C-459C-ACE6-CB6D4871F69D}" type="presOf" srcId="{600AB8D9-47F4-46EE-A2CF-978CF7B177F9}" destId="{B9BEEF67-AB9C-45B6-B277-E8B337D54830}" srcOrd="0" destOrd="0" presId="urn:microsoft.com/office/officeart/2005/8/layout/radial1"/>
    <dgm:cxn modelId="{6382C8C9-3C66-4FFD-9797-0EF4B27BAB1A}" type="presOf" srcId="{21368084-CF66-47CE-B1B8-CA1E8E7A5F14}" destId="{1DA2347D-E5B3-4CB6-B372-A96DDE3AEE71}" srcOrd="0" destOrd="0" presId="urn:microsoft.com/office/officeart/2005/8/layout/radial1"/>
    <dgm:cxn modelId="{41C603A7-F4A1-4624-B63F-C3CF9963FF28}" type="presOf" srcId="{F5CF072D-CFAE-4C75-AE70-75142748752F}" destId="{813ECA08-D31C-4EEE-AE2C-25C6F5856461}" srcOrd="0" destOrd="0" presId="urn:microsoft.com/office/officeart/2005/8/layout/radial1"/>
    <dgm:cxn modelId="{96B75D3C-DFA2-4BEF-868F-78ADC56CD6D8}" type="presOf" srcId="{9C1D97DB-09E2-461A-AF9E-0760D5DFC376}" destId="{35779749-E83E-49D1-995E-069498726B99}" srcOrd="0" destOrd="0" presId="urn:microsoft.com/office/officeart/2005/8/layout/radial1"/>
    <dgm:cxn modelId="{0F2D0DE9-60F5-412F-BCC7-A8294E16F1A3}" srcId="{5A9039D2-3D36-4F6A-87A3-2FDA1FC57981}" destId="{F5CF072D-CFAE-4C75-AE70-75142748752F}" srcOrd="4" destOrd="0" parTransId="{EE74CEE6-8AC0-4DBA-9776-1C29255A4B40}" sibTransId="{C4969BDC-8C09-43D2-97AC-EAC59C199447}"/>
    <dgm:cxn modelId="{5D7002C1-A406-479A-9E5F-250B671581CA}" srcId="{5A9039D2-3D36-4F6A-87A3-2FDA1FC57981}" destId="{611D2834-96B1-4B71-BC47-1A789E84BEC1}" srcOrd="3" destOrd="0" parTransId="{5A0E0CB8-03D9-4EE9-ABBE-E0D1C92FD80A}" sibTransId="{3EF0AD43-9D15-437A-9C27-8AE1333E1356}"/>
    <dgm:cxn modelId="{015F53F7-D974-444E-877C-56F84B6AF207}" type="presOf" srcId="{5A0E0CB8-03D9-4EE9-ABBE-E0D1C92FD80A}" destId="{6A95040C-FA25-44F2-8758-C4CB51B3973C}" srcOrd="0" destOrd="0" presId="urn:microsoft.com/office/officeart/2005/8/layout/radial1"/>
    <dgm:cxn modelId="{3326212D-8633-4A2F-B395-1E37F9EC6ED9}" srcId="{5A9039D2-3D36-4F6A-87A3-2FDA1FC57981}" destId="{21368084-CF66-47CE-B1B8-CA1E8E7A5F14}" srcOrd="2" destOrd="0" parTransId="{72BBFF8B-3753-43BB-B66C-BAF25AAE69C6}" sibTransId="{9F90D734-F6D5-4213-8D8D-F66D79C3E703}"/>
    <dgm:cxn modelId="{0D496424-44D4-46A8-80E4-DD3FAE52FC92}" type="presOf" srcId="{C4025006-9651-4CC2-B71D-6AAFD260A014}" destId="{4EBAECC2-6C91-4830-ABE2-37A7C96E4EB9}" srcOrd="0" destOrd="0" presId="urn:microsoft.com/office/officeart/2005/8/layout/radial1"/>
    <dgm:cxn modelId="{83E15BB6-9274-428C-A5C5-AA501876E3CB}" type="presOf" srcId="{C4025006-9651-4CC2-B71D-6AAFD260A014}" destId="{E77DDF59-D1E6-4E8E-B628-4AA99AC08F1B}" srcOrd="1" destOrd="0" presId="urn:microsoft.com/office/officeart/2005/8/layout/radial1"/>
    <dgm:cxn modelId="{766792F7-5A99-494A-B382-4C5185B7C587}" type="presOf" srcId="{611D2834-96B1-4B71-BC47-1A789E84BEC1}" destId="{C0192944-3F6A-4D6B-819C-E86DF5019FA2}" srcOrd="0" destOrd="0" presId="urn:microsoft.com/office/officeart/2005/8/layout/radial1"/>
    <dgm:cxn modelId="{C2F49701-6B11-41C7-9B9E-7DC44A832C92}" type="presOf" srcId="{5A9039D2-3D36-4F6A-87A3-2FDA1FC57981}" destId="{E764E005-5CC3-41B7-913E-AF1FE0BE13C4}" srcOrd="0" destOrd="0" presId="urn:microsoft.com/office/officeart/2005/8/layout/radial1"/>
    <dgm:cxn modelId="{53CD88BD-398A-4584-A53E-3972400FD85C}" type="presOf" srcId="{E4A2DDB9-6C48-4339-B963-9779D5A70AA8}" destId="{53FB9D80-A431-49D7-93C4-D6C9BE6D03AF}" srcOrd="0" destOrd="0" presId="urn:microsoft.com/office/officeart/2005/8/layout/radial1"/>
    <dgm:cxn modelId="{F39FB33E-A316-4320-8B54-A6DB6DF967E5}" type="presOf" srcId="{EE74CEE6-8AC0-4DBA-9776-1C29255A4B40}" destId="{62193864-11E6-4C37-B82D-89CE3D1DFC1F}" srcOrd="0" destOrd="0" presId="urn:microsoft.com/office/officeart/2005/8/layout/radial1"/>
    <dgm:cxn modelId="{A7C2814A-6757-4CE4-92DA-6687BF4A1305}" srcId="{600AB8D9-47F4-46EE-A2CF-978CF7B177F9}" destId="{5A9039D2-3D36-4F6A-87A3-2FDA1FC57981}" srcOrd="0" destOrd="0" parTransId="{DA68FFD0-C74D-4772-9194-C8350510DFFC}" sibTransId="{F72787E6-9FFE-44E3-B89F-ED2959CC3F88}"/>
    <dgm:cxn modelId="{E2FF073C-F867-45A5-9EC4-B60F2D513627}" type="presOf" srcId="{72BBFF8B-3753-43BB-B66C-BAF25AAE69C6}" destId="{0244ADF4-89E8-4536-ACBB-8AE3B89FFA5D}" srcOrd="0" destOrd="0" presId="urn:microsoft.com/office/officeart/2005/8/layout/radial1"/>
    <dgm:cxn modelId="{CC55C702-0A92-475D-A2DF-CD7D337FF9A4}" srcId="{5A9039D2-3D36-4F6A-87A3-2FDA1FC57981}" destId="{13071E00-0F20-483A-A578-239CB444D0E1}" srcOrd="1" destOrd="0" parTransId="{9C1D97DB-09E2-461A-AF9E-0760D5DFC376}" sibTransId="{7BFEDC4B-1728-4812-AF8D-24722D4B539F}"/>
    <dgm:cxn modelId="{8642EC98-D0CC-43F9-8DA3-4D5702E3EA0C}" type="presOf" srcId="{13071E00-0F20-483A-A578-239CB444D0E1}" destId="{9C55FB13-A71C-4E19-85BB-E979364704C3}" srcOrd="0" destOrd="0" presId="urn:microsoft.com/office/officeart/2005/8/layout/radial1"/>
    <dgm:cxn modelId="{86DEEFE1-9DF5-4DC6-BDB3-3C7E0DC3CA49}" type="presOf" srcId="{9C1D97DB-09E2-461A-AF9E-0760D5DFC376}" destId="{B667D96B-96C5-434A-8E44-FE13E5193216}" srcOrd="1" destOrd="0" presId="urn:microsoft.com/office/officeart/2005/8/layout/radial1"/>
    <dgm:cxn modelId="{7F391D9C-FB63-48EF-AD25-8861D3370AC1}" type="presOf" srcId="{72BBFF8B-3753-43BB-B66C-BAF25AAE69C6}" destId="{4E00968A-CC4D-4062-9EF0-3FCD30FF26FA}" srcOrd="1" destOrd="0" presId="urn:microsoft.com/office/officeart/2005/8/layout/radial1"/>
    <dgm:cxn modelId="{963DA11E-ADD2-481D-A0F9-384057474B4A}" type="presOf" srcId="{EE74CEE6-8AC0-4DBA-9776-1C29255A4B40}" destId="{73227316-94D8-4152-A8BA-BA4F905D39AA}" srcOrd="1" destOrd="0" presId="urn:microsoft.com/office/officeart/2005/8/layout/radial1"/>
    <dgm:cxn modelId="{688D900C-98B3-420B-AC3B-D7B9D863AAD2}" type="presParOf" srcId="{B9BEEF67-AB9C-45B6-B277-E8B337D54830}" destId="{E764E005-5CC3-41B7-913E-AF1FE0BE13C4}" srcOrd="0" destOrd="0" presId="urn:microsoft.com/office/officeart/2005/8/layout/radial1"/>
    <dgm:cxn modelId="{0AFC541F-80AB-45CA-93DB-BAA9D6FA3540}" type="presParOf" srcId="{B9BEEF67-AB9C-45B6-B277-E8B337D54830}" destId="{4EBAECC2-6C91-4830-ABE2-37A7C96E4EB9}" srcOrd="1" destOrd="0" presId="urn:microsoft.com/office/officeart/2005/8/layout/radial1"/>
    <dgm:cxn modelId="{DD2B116D-24FC-458C-9D2F-4B6EC79FCB2F}" type="presParOf" srcId="{4EBAECC2-6C91-4830-ABE2-37A7C96E4EB9}" destId="{E77DDF59-D1E6-4E8E-B628-4AA99AC08F1B}" srcOrd="0" destOrd="0" presId="urn:microsoft.com/office/officeart/2005/8/layout/radial1"/>
    <dgm:cxn modelId="{50483D64-CB65-482F-A75A-D84EC949C4ED}" type="presParOf" srcId="{B9BEEF67-AB9C-45B6-B277-E8B337D54830}" destId="{53FB9D80-A431-49D7-93C4-D6C9BE6D03AF}" srcOrd="2" destOrd="0" presId="urn:microsoft.com/office/officeart/2005/8/layout/radial1"/>
    <dgm:cxn modelId="{CF5ECF12-09E7-48E0-81EC-F027682F01CA}" type="presParOf" srcId="{B9BEEF67-AB9C-45B6-B277-E8B337D54830}" destId="{35779749-E83E-49D1-995E-069498726B99}" srcOrd="3" destOrd="0" presId="urn:microsoft.com/office/officeart/2005/8/layout/radial1"/>
    <dgm:cxn modelId="{791B392C-9579-4EE0-86CA-3693590D2582}" type="presParOf" srcId="{35779749-E83E-49D1-995E-069498726B99}" destId="{B667D96B-96C5-434A-8E44-FE13E5193216}" srcOrd="0" destOrd="0" presId="urn:microsoft.com/office/officeart/2005/8/layout/radial1"/>
    <dgm:cxn modelId="{C1F3229F-2689-4E85-B667-39FF7FCB3510}" type="presParOf" srcId="{B9BEEF67-AB9C-45B6-B277-E8B337D54830}" destId="{9C55FB13-A71C-4E19-85BB-E979364704C3}" srcOrd="4" destOrd="0" presId="urn:microsoft.com/office/officeart/2005/8/layout/radial1"/>
    <dgm:cxn modelId="{A836C95A-FD72-459D-9611-D6FFE598BBC7}" type="presParOf" srcId="{B9BEEF67-AB9C-45B6-B277-E8B337D54830}" destId="{0244ADF4-89E8-4536-ACBB-8AE3B89FFA5D}" srcOrd="5" destOrd="0" presId="urn:microsoft.com/office/officeart/2005/8/layout/radial1"/>
    <dgm:cxn modelId="{71F855F3-A266-4EF2-A7E8-6676936C18A0}" type="presParOf" srcId="{0244ADF4-89E8-4536-ACBB-8AE3B89FFA5D}" destId="{4E00968A-CC4D-4062-9EF0-3FCD30FF26FA}" srcOrd="0" destOrd="0" presId="urn:microsoft.com/office/officeart/2005/8/layout/radial1"/>
    <dgm:cxn modelId="{2539827D-1915-457B-9A2F-737DB47AF438}" type="presParOf" srcId="{B9BEEF67-AB9C-45B6-B277-E8B337D54830}" destId="{1DA2347D-E5B3-4CB6-B372-A96DDE3AEE71}" srcOrd="6" destOrd="0" presId="urn:microsoft.com/office/officeart/2005/8/layout/radial1"/>
    <dgm:cxn modelId="{1F2E6A04-254A-4244-968A-ACA7D94DE023}" type="presParOf" srcId="{B9BEEF67-AB9C-45B6-B277-E8B337D54830}" destId="{6A95040C-FA25-44F2-8758-C4CB51B3973C}" srcOrd="7" destOrd="0" presId="urn:microsoft.com/office/officeart/2005/8/layout/radial1"/>
    <dgm:cxn modelId="{1C54F652-C721-4046-B045-0095983658E9}" type="presParOf" srcId="{6A95040C-FA25-44F2-8758-C4CB51B3973C}" destId="{27D76E3E-B3AC-4DA3-9293-2C5F6062D098}" srcOrd="0" destOrd="0" presId="urn:microsoft.com/office/officeart/2005/8/layout/radial1"/>
    <dgm:cxn modelId="{9D951662-085D-4B6E-AE48-72B3202D84A5}" type="presParOf" srcId="{B9BEEF67-AB9C-45B6-B277-E8B337D54830}" destId="{C0192944-3F6A-4D6B-819C-E86DF5019FA2}" srcOrd="8" destOrd="0" presId="urn:microsoft.com/office/officeart/2005/8/layout/radial1"/>
    <dgm:cxn modelId="{B882AA0E-B085-4122-A1B9-23999F2CFB8C}" type="presParOf" srcId="{B9BEEF67-AB9C-45B6-B277-E8B337D54830}" destId="{62193864-11E6-4C37-B82D-89CE3D1DFC1F}" srcOrd="9" destOrd="0" presId="urn:microsoft.com/office/officeart/2005/8/layout/radial1"/>
    <dgm:cxn modelId="{F6373C9B-0B69-4194-A3FD-B7AAA4B307BC}" type="presParOf" srcId="{62193864-11E6-4C37-B82D-89CE3D1DFC1F}" destId="{73227316-94D8-4152-A8BA-BA4F905D39AA}" srcOrd="0" destOrd="0" presId="urn:microsoft.com/office/officeart/2005/8/layout/radial1"/>
    <dgm:cxn modelId="{BB49FEC7-29AE-4913-88C2-1D4B990D4B4D}" type="presParOf" srcId="{B9BEEF67-AB9C-45B6-B277-E8B337D54830}" destId="{813ECA08-D31C-4EEE-AE2C-25C6F5856461}"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0AB8D9-47F4-46EE-A2CF-978CF7B177F9}" type="doc">
      <dgm:prSet loTypeId="urn:microsoft.com/office/officeart/2005/8/layout/radial1" loCatId="cycle" qsTypeId="urn:microsoft.com/office/officeart/2005/8/quickstyle/3d4" qsCatId="3D" csTypeId="urn:microsoft.com/office/officeart/2005/8/colors/accent0_3" csCatId="mainScheme" phldr="1"/>
      <dgm:spPr/>
      <dgm:t>
        <a:bodyPr/>
        <a:lstStyle/>
        <a:p>
          <a:endParaRPr lang="en-US"/>
        </a:p>
      </dgm:t>
    </dgm:pt>
    <dgm:pt modelId="{E4A2DDB9-6C48-4339-B963-9779D5A70AA8}">
      <dgm:prSet phldrT="[Text]"/>
      <dgm:spPr/>
      <dgm:t>
        <a:bodyPr/>
        <a:lstStyle/>
        <a:p>
          <a:r>
            <a:rPr lang="en-US" dirty="0" smtClean="0"/>
            <a:t>Olson Library</a:t>
          </a:r>
          <a:endParaRPr lang="en-US" dirty="0"/>
        </a:p>
      </dgm:t>
    </dgm:pt>
    <dgm:pt modelId="{C4025006-9651-4CC2-B71D-6AAFD260A014}" type="parTrans" cxnId="{998E2D65-D058-4486-9254-2DCF92C0D1D4}">
      <dgm:prSet/>
      <dgm:spPr/>
      <dgm:t>
        <a:bodyPr/>
        <a:lstStyle/>
        <a:p>
          <a:endParaRPr lang="en-US"/>
        </a:p>
      </dgm:t>
    </dgm:pt>
    <dgm:pt modelId="{E1704CE2-7F2A-4069-B6E3-F826048CB2B7}" type="sibTrans" cxnId="{998E2D65-D058-4486-9254-2DCF92C0D1D4}">
      <dgm:prSet/>
      <dgm:spPr/>
      <dgm:t>
        <a:bodyPr/>
        <a:lstStyle/>
        <a:p>
          <a:endParaRPr lang="en-US"/>
        </a:p>
      </dgm:t>
    </dgm:pt>
    <dgm:pt modelId="{13071E00-0F20-483A-A578-239CB444D0E1}">
      <dgm:prSet phldrT="[Text]"/>
      <dgm:spPr/>
      <dgm:t>
        <a:bodyPr/>
        <a:lstStyle/>
        <a:p>
          <a:r>
            <a:rPr lang="en-US" dirty="0" smtClean="0"/>
            <a:t>NMU &amp; Central UP Archives</a:t>
          </a:r>
          <a:endParaRPr lang="en-US" dirty="0"/>
        </a:p>
      </dgm:t>
    </dgm:pt>
    <dgm:pt modelId="{9C1D97DB-09E2-461A-AF9E-0760D5DFC376}" type="parTrans" cxnId="{CC55C702-0A92-475D-A2DF-CD7D337FF9A4}">
      <dgm:prSet/>
      <dgm:spPr/>
      <dgm:t>
        <a:bodyPr/>
        <a:lstStyle/>
        <a:p>
          <a:endParaRPr lang="en-US"/>
        </a:p>
      </dgm:t>
    </dgm:pt>
    <dgm:pt modelId="{7BFEDC4B-1728-4812-AF8D-24722D4B539F}" type="sibTrans" cxnId="{CC55C702-0A92-475D-A2DF-CD7D337FF9A4}">
      <dgm:prSet/>
      <dgm:spPr/>
      <dgm:t>
        <a:bodyPr/>
        <a:lstStyle/>
        <a:p>
          <a:endParaRPr lang="en-US"/>
        </a:p>
      </dgm:t>
    </dgm:pt>
    <dgm:pt modelId="{F5CF072D-CFAE-4C75-AE70-75142748752F}">
      <dgm:prSet phldrT="[Text]"/>
      <dgm:spPr/>
      <dgm:t>
        <a:bodyPr/>
        <a:lstStyle/>
        <a:p>
          <a:r>
            <a:rPr lang="en-US" dirty="0" smtClean="0"/>
            <a:t>Instr. Design &amp; Technology / CTL</a:t>
          </a:r>
          <a:endParaRPr lang="en-US" dirty="0"/>
        </a:p>
      </dgm:t>
    </dgm:pt>
    <dgm:pt modelId="{EE74CEE6-8AC0-4DBA-9776-1C29255A4B40}" type="parTrans" cxnId="{0F2D0DE9-60F5-412F-BCC7-A8294E16F1A3}">
      <dgm:prSet/>
      <dgm:spPr/>
      <dgm:t>
        <a:bodyPr/>
        <a:lstStyle/>
        <a:p>
          <a:endParaRPr lang="en-US"/>
        </a:p>
      </dgm:t>
    </dgm:pt>
    <dgm:pt modelId="{C4969BDC-8C09-43D2-97AC-EAC59C199447}" type="sibTrans" cxnId="{0F2D0DE9-60F5-412F-BCC7-A8294E16F1A3}">
      <dgm:prSet/>
      <dgm:spPr/>
      <dgm:t>
        <a:bodyPr/>
        <a:lstStyle/>
        <a:p>
          <a:endParaRPr lang="en-US"/>
        </a:p>
      </dgm:t>
    </dgm:pt>
    <dgm:pt modelId="{21368084-CF66-47CE-B1B8-CA1E8E7A5F14}">
      <dgm:prSet phldrT="[Text]"/>
      <dgm:spPr/>
      <dgm:t>
        <a:bodyPr/>
        <a:lstStyle/>
        <a:p>
          <a:r>
            <a:rPr lang="en-US" dirty="0" smtClean="0"/>
            <a:t>Computing </a:t>
          </a:r>
          <a:r>
            <a:rPr lang="en-US" dirty="0" err="1" smtClean="0"/>
            <a:t>HelpDesk</a:t>
          </a:r>
          <a:endParaRPr lang="en-US" dirty="0"/>
        </a:p>
      </dgm:t>
    </dgm:pt>
    <dgm:pt modelId="{72BBFF8B-3753-43BB-B66C-BAF25AAE69C6}" type="parTrans" cxnId="{3326212D-8633-4A2F-B395-1E37F9EC6ED9}">
      <dgm:prSet/>
      <dgm:spPr/>
      <dgm:t>
        <a:bodyPr/>
        <a:lstStyle/>
        <a:p>
          <a:endParaRPr lang="en-US"/>
        </a:p>
      </dgm:t>
    </dgm:pt>
    <dgm:pt modelId="{9F90D734-F6D5-4213-8D8D-F66D79C3E703}" type="sibTrans" cxnId="{3326212D-8633-4A2F-B395-1E37F9EC6ED9}">
      <dgm:prSet/>
      <dgm:spPr/>
      <dgm:t>
        <a:bodyPr/>
        <a:lstStyle/>
        <a:p>
          <a:endParaRPr lang="en-US"/>
        </a:p>
      </dgm:t>
    </dgm:pt>
    <dgm:pt modelId="{611D2834-96B1-4B71-BC47-1A789E84BEC1}">
      <dgm:prSet phldrT="[Text]"/>
      <dgm:spPr/>
      <dgm:t>
        <a:bodyPr/>
        <a:lstStyle/>
        <a:p>
          <a:r>
            <a:rPr lang="en-US" dirty="0" smtClean="0"/>
            <a:t>Beaumier Heritage Center</a:t>
          </a:r>
          <a:endParaRPr lang="en-US" dirty="0"/>
        </a:p>
      </dgm:t>
    </dgm:pt>
    <dgm:pt modelId="{5A0E0CB8-03D9-4EE9-ABBE-E0D1C92FD80A}" type="parTrans" cxnId="{5D7002C1-A406-479A-9E5F-250B671581CA}">
      <dgm:prSet/>
      <dgm:spPr/>
      <dgm:t>
        <a:bodyPr/>
        <a:lstStyle/>
        <a:p>
          <a:endParaRPr lang="en-US"/>
        </a:p>
      </dgm:t>
    </dgm:pt>
    <dgm:pt modelId="{3EF0AD43-9D15-437A-9C27-8AE1333E1356}" type="sibTrans" cxnId="{5D7002C1-A406-479A-9E5F-250B671581CA}">
      <dgm:prSet/>
      <dgm:spPr/>
      <dgm:t>
        <a:bodyPr/>
        <a:lstStyle/>
        <a:p>
          <a:endParaRPr lang="en-US"/>
        </a:p>
      </dgm:t>
    </dgm:pt>
    <dgm:pt modelId="{5A9039D2-3D36-4F6A-87A3-2FDA1FC57981}">
      <dgm:prSet phldrT="[Text]"/>
      <dgm:spPr/>
      <dgm:t>
        <a:bodyPr/>
        <a:lstStyle/>
        <a:p>
          <a:r>
            <a:rPr lang="en-US" smtClean="0"/>
            <a:t>Academic Information </a:t>
          </a:r>
          <a:r>
            <a:rPr lang="en-US" dirty="0" smtClean="0"/>
            <a:t>Services</a:t>
          </a:r>
          <a:endParaRPr lang="en-US" dirty="0"/>
        </a:p>
      </dgm:t>
    </dgm:pt>
    <dgm:pt modelId="{F72787E6-9FFE-44E3-B89F-ED2959CC3F88}" type="sibTrans" cxnId="{A7C2814A-6757-4CE4-92DA-6687BF4A1305}">
      <dgm:prSet/>
      <dgm:spPr/>
      <dgm:t>
        <a:bodyPr/>
        <a:lstStyle/>
        <a:p>
          <a:endParaRPr lang="en-US"/>
        </a:p>
      </dgm:t>
    </dgm:pt>
    <dgm:pt modelId="{DA68FFD0-C74D-4772-9194-C8350510DFFC}" type="parTrans" cxnId="{A7C2814A-6757-4CE4-92DA-6687BF4A1305}">
      <dgm:prSet/>
      <dgm:spPr/>
      <dgm:t>
        <a:bodyPr/>
        <a:lstStyle/>
        <a:p>
          <a:endParaRPr lang="en-US"/>
        </a:p>
      </dgm:t>
    </dgm:pt>
    <dgm:pt modelId="{B9BEEF67-AB9C-45B6-B277-E8B337D54830}" type="pres">
      <dgm:prSet presAssocID="{600AB8D9-47F4-46EE-A2CF-978CF7B177F9}" presName="cycle" presStyleCnt="0">
        <dgm:presLayoutVars>
          <dgm:chMax val="1"/>
          <dgm:dir/>
          <dgm:animLvl val="ctr"/>
          <dgm:resizeHandles val="exact"/>
        </dgm:presLayoutVars>
      </dgm:prSet>
      <dgm:spPr/>
      <dgm:t>
        <a:bodyPr/>
        <a:lstStyle/>
        <a:p>
          <a:endParaRPr lang="en-US"/>
        </a:p>
      </dgm:t>
    </dgm:pt>
    <dgm:pt modelId="{E764E005-5CC3-41B7-913E-AF1FE0BE13C4}" type="pres">
      <dgm:prSet presAssocID="{5A9039D2-3D36-4F6A-87A3-2FDA1FC57981}" presName="centerShape" presStyleLbl="node0" presStyleIdx="0" presStyleCnt="1"/>
      <dgm:spPr/>
      <dgm:t>
        <a:bodyPr/>
        <a:lstStyle/>
        <a:p>
          <a:endParaRPr lang="en-US"/>
        </a:p>
      </dgm:t>
    </dgm:pt>
    <dgm:pt modelId="{4EBAECC2-6C91-4830-ABE2-37A7C96E4EB9}" type="pres">
      <dgm:prSet presAssocID="{C4025006-9651-4CC2-B71D-6AAFD260A014}" presName="Name9" presStyleLbl="parChTrans1D2" presStyleIdx="0" presStyleCnt="5"/>
      <dgm:spPr/>
      <dgm:t>
        <a:bodyPr/>
        <a:lstStyle/>
        <a:p>
          <a:endParaRPr lang="en-US"/>
        </a:p>
      </dgm:t>
    </dgm:pt>
    <dgm:pt modelId="{E77DDF59-D1E6-4E8E-B628-4AA99AC08F1B}" type="pres">
      <dgm:prSet presAssocID="{C4025006-9651-4CC2-B71D-6AAFD260A014}" presName="connTx" presStyleLbl="parChTrans1D2" presStyleIdx="0" presStyleCnt="5"/>
      <dgm:spPr/>
      <dgm:t>
        <a:bodyPr/>
        <a:lstStyle/>
        <a:p>
          <a:endParaRPr lang="en-US"/>
        </a:p>
      </dgm:t>
    </dgm:pt>
    <dgm:pt modelId="{53FB9D80-A431-49D7-93C4-D6C9BE6D03AF}" type="pres">
      <dgm:prSet presAssocID="{E4A2DDB9-6C48-4339-B963-9779D5A70AA8}" presName="node" presStyleLbl="node1" presStyleIdx="0" presStyleCnt="5">
        <dgm:presLayoutVars>
          <dgm:bulletEnabled val="1"/>
        </dgm:presLayoutVars>
      </dgm:prSet>
      <dgm:spPr/>
      <dgm:t>
        <a:bodyPr/>
        <a:lstStyle/>
        <a:p>
          <a:endParaRPr lang="en-US"/>
        </a:p>
      </dgm:t>
    </dgm:pt>
    <dgm:pt modelId="{35779749-E83E-49D1-995E-069498726B99}" type="pres">
      <dgm:prSet presAssocID="{9C1D97DB-09E2-461A-AF9E-0760D5DFC376}" presName="Name9" presStyleLbl="parChTrans1D2" presStyleIdx="1" presStyleCnt="5"/>
      <dgm:spPr/>
      <dgm:t>
        <a:bodyPr/>
        <a:lstStyle/>
        <a:p>
          <a:endParaRPr lang="en-US"/>
        </a:p>
      </dgm:t>
    </dgm:pt>
    <dgm:pt modelId="{B667D96B-96C5-434A-8E44-FE13E5193216}" type="pres">
      <dgm:prSet presAssocID="{9C1D97DB-09E2-461A-AF9E-0760D5DFC376}" presName="connTx" presStyleLbl="parChTrans1D2" presStyleIdx="1" presStyleCnt="5"/>
      <dgm:spPr/>
      <dgm:t>
        <a:bodyPr/>
        <a:lstStyle/>
        <a:p>
          <a:endParaRPr lang="en-US"/>
        </a:p>
      </dgm:t>
    </dgm:pt>
    <dgm:pt modelId="{9C55FB13-A71C-4E19-85BB-E979364704C3}" type="pres">
      <dgm:prSet presAssocID="{13071E00-0F20-483A-A578-239CB444D0E1}" presName="node" presStyleLbl="node1" presStyleIdx="1" presStyleCnt="5">
        <dgm:presLayoutVars>
          <dgm:bulletEnabled val="1"/>
        </dgm:presLayoutVars>
      </dgm:prSet>
      <dgm:spPr/>
      <dgm:t>
        <a:bodyPr/>
        <a:lstStyle/>
        <a:p>
          <a:endParaRPr lang="en-US"/>
        </a:p>
      </dgm:t>
    </dgm:pt>
    <dgm:pt modelId="{0244ADF4-89E8-4536-ACBB-8AE3B89FFA5D}" type="pres">
      <dgm:prSet presAssocID="{72BBFF8B-3753-43BB-B66C-BAF25AAE69C6}" presName="Name9" presStyleLbl="parChTrans1D2" presStyleIdx="2" presStyleCnt="5"/>
      <dgm:spPr/>
      <dgm:t>
        <a:bodyPr/>
        <a:lstStyle/>
        <a:p>
          <a:endParaRPr lang="en-US"/>
        </a:p>
      </dgm:t>
    </dgm:pt>
    <dgm:pt modelId="{4E00968A-CC4D-4062-9EF0-3FCD30FF26FA}" type="pres">
      <dgm:prSet presAssocID="{72BBFF8B-3753-43BB-B66C-BAF25AAE69C6}" presName="connTx" presStyleLbl="parChTrans1D2" presStyleIdx="2" presStyleCnt="5"/>
      <dgm:spPr/>
      <dgm:t>
        <a:bodyPr/>
        <a:lstStyle/>
        <a:p>
          <a:endParaRPr lang="en-US"/>
        </a:p>
      </dgm:t>
    </dgm:pt>
    <dgm:pt modelId="{1DA2347D-E5B3-4CB6-B372-A96DDE3AEE71}" type="pres">
      <dgm:prSet presAssocID="{21368084-CF66-47CE-B1B8-CA1E8E7A5F14}" presName="node" presStyleLbl="node1" presStyleIdx="2" presStyleCnt="5">
        <dgm:presLayoutVars>
          <dgm:bulletEnabled val="1"/>
        </dgm:presLayoutVars>
      </dgm:prSet>
      <dgm:spPr/>
      <dgm:t>
        <a:bodyPr/>
        <a:lstStyle/>
        <a:p>
          <a:endParaRPr lang="en-US"/>
        </a:p>
      </dgm:t>
    </dgm:pt>
    <dgm:pt modelId="{6A95040C-FA25-44F2-8758-C4CB51B3973C}" type="pres">
      <dgm:prSet presAssocID="{5A0E0CB8-03D9-4EE9-ABBE-E0D1C92FD80A}" presName="Name9" presStyleLbl="parChTrans1D2" presStyleIdx="3" presStyleCnt="5"/>
      <dgm:spPr/>
      <dgm:t>
        <a:bodyPr/>
        <a:lstStyle/>
        <a:p>
          <a:endParaRPr lang="en-US"/>
        </a:p>
      </dgm:t>
    </dgm:pt>
    <dgm:pt modelId="{27D76E3E-B3AC-4DA3-9293-2C5F6062D098}" type="pres">
      <dgm:prSet presAssocID="{5A0E0CB8-03D9-4EE9-ABBE-E0D1C92FD80A}" presName="connTx" presStyleLbl="parChTrans1D2" presStyleIdx="3" presStyleCnt="5"/>
      <dgm:spPr/>
      <dgm:t>
        <a:bodyPr/>
        <a:lstStyle/>
        <a:p>
          <a:endParaRPr lang="en-US"/>
        </a:p>
      </dgm:t>
    </dgm:pt>
    <dgm:pt modelId="{C0192944-3F6A-4D6B-819C-E86DF5019FA2}" type="pres">
      <dgm:prSet presAssocID="{611D2834-96B1-4B71-BC47-1A789E84BEC1}" presName="node" presStyleLbl="node1" presStyleIdx="3" presStyleCnt="5">
        <dgm:presLayoutVars>
          <dgm:bulletEnabled val="1"/>
        </dgm:presLayoutVars>
      </dgm:prSet>
      <dgm:spPr/>
      <dgm:t>
        <a:bodyPr/>
        <a:lstStyle/>
        <a:p>
          <a:endParaRPr lang="en-US"/>
        </a:p>
      </dgm:t>
    </dgm:pt>
    <dgm:pt modelId="{62193864-11E6-4C37-B82D-89CE3D1DFC1F}" type="pres">
      <dgm:prSet presAssocID="{EE74CEE6-8AC0-4DBA-9776-1C29255A4B40}" presName="Name9" presStyleLbl="parChTrans1D2" presStyleIdx="4" presStyleCnt="5"/>
      <dgm:spPr/>
      <dgm:t>
        <a:bodyPr/>
        <a:lstStyle/>
        <a:p>
          <a:endParaRPr lang="en-US"/>
        </a:p>
      </dgm:t>
    </dgm:pt>
    <dgm:pt modelId="{73227316-94D8-4152-A8BA-BA4F905D39AA}" type="pres">
      <dgm:prSet presAssocID="{EE74CEE6-8AC0-4DBA-9776-1C29255A4B40}" presName="connTx" presStyleLbl="parChTrans1D2" presStyleIdx="4" presStyleCnt="5"/>
      <dgm:spPr/>
      <dgm:t>
        <a:bodyPr/>
        <a:lstStyle/>
        <a:p>
          <a:endParaRPr lang="en-US"/>
        </a:p>
      </dgm:t>
    </dgm:pt>
    <dgm:pt modelId="{813ECA08-D31C-4EEE-AE2C-25C6F5856461}" type="pres">
      <dgm:prSet presAssocID="{F5CF072D-CFAE-4C75-AE70-75142748752F}" presName="node" presStyleLbl="node1" presStyleIdx="4" presStyleCnt="5">
        <dgm:presLayoutVars>
          <dgm:bulletEnabled val="1"/>
        </dgm:presLayoutVars>
      </dgm:prSet>
      <dgm:spPr/>
      <dgm:t>
        <a:bodyPr/>
        <a:lstStyle/>
        <a:p>
          <a:endParaRPr lang="en-US"/>
        </a:p>
      </dgm:t>
    </dgm:pt>
  </dgm:ptLst>
  <dgm:cxnLst>
    <dgm:cxn modelId="{FAFA15E1-2D0C-426E-8BE2-C500D5B8175F}" type="presOf" srcId="{600AB8D9-47F4-46EE-A2CF-978CF7B177F9}" destId="{B9BEEF67-AB9C-45B6-B277-E8B337D54830}" srcOrd="0" destOrd="0" presId="urn:microsoft.com/office/officeart/2005/8/layout/radial1"/>
    <dgm:cxn modelId="{998E2D65-D058-4486-9254-2DCF92C0D1D4}" srcId="{5A9039D2-3D36-4F6A-87A3-2FDA1FC57981}" destId="{E4A2DDB9-6C48-4339-B963-9779D5A70AA8}" srcOrd="0" destOrd="0" parTransId="{C4025006-9651-4CC2-B71D-6AAFD260A014}" sibTransId="{E1704CE2-7F2A-4069-B6E3-F826048CB2B7}"/>
    <dgm:cxn modelId="{2811042E-4803-41B0-99C4-5420DF729345}" type="presOf" srcId="{72BBFF8B-3753-43BB-B66C-BAF25AAE69C6}" destId="{0244ADF4-89E8-4536-ACBB-8AE3B89FFA5D}" srcOrd="0" destOrd="0" presId="urn:microsoft.com/office/officeart/2005/8/layout/radial1"/>
    <dgm:cxn modelId="{D510B74A-45B8-4D43-B8B4-853429881C3E}" type="presOf" srcId="{9C1D97DB-09E2-461A-AF9E-0760D5DFC376}" destId="{35779749-E83E-49D1-995E-069498726B99}" srcOrd="0" destOrd="0" presId="urn:microsoft.com/office/officeart/2005/8/layout/radial1"/>
    <dgm:cxn modelId="{0F2D0DE9-60F5-412F-BCC7-A8294E16F1A3}" srcId="{5A9039D2-3D36-4F6A-87A3-2FDA1FC57981}" destId="{F5CF072D-CFAE-4C75-AE70-75142748752F}" srcOrd="4" destOrd="0" parTransId="{EE74CEE6-8AC0-4DBA-9776-1C29255A4B40}" sibTransId="{C4969BDC-8C09-43D2-97AC-EAC59C199447}"/>
    <dgm:cxn modelId="{08F4E2EF-19F5-4032-8C20-E2CB3C0DC9FE}" type="presOf" srcId="{F5CF072D-CFAE-4C75-AE70-75142748752F}" destId="{813ECA08-D31C-4EEE-AE2C-25C6F5856461}" srcOrd="0" destOrd="0" presId="urn:microsoft.com/office/officeart/2005/8/layout/radial1"/>
    <dgm:cxn modelId="{84FCE705-85EF-4BC3-B0C6-5D6E2E58C639}" type="presOf" srcId="{21368084-CF66-47CE-B1B8-CA1E8E7A5F14}" destId="{1DA2347D-E5B3-4CB6-B372-A96DDE3AEE71}" srcOrd="0" destOrd="0" presId="urn:microsoft.com/office/officeart/2005/8/layout/radial1"/>
    <dgm:cxn modelId="{B6BDB62B-84C7-4EB1-9F84-3A9388723FBE}" type="presOf" srcId="{EE74CEE6-8AC0-4DBA-9776-1C29255A4B40}" destId="{62193864-11E6-4C37-B82D-89CE3D1DFC1F}" srcOrd="0" destOrd="0" presId="urn:microsoft.com/office/officeart/2005/8/layout/radial1"/>
    <dgm:cxn modelId="{FB340BF2-7979-4DCE-815B-2456FF821FAD}" type="presOf" srcId="{E4A2DDB9-6C48-4339-B963-9779D5A70AA8}" destId="{53FB9D80-A431-49D7-93C4-D6C9BE6D03AF}" srcOrd="0" destOrd="0" presId="urn:microsoft.com/office/officeart/2005/8/layout/radial1"/>
    <dgm:cxn modelId="{1AF3798A-B003-4721-8052-1974D283D11A}" type="presOf" srcId="{9C1D97DB-09E2-461A-AF9E-0760D5DFC376}" destId="{B667D96B-96C5-434A-8E44-FE13E5193216}" srcOrd="1" destOrd="0" presId="urn:microsoft.com/office/officeart/2005/8/layout/radial1"/>
    <dgm:cxn modelId="{5D7002C1-A406-479A-9E5F-250B671581CA}" srcId="{5A9039D2-3D36-4F6A-87A3-2FDA1FC57981}" destId="{611D2834-96B1-4B71-BC47-1A789E84BEC1}" srcOrd="3" destOrd="0" parTransId="{5A0E0CB8-03D9-4EE9-ABBE-E0D1C92FD80A}" sibTransId="{3EF0AD43-9D15-437A-9C27-8AE1333E1356}"/>
    <dgm:cxn modelId="{3326212D-8633-4A2F-B395-1E37F9EC6ED9}" srcId="{5A9039D2-3D36-4F6A-87A3-2FDA1FC57981}" destId="{21368084-CF66-47CE-B1B8-CA1E8E7A5F14}" srcOrd="2" destOrd="0" parTransId="{72BBFF8B-3753-43BB-B66C-BAF25AAE69C6}" sibTransId="{9F90D734-F6D5-4213-8D8D-F66D79C3E703}"/>
    <dgm:cxn modelId="{563B9328-3F67-489C-96F6-865219E10DA6}" type="presOf" srcId="{5A9039D2-3D36-4F6A-87A3-2FDA1FC57981}" destId="{E764E005-5CC3-41B7-913E-AF1FE0BE13C4}" srcOrd="0" destOrd="0" presId="urn:microsoft.com/office/officeart/2005/8/layout/radial1"/>
    <dgm:cxn modelId="{21B8FD14-3F6A-4311-9A2A-AABE5316DEBC}" type="presOf" srcId="{EE74CEE6-8AC0-4DBA-9776-1C29255A4B40}" destId="{73227316-94D8-4152-A8BA-BA4F905D39AA}" srcOrd="1" destOrd="0" presId="urn:microsoft.com/office/officeart/2005/8/layout/radial1"/>
    <dgm:cxn modelId="{ED3B9661-AAD0-4189-8DF1-90923AAE4003}" type="presOf" srcId="{5A0E0CB8-03D9-4EE9-ABBE-E0D1C92FD80A}" destId="{27D76E3E-B3AC-4DA3-9293-2C5F6062D098}" srcOrd="1" destOrd="0" presId="urn:microsoft.com/office/officeart/2005/8/layout/radial1"/>
    <dgm:cxn modelId="{A7C2814A-6757-4CE4-92DA-6687BF4A1305}" srcId="{600AB8D9-47F4-46EE-A2CF-978CF7B177F9}" destId="{5A9039D2-3D36-4F6A-87A3-2FDA1FC57981}" srcOrd="0" destOrd="0" parTransId="{DA68FFD0-C74D-4772-9194-C8350510DFFC}" sibTransId="{F72787E6-9FFE-44E3-B89F-ED2959CC3F88}"/>
    <dgm:cxn modelId="{CC55C702-0A92-475D-A2DF-CD7D337FF9A4}" srcId="{5A9039D2-3D36-4F6A-87A3-2FDA1FC57981}" destId="{13071E00-0F20-483A-A578-239CB444D0E1}" srcOrd="1" destOrd="0" parTransId="{9C1D97DB-09E2-461A-AF9E-0760D5DFC376}" sibTransId="{7BFEDC4B-1728-4812-AF8D-24722D4B539F}"/>
    <dgm:cxn modelId="{C2CCE7C7-514C-47E7-A3DE-70EBA69C4F3A}" type="presOf" srcId="{C4025006-9651-4CC2-B71D-6AAFD260A014}" destId="{E77DDF59-D1E6-4E8E-B628-4AA99AC08F1B}" srcOrd="1" destOrd="0" presId="urn:microsoft.com/office/officeart/2005/8/layout/radial1"/>
    <dgm:cxn modelId="{F70CB329-5206-4A62-9701-C93D757BCCAB}" type="presOf" srcId="{13071E00-0F20-483A-A578-239CB444D0E1}" destId="{9C55FB13-A71C-4E19-85BB-E979364704C3}" srcOrd="0" destOrd="0" presId="urn:microsoft.com/office/officeart/2005/8/layout/radial1"/>
    <dgm:cxn modelId="{365CBF5E-7446-4738-BA2E-14E6E007D358}" type="presOf" srcId="{C4025006-9651-4CC2-B71D-6AAFD260A014}" destId="{4EBAECC2-6C91-4830-ABE2-37A7C96E4EB9}" srcOrd="0" destOrd="0" presId="urn:microsoft.com/office/officeart/2005/8/layout/radial1"/>
    <dgm:cxn modelId="{404285CF-5BCF-4215-8854-1DF5AB166A66}" type="presOf" srcId="{72BBFF8B-3753-43BB-B66C-BAF25AAE69C6}" destId="{4E00968A-CC4D-4062-9EF0-3FCD30FF26FA}" srcOrd="1" destOrd="0" presId="urn:microsoft.com/office/officeart/2005/8/layout/radial1"/>
    <dgm:cxn modelId="{BDB5CE4E-F82E-4242-BCB9-6AC7F5188951}" type="presOf" srcId="{611D2834-96B1-4B71-BC47-1A789E84BEC1}" destId="{C0192944-3F6A-4D6B-819C-E86DF5019FA2}" srcOrd="0" destOrd="0" presId="urn:microsoft.com/office/officeart/2005/8/layout/radial1"/>
    <dgm:cxn modelId="{01F68DD0-EB14-4355-B2E0-87E8291EE0FA}" type="presOf" srcId="{5A0E0CB8-03D9-4EE9-ABBE-E0D1C92FD80A}" destId="{6A95040C-FA25-44F2-8758-C4CB51B3973C}" srcOrd="0" destOrd="0" presId="urn:microsoft.com/office/officeart/2005/8/layout/radial1"/>
    <dgm:cxn modelId="{078D29F7-B34F-4EDF-AAD7-DFE386BDD369}" type="presParOf" srcId="{B9BEEF67-AB9C-45B6-B277-E8B337D54830}" destId="{E764E005-5CC3-41B7-913E-AF1FE0BE13C4}" srcOrd="0" destOrd="0" presId="urn:microsoft.com/office/officeart/2005/8/layout/radial1"/>
    <dgm:cxn modelId="{ED0F477E-70B5-4DBC-890A-C7FDC2A3D0BD}" type="presParOf" srcId="{B9BEEF67-AB9C-45B6-B277-E8B337D54830}" destId="{4EBAECC2-6C91-4830-ABE2-37A7C96E4EB9}" srcOrd="1" destOrd="0" presId="urn:microsoft.com/office/officeart/2005/8/layout/radial1"/>
    <dgm:cxn modelId="{78862C8C-9108-4D32-91B9-E23C46B90CCA}" type="presParOf" srcId="{4EBAECC2-6C91-4830-ABE2-37A7C96E4EB9}" destId="{E77DDF59-D1E6-4E8E-B628-4AA99AC08F1B}" srcOrd="0" destOrd="0" presId="urn:microsoft.com/office/officeart/2005/8/layout/radial1"/>
    <dgm:cxn modelId="{EFDAFE6D-747F-4764-9065-4858ECF9FAAD}" type="presParOf" srcId="{B9BEEF67-AB9C-45B6-B277-E8B337D54830}" destId="{53FB9D80-A431-49D7-93C4-D6C9BE6D03AF}" srcOrd="2" destOrd="0" presId="urn:microsoft.com/office/officeart/2005/8/layout/radial1"/>
    <dgm:cxn modelId="{2D95AFDC-4751-4B51-A885-8A35CE8383C0}" type="presParOf" srcId="{B9BEEF67-AB9C-45B6-B277-E8B337D54830}" destId="{35779749-E83E-49D1-995E-069498726B99}" srcOrd="3" destOrd="0" presId="urn:microsoft.com/office/officeart/2005/8/layout/radial1"/>
    <dgm:cxn modelId="{37388FC3-694B-449B-94AB-C431B0C5D9EE}" type="presParOf" srcId="{35779749-E83E-49D1-995E-069498726B99}" destId="{B667D96B-96C5-434A-8E44-FE13E5193216}" srcOrd="0" destOrd="0" presId="urn:microsoft.com/office/officeart/2005/8/layout/radial1"/>
    <dgm:cxn modelId="{18650CCF-4F1E-42FD-A4FD-02D7D9920E71}" type="presParOf" srcId="{B9BEEF67-AB9C-45B6-B277-E8B337D54830}" destId="{9C55FB13-A71C-4E19-85BB-E979364704C3}" srcOrd="4" destOrd="0" presId="urn:microsoft.com/office/officeart/2005/8/layout/radial1"/>
    <dgm:cxn modelId="{3E87A2B7-0999-4434-9B50-2B5061A4E81D}" type="presParOf" srcId="{B9BEEF67-AB9C-45B6-B277-E8B337D54830}" destId="{0244ADF4-89E8-4536-ACBB-8AE3B89FFA5D}" srcOrd="5" destOrd="0" presId="urn:microsoft.com/office/officeart/2005/8/layout/radial1"/>
    <dgm:cxn modelId="{2CD74BE3-84D6-45C9-9253-C9449FC82043}" type="presParOf" srcId="{0244ADF4-89E8-4536-ACBB-8AE3B89FFA5D}" destId="{4E00968A-CC4D-4062-9EF0-3FCD30FF26FA}" srcOrd="0" destOrd="0" presId="urn:microsoft.com/office/officeart/2005/8/layout/radial1"/>
    <dgm:cxn modelId="{3AE3C8F3-3FF7-4E36-BE95-0943166EDEEB}" type="presParOf" srcId="{B9BEEF67-AB9C-45B6-B277-E8B337D54830}" destId="{1DA2347D-E5B3-4CB6-B372-A96DDE3AEE71}" srcOrd="6" destOrd="0" presId="urn:microsoft.com/office/officeart/2005/8/layout/radial1"/>
    <dgm:cxn modelId="{1C248182-3939-4BE5-BCFC-F7D0442C435C}" type="presParOf" srcId="{B9BEEF67-AB9C-45B6-B277-E8B337D54830}" destId="{6A95040C-FA25-44F2-8758-C4CB51B3973C}" srcOrd="7" destOrd="0" presId="urn:microsoft.com/office/officeart/2005/8/layout/radial1"/>
    <dgm:cxn modelId="{5CF3BB1A-68B0-49B3-90A3-E56F2F35E706}" type="presParOf" srcId="{6A95040C-FA25-44F2-8758-C4CB51B3973C}" destId="{27D76E3E-B3AC-4DA3-9293-2C5F6062D098}" srcOrd="0" destOrd="0" presId="urn:microsoft.com/office/officeart/2005/8/layout/radial1"/>
    <dgm:cxn modelId="{02FE8190-BB39-45DE-A29A-3239D915645B}" type="presParOf" srcId="{B9BEEF67-AB9C-45B6-B277-E8B337D54830}" destId="{C0192944-3F6A-4D6B-819C-E86DF5019FA2}" srcOrd="8" destOrd="0" presId="urn:microsoft.com/office/officeart/2005/8/layout/radial1"/>
    <dgm:cxn modelId="{B67F6A69-9C55-4810-A405-DEC774498F25}" type="presParOf" srcId="{B9BEEF67-AB9C-45B6-B277-E8B337D54830}" destId="{62193864-11E6-4C37-B82D-89CE3D1DFC1F}" srcOrd="9" destOrd="0" presId="urn:microsoft.com/office/officeart/2005/8/layout/radial1"/>
    <dgm:cxn modelId="{201979BC-3733-4757-BDBE-269B6CD79046}" type="presParOf" srcId="{62193864-11E6-4C37-B82D-89CE3D1DFC1F}" destId="{73227316-94D8-4152-A8BA-BA4F905D39AA}" srcOrd="0" destOrd="0" presId="urn:microsoft.com/office/officeart/2005/8/layout/radial1"/>
    <dgm:cxn modelId="{2E449E6E-0D42-4605-A786-71A217C18123}" type="presParOf" srcId="{B9BEEF67-AB9C-45B6-B277-E8B337D54830}" destId="{813ECA08-D31C-4EEE-AE2C-25C6F5856461}"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64E005-5CC3-41B7-913E-AF1FE0BE13C4}">
      <dsp:nvSpPr>
        <dsp:cNvPr id="0" name=""/>
        <dsp:cNvSpPr/>
      </dsp:nvSpPr>
      <dsp:spPr>
        <a:xfrm>
          <a:off x="3736487" y="2507082"/>
          <a:ext cx="1906155" cy="1906155"/>
        </a:xfrm>
        <a:prstGeom prst="ellips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Academic Information </a:t>
          </a:r>
          <a:r>
            <a:rPr lang="en-US" sz="2100" kern="1200" dirty="0" smtClean="0"/>
            <a:t>Services</a:t>
          </a:r>
          <a:endParaRPr lang="en-US" sz="2100" kern="1200" dirty="0"/>
        </a:p>
      </dsp:txBody>
      <dsp:txXfrm>
        <a:off x="4015637" y="2786232"/>
        <a:ext cx="1347855" cy="1347855"/>
      </dsp:txXfrm>
    </dsp:sp>
    <dsp:sp modelId="{4EBAECC2-6C91-4830-ABE2-37A7C96E4EB9}">
      <dsp:nvSpPr>
        <dsp:cNvPr id="0" name=""/>
        <dsp:cNvSpPr/>
      </dsp:nvSpPr>
      <dsp:spPr>
        <a:xfrm rot="16200000">
          <a:off x="4401443" y="2200669"/>
          <a:ext cx="576243" cy="36582"/>
        </a:xfrm>
        <a:custGeom>
          <a:avLst/>
          <a:gdLst/>
          <a:ahLst/>
          <a:cxnLst/>
          <a:rect l="0" t="0" r="0" b="0"/>
          <a:pathLst>
            <a:path>
              <a:moveTo>
                <a:pt x="0" y="18291"/>
              </a:moveTo>
              <a:lnTo>
                <a:pt x="576243" y="18291"/>
              </a:lnTo>
            </a:path>
          </a:pathLst>
        </a:custGeom>
        <a:noFill/>
        <a:ln w="12700" cap="flat" cmpd="sng" algn="ctr">
          <a:solidFill>
            <a:schemeClr val="dk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75159" y="2204554"/>
        <a:ext cx="28812" cy="28812"/>
      </dsp:txXfrm>
    </dsp:sp>
    <dsp:sp modelId="{53FB9D80-A431-49D7-93C4-D6C9BE6D03AF}">
      <dsp:nvSpPr>
        <dsp:cNvPr id="0" name=""/>
        <dsp:cNvSpPr/>
      </dsp:nvSpPr>
      <dsp:spPr>
        <a:xfrm>
          <a:off x="3736487" y="24683"/>
          <a:ext cx="1906155" cy="1906155"/>
        </a:xfrm>
        <a:prstGeom prst="ellips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Olson Library</a:t>
          </a:r>
          <a:endParaRPr lang="en-US" sz="2200" kern="1200" dirty="0"/>
        </a:p>
      </dsp:txBody>
      <dsp:txXfrm>
        <a:off x="4015637" y="303833"/>
        <a:ext cx="1347855" cy="1347855"/>
      </dsp:txXfrm>
    </dsp:sp>
    <dsp:sp modelId="{35779749-E83E-49D1-995E-069498726B99}">
      <dsp:nvSpPr>
        <dsp:cNvPr id="0" name=""/>
        <dsp:cNvSpPr/>
      </dsp:nvSpPr>
      <dsp:spPr>
        <a:xfrm rot="20520000">
          <a:off x="5581894" y="3058317"/>
          <a:ext cx="576243" cy="36582"/>
        </a:xfrm>
        <a:custGeom>
          <a:avLst/>
          <a:gdLst/>
          <a:ahLst/>
          <a:cxnLst/>
          <a:rect l="0" t="0" r="0" b="0"/>
          <a:pathLst>
            <a:path>
              <a:moveTo>
                <a:pt x="0" y="18291"/>
              </a:moveTo>
              <a:lnTo>
                <a:pt x="576243" y="18291"/>
              </a:lnTo>
            </a:path>
          </a:pathLst>
        </a:custGeom>
        <a:noFill/>
        <a:ln w="12700" cap="flat" cmpd="sng" algn="ctr">
          <a:solidFill>
            <a:schemeClr val="dk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55610" y="3062202"/>
        <a:ext cx="28812" cy="28812"/>
      </dsp:txXfrm>
    </dsp:sp>
    <dsp:sp modelId="{9C55FB13-A71C-4E19-85BB-E979364704C3}">
      <dsp:nvSpPr>
        <dsp:cNvPr id="0" name=""/>
        <dsp:cNvSpPr/>
      </dsp:nvSpPr>
      <dsp:spPr>
        <a:xfrm>
          <a:off x="6097389" y="1739978"/>
          <a:ext cx="1906155" cy="1906155"/>
        </a:xfrm>
        <a:prstGeom prst="ellips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NMU &amp; Central UP Archives</a:t>
          </a:r>
          <a:endParaRPr lang="en-US" sz="2200" kern="1200" dirty="0"/>
        </a:p>
      </dsp:txBody>
      <dsp:txXfrm>
        <a:off x="6376539" y="2019128"/>
        <a:ext cx="1347855" cy="1347855"/>
      </dsp:txXfrm>
    </dsp:sp>
    <dsp:sp modelId="{0244ADF4-89E8-4536-ACBB-8AE3B89FFA5D}">
      <dsp:nvSpPr>
        <dsp:cNvPr id="0" name=""/>
        <dsp:cNvSpPr/>
      </dsp:nvSpPr>
      <dsp:spPr>
        <a:xfrm rot="3240000">
          <a:off x="5131002" y="4446020"/>
          <a:ext cx="576243" cy="36582"/>
        </a:xfrm>
        <a:custGeom>
          <a:avLst/>
          <a:gdLst/>
          <a:ahLst/>
          <a:cxnLst/>
          <a:rect l="0" t="0" r="0" b="0"/>
          <a:pathLst>
            <a:path>
              <a:moveTo>
                <a:pt x="0" y="18291"/>
              </a:moveTo>
              <a:lnTo>
                <a:pt x="576243" y="18291"/>
              </a:lnTo>
            </a:path>
          </a:pathLst>
        </a:custGeom>
        <a:noFill/>
        <a:ln w="12700" cap="flat" cmpd="sng" algn="ctr">
          <a:solidFill>
            <a:schemeClr val="dk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04718" y="4449905"/>
        <a:ext cx="28812" cy="28812"/>
      </dsp:txXfrm>
    </dsp:sp>
    <dsp:sp modelId="{1DA2347D-E5B3-4CB6-B372-A96DDE3AEE71}">
      <dsp:nvSpPr>
        <dsp:cNvPr id="0" name=""/>
        <dsp:cNvSpPr/>
      </dsp:nvSpPr>
      <dsp:spPr>
        <a:xfrm>
          <a:off x="5195605" y="4515385"/>
          <a:ext cx="1906155" cy="1906155"/>
        </a:xfrm>
        <a:prstGeom prst="ellips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Computing </a:t>
          </a:r>
          <a:r>
            <a:rPr lang="en-US" sz="2200" kern="1200" dirty="0" err="1" smtClean="0"/>
            <a:t>HelpDesk</a:t>
          </a:r>
          <a:endParaRPr lang="en-US" sz="2200" kern="1200" dirty="0"/>
        </a:p>
      </dsp:txBody>
      <dsp:txXfrm>
        <a:off x="5474755" y="4794535"/>
        <a:ext cx="1347855" cy="1347855"/>
      </dsp:txXfrm>
    </dsp:sp>
    <dsp:sp modelId="{6A95040C-FA25-44F2-8758-C4CB51B3973C}">
      <dsp:nvSpPr>
        <dsp:cNvPr id="0" name=""/>
        <dsp:cNvSpPr/>
      </dsp:nvSpPr>
      <dsp:spPr>
        <a:xfrm rot="7560000">
          <a:off x="3671884" y="4446020"/>
          <a:ext cx="576243" cy="36582"/>
        </a:xfrm>
        <a:custGeom>
          <a:avLst/>
          <a:gdLst/>
          <a:ahLst/>
          <a:cxnLst/>
          <a:rect l="0" t="0" r="0" b="0"/>
          <a:pathLst>
            <a:path>
              <a:moveTo>
                <a:pt x="0" y="18291"/>
              </a:moveTo>
              <a:lnTo>
                <a:pt x="576243" y="18291"/>
              </a:lnTo>
            </a:path>
          </a:pathLst>
        </a:custGeom>
        <a:noFill/>
        <a:ln w="12700" cap="flat" cmpd="sng" algn="ctr">
          <a:solidFill>
            <a:schemeClr val="dk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945600" y="4449905"/>
        <a:ext cx="28812" cy="28812"/>
      </dsp:txXfrm>
    </dsp:sp>
    <dsp:sp modelId="{C0192944-3F6A-4D6B-819C-E86DF5019FA2}">
      <dsp:nvSpPr>
        <dsp:cNvPr id="0" name=""/>
        <dsp:cNvSpPr/>
      </dsp:nvSpPr>
      <dsp:spPr>
        <a:xfrm>
          <a:off x="2277370" y="4515385"/>
          <a:ext cx="1906155" cy="1906155"/>
        </a:xfrm>
        <a:prstGeom prst="ellips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Beaumier Heritage Center</a:t>
          </a:r>
          <a:endParaRPr lang="en-US" sz="2200" kern="1200" dirty="0"/>
        </a:p>
      </dsp:txBody>
      <dsp:txXfrm>
        <a:off x="2556520" y="4794535"/>
        <a:ext cx="1347855" cy="1347855"/>
      </dsp:txXfrm>
    </dsp:sp>
    <dsp:sp modelId="{62193864-11E6-4C37-B82D-89CE3D1DFC1F}">
      <dsp:nvSpPr>
        <dsp:cNvPr id="0" name=""/>
        <dsp:cNvSpPr/>
      </dsp:nvSpPr>
      <dsp:spPr>
        <a:xfrm rot="11880000">
          <a:off x="3220992" y="3058317"/>
          <a:ext cx="576243" cy="36582"/>
        </a:xfrm>
        <a:custGeom>
          <a:avLst/>
          <a:gdLst/>
          <a:ahLst/>
          <a:cxnLst/>
          <a:rect l="0" t="0" r="0" b="0"/>
          <a:pathLst>
            <a:path>
              <a:moveTo>
                <a:pt x="0" y="18291"/>
              </a:moveTo>
              <a:lnTo>
                <a:pt x="576243" y="18291"/>
              </a:lnTo>
            </a:path>
          </a:pathLst>
        </a:custGeom>
        <a:noFill/>
        <a:ln w="12700" cap="flat" cmpd="sng" algn="ctr">
          <a:solidFill>
            <a:schemeClr val="dk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94708" y="3062202"/>
        <a:ext cx="28812" cy="28812"/>
      </dsp:txXfrm>
    </dsp:sp>
    <dsp:sp modelId="{813ECA08-D31C-4EEE-AE2C-25C6F5856461}">
      <dsp:nvSpPr>
        <dsp:cNvPr id="0" name=""/>
        <dsp:cNvSpPr/>
      </dsp:nvSpPr>
      <dsp:spPr>
        <a:xfrm>
          <a:off x="1375585" y="1739978"/>
          <a:ext cx="1906155" cy="1906155"/>
        </a:xfrm>
        <a:prstGeom prst="ellips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Instr. Design &amp; Technology / CTL</a:t>
          </a:r>
          <a:endParaRPr lang="en-US" sz="2200" kern="1200" dirty="0"/>
        </a:p>
      </dsp:txBody>
      <dsp:txXfrm>
        <a:off x="1654735" y="2019128"/>
        <a:ext cx="1347855" cy="13478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64E005-5CC3-41B7-913E-AF1FE0BE13C4}">
      <dsp:nvSpPr>
        <dsp:cNvPr id="0" name=""/>
        <dsp:cNvSpPr/>
      </dsp:nvSpPr>
      <dsp:spPr>
        <a:xfrm>
          <a:off x="3736487" y="2507082"/>
          <a:ext cx="1906155" cy="1906155"/>
        </a:xfrm>
        <a:prstGeom prst="ellips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smtClean="0"/>
            <a:t>Academic Information </a:t>
          </a:r>
          <a:r>
            <a:rPr lang="en-US" sz="2100" kern="1200" dirty="0" smtClean="0"/>
            <a:t>Services</a:t>
          </a:r>
          <a:endParaRPr lang="en-US" sz="2100" kern="1200" dirty="0"/>
        </a:p>
      </dsp:txBody>
      <dsp:txXfrm>
        <a:off x="4015637" y="2786232"/>
        <a:ext cx="1347855" cy="1347855"/>
      </dsp:txXfrm>
    </dsp:sp>
    <dsp:sp modelId="{4EBAECC2-6C91-4830-ABE2-37A7C96E4EB9}">
      <dsp:nvSpPr>
        <dsp:cNvPr id="0" name=""/>
        <dsp:cNvSpPr/>
      </dsp:nvSpPr>
      <dsp:spPr>
        <a:xfrm rot="16200000">
          <a:off x="4401443" y="2200669"/>
          <a:ext cx="576243" cy="36582"/>
        </a:xfrm>
        <a:custGeom>
          <a:avLst/>
          <a:gdLst/>
          <a:ahLst/>
          <a:cxnLst/>
          <a:rect l="0" t="0" r="0" b="0"/>
          <a:pathLst>
            <a:path>
              <a:moveTo>
                <a:pt x="0" y="18291"/>
              </a:moveTo>
              <a:lnTo>
                <a:pt x="576243" y="18291"/>
              </a:lnTo>
            </a:path>
          </a:pathLst>
        </a:custGeom>
        <a:noFill/>
        <a:ln w="12700" cap="flat" cmpd="sng" algn="ctr">
          <a:solidFill>
            <a:schemeClr val="dk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75159" y="2204554"/>
        <a:ext cx="28812" cy="28812"/>
      </dsp:txXfrm>
    </dsp:sp>
    <dsp:sp modelId="{53FB9D80-A431-49D7-93C4-D6C9BE6D03AF}">
      <dsp:nvSpPr>
        <dsp:cNvPr id="0" name=""/>
        <dsp:cNvSpPr/>
      </dsp:nvSpPr>
      <dsp:spPr>
        <a:xfrm>
          <a:off x="3736487" y="24683"/>
          <a:ext cx="1906155" cy="1906155"/>
        </a:xfrm>
        <a:prstGeom prst="ellips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Olson Library</a:t>
          </a:r>
          <a:endParaRPr lang="en-US" sz="2200" kern="1200" dirty="0"/>
        </a:p>
      </dsp:txBody>
      <dsp:txXfrm>
        <a:off x="4015637" y="303833"/>
        <a:ext cx="1347855" cy="1347855"/>
      </dsp:txXfrm>
    </dsp:sp>
    <dsp:sp modelId="{35779749-E83E-49D1-995E-069498726B99}">
      <dsp:nvSpPr>
        <dsp:cNvPr id="0" name=""/>
        <dsp:cNvSpPr/>
      </dsp:nvSpPr>
      <dsp:spPr>
        <a:xfrm rot="20520000">
          <a:off x="5581894" y="3058317"/>
          <a:ext cx="576243" cy="36582"/>
        </a:xfrm>
        <a:custGeom>
          <a:avLst/>
          <a:gdLst/>
          <a:ahLst/>
          <a:cxnLst/>
          <a:rect l="0" t="0" r="0" b="0"/>
          <a:pathLst>
            <a:path>
              <a:moveTo>
                <a:pt x="0" y="18291"/>
              </a:moveTo>
              <a:lnTo>
                <a:pt x="576243" y="18291"/>
              </a:lnTo>
            </a:path>
          </a:pathLst>
        </a:custGeom>
        <a:noFill/>
        <a:ln w="12700" cap="flat" cmpd="sng" algn="ctr">
          <a:solidFill>
            <a:schemeClr val="dk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55610" y="3062202"/>
        <a:ext cx="28812" cy="28812"/>
      </dsp:txXfrm>
    </dsp:sp>
    <dsp:sp modelId="{9C55FB13-A71C-4E19-85BB-E979364704C3}">
      <dsp:nvSpPr>
        <dsp:cNvPr id="0" name=""/>
        <dsp:cNvSpPr/>
      </dsp:nvSpPr>
      <dsp:spPr>
        <a:xfrm>
          <a:off x="6097389" y="1739978"/>
          <a:ext cx="1906155" cy="1906155"/>
        </a:xfrm>
        <a:prstGeom prst="ellips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NMU &amp; Central UP Archives</a:t>
          </a:r>
          <a:endParaRPr lang="en-US" sz="2200" kern="1200" dirty="0"/>
        </a:p>
      </dsp:txBody>
      <dsp:txXfrm>
        <a:off x="6376539" y="2019128"/>
        <a:ext cx="1347855" cy="1347855"/>
      </dsp:txXfrm>
    </dsp:sp>
    <dsp:sp modelId="{0244ADF4-89E8-4536-ACBB-8AE3B89FFA5D}">
      <dsp:nvSpPr>
        <dsp:cNvPr id="0" name=""/>
        <dsp:cNvSpPr/>
      </dsp:nvSpPr>
      <dsp:spPr>
        <a:xfrm rot="3240000">
          <a:off x="5131002" y="4446020"/>
          <a:ext cx="576243" cy="36582"/>
        </a:xfrm>
        <a:custGeom>
          <a:avLst/>
          <a:gdLst/>
          <a:ahLst/>
          <a:cxnLst/>
          <a:rect l="0" t="0" r="0" b="0"/>
          <a:pathLst>
            <a:path>
              <a:moveTo>
                <a:pt x="0" y="18291"/>
              </a:moveTo>
              <a:lnTo>
                <a:pt x="576243" y="18291"/>
              </a:lnTo>
            </a:path>
          </a:pathLst>
        </a:custGeom>
        <a:noFill/>
        <a:ln w="12700" cap="flat" cmpd="sng" algn="ctr">
          <a:solidFill>
            <a:schemeClr val="dk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04718" y="4449905"/>
        <a:ext cx="28812" cy="28812"/>
      </dsp:txXfrm>
    </dsp:sp>
    <dsp:sp modelId="{1DA2347D-E5B3-4CB6-B372-A96DDE3AEE71}">
      <dsp:nvSpPr>
        <dsp:cNvPr id="0" name=""/>
        <dsp:cNvSpPr/>
      </dsp:nvSpPr>
      <dsp:spPr>
        <a:xfrm>
          <a:off x="5195605" y="4515385"/>
          <a:ext cx="1906155" cy="1906155"/>
        </a:xfrm>
        <a:prstGeom prst="ellips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Computing </a:t>
          </a:r>
          <a:r>
            <a:rPr lang="en-US" sz="2200" kern="1200" dirty="0" err="1" smtClean="0"/>
            <a:t>HelpDesk</a:t>
          </a:r>
          <a:endParaRPr lang="en-US" sz="2200" kern="1200" dirty="0"/>
        </a:p>
      </dsp:txBody>
      <dsp:txXfrm>
        <a:off x="5474755" y="4794535"/>
        <a:ext cx="1347855" cy="1347855"/>
      </dsp:txXfrm>
    </dsp:sp>
    <dsp:sp modelId="{6A95040C-FA25-44F2-8758-C4CB51B3973C}">
      <dsp:nvSpPr>
        <dsp:cNvPr id="0" name=""/>
        <dsp:cNvSpPr/>
      </dsp:nvSpPr>
      <dsp:spPr>
        <a:xfrm rot="7560000">
          <a:off x="3671884" y="4446020"/>
          <a:ext cx="576243" cy="36582"/>
        </a:xfrm>
        <a:custGeom>
          <a:avLst/>
          <a:gdLst/>
          <a:ahLst/>
          <a:cxnLst/>
          <a:rect l="0" t="0" r="0" b="0"/>
          <a:pathLst>
            <a:path>
              <a:moveTo>
                <a:pt x="0" y="18291"/>
              </a:moveTo>
              <a:lnTo>
                <a:pt x="576243" y="18291"/>
              </a:lnTo>
            </a:path>
          </a:pathLst>
        </a:custGeom>
        <a:noFill/>
        <a:ln w="12700" cap="flat" cmpd="sng" algn="ctr">
          <a:solidFill>
            <a:schemeClr val="dk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945600" y="4449905"/>
        <a:ext cx="28812" cy="28812"/>
      </dsp:txXfrm>
    </dsp:sp>
    <dsp:sp modelId="{C0192944-3F6A-4D6B-819C-E86DF5019FA2}">
      <dsp:nvSpPr>
        <dsp:cNvPr id="0" name=""/>
        <dsp:cNvSpPr/>
      </dsp:nvSpPr>
      <dsp:spPr>
        <a:xfrm>
          <a:off x="2277370" y="4515385"/>
          <a:ext cx="1906155" cy="1906155"/>
        </a:xfrm>
        <a:prstGeom prst="ellips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Beaumier Heritage Center</a:t>
          </a:r>
          <a:endParaRPr lang="en-US" sz="2200" kern="1200" dirty="0"/>
        </a:p>
      </dsp:txBody>
      <dsp:txXfrm>
        <a:off x="2556520" y="4794535"/>
        <a:ext cx="1347855" cy="1347855"/>
      </dsp:txXfrm>
    </dsp:sp>
    <dsp:sp modelId="{62193864-11E6-4C37-B82D-89CE3D1DFC1F}">
      <dsp:nvSpPr>
        <dsp:cNvPr id="0" name=""/>
        <dsp:cNvSpPr/>
      </dsp:nvSpPr>
      <dsp:spPr>
        <a:xfrm rot="11880000">
          <a:off x="3220992" y="3058317"/>
          <a:ext cx="576243" cy="36582"/>
        </a:xfrm>
        <a:custGeom>
          <a:avLst/>
          <a:gdLst/>
          <a:ahLst/>
          <a:cxnLst/>
          <a:rect l="0" t="0" r="0" b="0"/>
          <a:pathLst>
            <a:path>
              <a:moveTo>
                <a:pt x="0" y="18291"/>
              </a:moveTo>
              <a:lnTo>
                <a:pt x="576243" y="18291"/>
              </a:lnTo>
            </a:path>
          </a:pathLst>
        </a:custGeom>
        <a:noFill/>
        <a:ln w="12700" cap="flat" cmpd="sng" algn="ctr">
          <a:solidFill>
            <a:schemeClr val="dk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94708" y="3062202"/>
        <a:ext cx="28812" cy="28812"/>
      </dsp:txXfrm>
    </dsp:sp>
    <dsp:sp modelId="{813ECA08-D31C-4EEE-AE2C-25C6F5856461}">
      <dsp:nvSpPr>
        <dsp:cNvPr id="0" name=""/>
        <dsp:cNvSpPr/>
      </dsp:nvSpPr>
      <dsp:spPr>
        <a:xfrm>
          <a:off x="1375585" y="1739978"/>
          <a:ext cx="1906155" cy="1906155"/>
        </a:xfrm>
        <a:prstGeom prst="ellipse">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Instr. Design &amp; Technology / CTL</a:t>
          </a:r>
          <a:endParaRPr lang="en-US" sz="2200" kern="1200" dirty="0"/>
        </a:p>
      </dsp:txBody>
      <dsp:txXfrm>
        <a:off x="1654735" y="2019128"/>
        <a:ext cx="1347855" cy="134785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04770B-0549-419E-8E64-6C0385815B53}" type="datetimeFigureOut">
              <a:rPr lang="en-US" smtClean="0"/>
              <a:t>12/2/2014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B632C9-899B-4B9E-8B71-2A5D501A6337}" type="slidenum">
              <a:rPr lang="en-US" smtClean="0"/>
              <a:t>‹#›</a:t>
            </a:fld>
            <a:endParaRPr lang="en-US"/>
          </a:p>
        </p:txBody>
      </p:sp>
    </p:spTree>
    <p:extLst>
      <p:ext uri="{BB962C8B-B14F-4D97-AF65-F5344CB8AC3E}">
        <p14:creationId xmlns:p14="http://schemas.microsoft.com/office/powerpoint/2010/main" val="3442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about 100 student employees</a:t>
            </a:r>
            <a:endParaRPr lang="en-US" dirty="0"/>
          </a:p>
        </p:txBody>
      </p:sp>
      <p:sp>
        <p:nvSpPr>
          <p:cNvPr id="4" name="Slide Number Placeholder 3"/>
          <p:cNvSpPr>
            <a:spLocks noGrp="1"/>
          </p:cNvSpPr>
          <p:nvPr>
            <p:ph type="sldNum" sz="quarter" idx="10"/>
          </p:nvPr>
        </p:nvSpPr>
        <p:spPr/>
        <p:txBody>
          <a:bodyPr/>
          <a:lstStyle/>
          <a:p>
            <a:fld id="{7BB632C9-899B-4B9E-8B71-2A5D501A6337}" type="slidenum">
              <a:rPr lang="en-US" smtClean="0"/>
              <a:t>1</a:t>
            </a:fld>
            <a:endParaRPr lang="en-US"/>
          </a:p>
        </p:txBody>
      </p:sp>
    </p:spTree>
    <p:extLst>
      <p:ext uri="{BB962C8B-B14F-4D97-AF65-F5344CB8AC3E}">
        <p14:creationId xmlns:p14="http://schemas.microsoft.com/office/powerpoint/2010/main" val="3303922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about 100 student employees</a:t>
            </a:r>
            <a:endParaRPr lang="en-US" dirty="0"/>
          </a:p>
        </p:txBody>
      </p:sp>
      <p:sp>
        <p:nvSpPr>
          <p:cNvPr id="4" name="Slide Number Placeholder 3"/>
          <p:cNvSpPr>
            <a:spLocks noGrp="1"/>
          </p:cNvSpPr>
          <p:nvPr>
            <p:ph type="sldNum" sz="quarter" idx="10"/>
          </p:nvPr>
        </p:nvSpPr>
        <p:spPr/>
        <p:txBody>
          <a:bodyPr/>
          <a:lstStyle/>
          <a:p>
            <a:fld id="{7BB632C9-899B-4B9E-8B71-2A5D501A6337}" type="slidenum">
              <a:rPr lang="en-US" smtClean="0"/>
              <a:t>6</a:t>
            </a:fld>
            <a:endParaRPr lang="en-US"/>
          </a:p>
        </p:txBody>
      </p:sp>
    </p:spTree>
    <p:extLst>
      <p:ext uri="{BB962C8B-B14F-4D97-AF65-F5344CB8AC3E}">
        <p14:creationId xmlns:p14="http://schemas.microsoft.com/office/powerpoint/2010/main" val="1345201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D24150-EE4F-4F24-B41D-30FEA535002E}"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9F0F4-9216-4315-81D0-7F4FF4F68C81}" type="slidenum">
              <a:rPr lang="en-US" smtClean="0"/>
              <a:t>‹#›</a:t>
            </a:fld>
            <a:endParaRPr lang="en-US"/>
          </a:p>
        </p:txBody>
      </p:sp>
    </p:spTree>
    <p:extLst>
      <p:ext uri="{BB962C8B-B14F-4D97-AF65-F5344CB8AC3E}">
        <p14:creationId xmlns:p14="http://schemas.microsoft.com/office/powerpoint/2010/main" val="1208158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D24150-EE4F-4F24-B41D-30FEA535002E}"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9F0F4-9216-4315-81D0-7F4FF4F68C81}" type="slidenum">
              <a:rPr lang="en-US" smtClean="0"/>
              <a:t>‹#›</a:t>
            </a:fld>
            <a:endParaRPr lang="en-US"/>
          </a:p>
        </p:txBody>
      </p:sp>
    </p:spTree>
    <p:extLst>
      <p:ext uri="{BB962C8B-B14F-4D97-AF65-F5344CB8AC3E}">
        <p14:creationId xmlns:p14="http://schemas.microsoft.com/office/powerpoint/2010/main" val="3589108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D24150-EE4F-4F24-B41D-30FEA535002E}"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9F0F4-9216-4315-81D0-7F4FF4F68C81}" type="slidenum">
              <a:rPr lang="en-US" smtClean="0"/>
              <a:t>‹#›</a:t>
            </a:fld>
            <a:endParaRPr lang="en-US"/>
          </a:p>
        </p:txBody>
      </p:sp>
    </p:spTree>
    <p:extLst>
      <p:ext uri="{BB962C8B-B14F-4D97-AF65-F5344CB8AC3E}">
        <p14:creationId xmlns:p14="http://schemas.microsoft.com/office/powerpoint/2010/main" val="2986140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D24150-EE4F-4F24-B41D-30FEA535002E}"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9F0F4-9216-4315-81D0-7F4FF4F68C81}" type="slidenum">
              <a:rPr lang="en-US" smtClean="0"/>
              <a:t>‹#›</a:t>
            </a:fld>
            <a:endParaRPr lang="en-US"/>
          </a:p>
        </p:txBody>
      </p:sp>
    </p:spTree>
    <p:extLst>
      <p:ext uri="{BB962C8B-B14F-4D97-AF65-F5344CB8AC3E}">
        <p14:creationId xmlns:p14="http://schemas.microsoft.com/office/powerpoint/2010/main" val="3352717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24150-EE4F-4F24-B41D-30FEA535002E}"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9F0F4-9216-4315-81D0-7F4FF4F68C81}" type="slidenum">
              <a:rPr lang="en-US" smtClean="0"/>
              <a:t>‹#›</a:t>
            </a:fld>
            <a:endParaRPr lang="en-US"/>
          </a:p>
        </p:txBody>
      </p:sp>
    </p:spTree>
    <p:extLst>
      <p:ext uri="{BB962C8B-B14F-4D97-AF65-F5344CB8AC3E}">
        <p14:creationId xmlns:p14="http://schemas.microsoft.com/office/powerpoint/2010/main" val="236594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D24150-EE4F-4F24-B41D-30FEA535002E}"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9F0F4-9216-4315-81D0-7F4FF4F68C81}" type="slidenum">
              <a:rPr lang="en-US" smtClean="0"/>
              <a:t>‹#›</a:t>
            </a:fld>
            <a:endParaRPr lang="en-US"/>
          </a:p>
        </p:txBody>
      </p:sp>
    </p:spTree>
    <p:extLst>
      <p:ext uri="{BB962C8B-B14F-4D97-AF65-F5344CB8AC3E}">
        <p14:creationId xmlns:p14="http://schemas.microsoft.com/office/powerpoint/2010/main" val="1451152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D24150-EE4F-4F24-B41D-30FEA535002E}" type="datetimeFigureOut">
              <a:rPr lang="en-US" smtClean="0"/>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E9F0F4-9216-4315-81D0-7F4FF4F68C81}" type="slidenum">
              <a:rPr lang="en-US" smtClean="0"/>
              <a:t>‹#›</a:t>
            </a:fld>
            <a:endParaRPr lang="en-US"/>
          </a:p>
        </p:txBody>
      </p:sp>
    </p:spTree>
    <p:extLst>
      <p:ext uri="{BB962C8B-B14F-4D97-AF65-F5344CB8AC3E}">
        <p14:creationId xmlns:p14="http://schemas.microsoft.com/office/powerpoint/2010/main" val="61781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D24150-EE4F-4F24-B41D-30FEA535002E}" type="datetimeFigureOut">
              <a:rPr lang="en-US" smtClean="0"/>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E9F0F4-9216-4315-81D0-7F4FF4F68C81}" type="slidenum">
              <a:rPr lang="en-US" smtClean="0"/>
              <a:t>‹#›</a:t>
            </a:fld>
            <a:endParaRPr lang="en-US"/>
          </a:p>
        </p:txBody>
      </p:sp>
    </p:spTree>
    <p:extLst>
      <p:ext uri="{BB962C8B-B14F-4D97-AF65-F5344CB8AC3E}">
        <p14:creationId xmlns:p14="http://schemas.microsoft.com/office/powerpoint/2010/main" val="596950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D24150-EE4F-4F24-B41D-30FEA535002E}" type="datetimeFigureOut">
              <a:rPr lang="en-US" smtClean="0"/>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E9F0F4-9216-4315-81D0-7F4FF4F68C81}" type="slidenum">
              <a:rPr lang="en-US" smtClean="0"/>
              <a:t>‹#›</a:t>
            </a:fld>
            <a:endParaRPr lang="en-US"/>
          </a:p>
        </p:txBody>
      </p:sp>
    </p:spTree>
    <p:extLst>
      <p:ext uri="{BB962C8B-B14F-4D97-AF65-F5344CB8AC3E}">
        <p14:creationId xmlns:p14="http://schemas.microsoft.com/office/powerpoint/2010/main" val="2349706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24150-EE4F-4F24-B41D-30FEA535002E}"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9F0F4-9216-4315-81D0-7F4FF4F68C81}" type="slidenum">
              <a:rPr lang="en-US" smtClean="0"/>
              <a:t>‹#›</a:t>
            </a:fld>
            <a:endParaRPr lang="en-US"/>
          </a:p>
        </p:txBody>
      </p:sp>
    </p:spTree>
    <p:extLst>
      <p:ext uri="{BB962C8B-B14F-4D97-AF65-F5344CB8AC3E}">
        <p14:creationId xmlns:p14="http://schemas.microsoft.com/office/powerpoint/2010/main" val="2646713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24150-EE4F-4F24-B41D-30FEA535002E}"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9F0F4-9216-4315-81D0-7F4FF4F68C81}" type="slidenum">
              <a:rPr lang="en-US" smtClean="0"/>
              <a:t>‹#›</a:t>
            </a:fld>
            <a:endParaRPr lang="en-US"/>
          </a:p>
        </p:txBody>
      </p:sp>
    </p:spTree>
    <p:extLst>
      <p:ext uri="{BB962C8B-B14F-4D97-AF65-F5344CB8AC3E}">
        <p14:creationId xmlns:p14="http://schemas.microsoft.com/office/powerpoint/2010/main" val="244573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24150-EE4F-4F24-B41D-30FEA535002E}" type="datetimeFigureOut">
              <a:rPr lang="en-US" smtClean="0"/>
              <a:t>12/2/2014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9F0F4-9216-4315-81D0-7F4FF4F68C81}" type="slidenum">
              <a:rPr lang="en-US" smtClean="0"/>
              <a:t>‹#›</a:t>
            </a:fld>
            <a:endParaRPr lang="en-US"/>
          </a:p>
        </p:txBody>
      </p:sp>
    </p:spTree>
    <p:extLst>
      <p:ext uri="{BB962C8B-B14F-4D97-AF65-F5344CB8AC3E}">
        <p14:creationId xmlns:p14="http://schemas.microsoft.com/office/powerpoint/2010/main" val="643316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16759990"/>
              </p:ext>
            </p:extLst>
          </p:nvPr>
        </p:nvGraphicFramePr>
        <p:xfrm>
          <a:off x="1658982" y="176645"/>
          <a:ext cx="9379131" cy="644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354982" y="189708"/>
            <a:ext cx="4050148" cy="1754326"/>
          </a:xfrm>
          <a:prstGeom prst="rect">
            <a:avLst/>
          </a:prstGeom>
          <a:noFill/>
        </p:spPr>
        <p:txBody>
          <a:bodyPr wrap="none" rtlCol="0">
            <a:spAutoFit/>
          </a:bodyPr>
          <a:lstStyle/>
          <a:p>
            <a:r>
              <a:rPr lang="en-US" dirty="0" smtClean="0"/>
              <a:t>8 tenured/tenure-track faculty</a:t>
            </a:r>
          </a:p>
          <a:p>
            <a:r>
              <a:rPr lang="en-US" dirty="0" smtClean="0"/>
              <a:t>1 continuing</a:t>
            </a:r>
          </a:p>
          <a:p>
            <a:r>
              <a:rPr lang="en-US" dirty="0" smtClean="0"/>
              <a:t>1 6-month term (sabbatical replacement)</a:t>
            </a:r>
          </a:p>
          <a:p>
            <a:r>
              <a:rPr lang="en-US" dirty="0" smtClean="0"/>
              <a:t>5 AP</a:t>
            </a:r>
          </a:p>
          <a:p>
            <a:r>
              <a:rPr lang="en-US" dirty="0" smtClean="0"/>
              <a:t>10 TOP</a:t>
            </a:r>
          </a:p>
          <a:p>
            <a:endParaRPr lang="en-US" dirty="0"/>
          </a:p>
        </p:txBody>
      </p:sp>
      <p:sp>
        <p:nvSpPr>
          <p:cNvPr id="6" name="TextBox 5"/>
          <p:cNvSpPr txBox="1"/>
          <p:nvPr/>
        </p:nvSpPr>
        <p:spPr>
          <a:xfrm>
            <a:off x="9619448" y="2675955"/>
            <a:ext cx="1785682" cy="646331"/>
          </a:xfrm>
          <a:prstGeom prst="rect">
            <a:avLst/>
          </a:prstGeom>
          <a:noFill/>
        </p:spPr>
        <p:txBody>
          <a:bodyPr wrap="none" rtlCol="0">
            <a:spAutoFit/>
          </a:bodyPr>
          <a:lstStyle/>
          <a:p>
            <a:r>
              <a:rPr lang="en-US" dirty="0" smtClean="0"/>
              <a:t>1 tenured faculty</a:t>
            </a:r>
          </a:p>
          <a:p>
            <a:r>
              <a:rPr lang="en-US" dirty="0" smtClean="0"/>
              <a:t>1 AP</a:t>
            </a:r>
            <a:endParaRPr lang="en-US" dirty="0"/>
          </a:p>
        </p:txBody>
      </p:sp>
      <p:sp>
        <p:nvSpPr>
          <p:cNvPr id="7" name="TextBox 6"/>
          <p:cNvSpPr txBox="1"/>
          <p:nvPr/>
        </p:nvSpPr>
        <p:spPr>
          <a:xfrm>
            <a:off x="3133540" y="5428519"/>
            <a:ext cx="606256" cy="369332"/>
          </a:xfrm>
          <a:prstGeom prst="rect">
            <a:avLst/>
          </a:prstGeom>
          <a:noFill/>
        </p:spPr>
        <p:txBody>
          <a:bodyPr wrap="none" rtlCol="0">
            <a:spAutoFit/>
          </a:bodyPr>
          <a:lstStyle/>
          <a:p>
            <a:r>
              <a:rPr lang="en-US" dirty="0" smtClean="0"/>
              <a:t>1 AP</a:t>
            </a:r>
            <a:endParaRPr lang="en-US" dirty="0"/>
          </a:p>
        </p:txBody>
      </p:sp>
      <p:sp>
        <p:nvSpPr>
          <p:cNvPr id="8" name="TextBox 7"/>
          <p:cNvSpPr txBox="1"/>
          <p:nvPr/>
        </p:nvSpPr>
        <p:spPr>
          <a:xfrm>
            <a:off x="8888286" y="5290020"/>
            <a:ext cx="731162" cy="646331"/>
          </a:xfrm>
          <a:prstGeom prst="rect">
            <a:avLst/>
          </a:prstGeom>
          <a:noFill/>
        </p:spPr>
        <p:txBody>
          <a:bodyPr wrap="none" rtlCol="0">
            <a:spAutoFit/>
          </a:bodyPr>
          <a:lstStyle/>
          <a:p>
            <a:r>
              <a:rPr lang="en-US" dirty="0" smtClean="0"/>
              <a:t>1 AP</a:t>
            </a:r>
          </a:p>
          <a:p>
            <a:r>
              <a:rPr lang="en-US" dirty="0" smtClean="0"/>
              <a:t>3 TOP</a:t>
            </a:r>
            <a:endParaRPr lang="en-US" dirty="0"/>
          </a:p>
        </p:txBody>
      </p:sp>
      <p:sp>
        <p:nvSpPr>
          <p:cNvPr id="9" name="TextBox 8"/>
          <p:cNvSpPr txBox="1"/>
          <p:nvPr/>
        </p:nvSpPr>
        <p:spPr>
          <a:xfrm>
            <a:off x="131498" y="2654284"/>
            <a:ext cx="3145733" cy="1200329"/>
          </a:xfrm>
          <a:prstGeom prst="rect">
            <a:avLst/>
          </a:prstGeom>
          <a:noFill/>
        </p:spPr>
        <p:txBody>
          <a:bodyPr wrap="none" rtlCol="0">
            <a:spAutoFit/>
          </a:bodyPr>
          <a:lstStyle/>
          <a:p>
            <a:r>
              <a:rPr lang="en-US" dirty="0" smtClean="0"/>
              <a:t>1 Senior Administrator</a:t>
            </a:r>
          </a:p>
          <a:p>
            <a:r>
              <a:rPr lang="en-US" dirty="0" smtClean="0"/>
              <a:t>4 AP</a:t>
            </a:r>
          </a:p>
          <a:p>
            <a:r>
              <a:rPr lang="en-US" dirty="0" smtClean="0"/>
              <a:t>(.5 faculty assignment </a:t>
            </a:r>
          </a:p>
          <a:p>
            <a:r>
              <a:rPr lang="en-US" dirty="0" smtClean="0"/>
              <a:t>as Teaching &amp; Learning Scholar)</a:t>
            </a:r>
            <a:endParaRPr lang="en-US" dirty="0"/>
          </a:p>
        </p:txBody>
      </p:sp>
    </p:spTree>
    <p:extLst>
      <p:ext uri="{BB962C8B-B14F-4D97-AF65-F5344CB8AC3E}">
        <p14:creationId xmlns:p14="http://schemas.microsoft.com/office/powerpoint/2010/main" val="334714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29547" y="1631067"/>
            <a:ext cx="9943697" cy="5139869"/>
          </a:xfrm>
          <a:prstGeom prst="rect">
            <a:avLst/>
          </a:prstGeom>
          <a:noFill/>
        </p:spPr>
        <p:txBody>
          <a:bodyPr wrap="square" rtlCol="0">
            <a:spAutoFit/>
          </a:bodyPr>
          <a:lstStyle/>
          <a:p>
            <a:r>
              <a:rPr lang="en-US" sz="3200" dirty="0" smtClean="0"/>
              <a:t>This state-of-the-art facility will encourage students, faculty and the community at large to learn outside the classroom. As the anchor of the LRC, the Olson Library provides facilities, collections, technology, and personnel to meet current and emerging instructional and research needs, emphasizing collaboration, creative and critical thinking, experiential learning, and flexibility for the future. </a:t>
            </a:r>
          </a:p>
          <a:p>
            <a:endParaRPr lang="en-US" sz="2400" dirty="0" smtClean="0"/>
          </a:p>
          <a:p>
            <a:r>
              <a:rPr lang="en-US" sz="2400" i="1" dirty="0" smtClean="0"/>
              <a:t>Five-Year Facilities Master Plan, Nov. 2014</a:t>
            </a:r>
          </a:p>
          <a:p>
            <a:r>
              <a:rPr lang="en-US" sz="2400" i="1" dirty="0" smtClean="0"/>
              <a:t>FY 2016 Capital Outlay Project Request</a:t>
            </a:r>
            <a:endParaRPr lang="en-US" sz="2400" i="1" dirty="0"/>
          </a:p>
        </p:txBody>
      </p:sp>
      <p:sp>
        <p:nvSpPr>
          <p:cNvPr id="7" name="Title 6"/>
          <p:cNvSpPr txBox="1">
            <a:spLocks noGrp="1"/>
          </p:cNvSpPr>
          <p:nvPr>
            <p:ph type="title"/>
          </p:nvPr>
        </p:nvSpPr>
        <p:spPr>
          <a:xfrm>
            <a:off x="838200" y="677041"/>
            <a:ext cx="8891986" cy="701731"/>
          </a:xfrm>
          <a:prstGeom prst="rect">
            <a:avLst/>
          </a:prstGeom>
          <a:noFill/>
        </p:spPr>
        <p:txBody>
          <a:bodyPr wrap="none" rtlCol="0">
            <a:spAutoFit/>
          </a:bodyPr>
          <a:lstStyle/>
          <a:p>
            <a:r>
              <a:rPr lang="en-US" b="1" dirty="0" smtClean="0"/>
              <a:t>Learning Resources Center Renovation</a:t>
            </a:r>
            <a:endParaRPr lang="en-US" b="1" dirty="0"/>
          </a:p>
        </p:txBody>
      </p:sp>
    </p:spTree>
    <p:extLst>
      <p:ext uri="{BB962C8B-B14F-4D97-AF65-F5344CB8AC3E}">
        <p14:creationId xmlns:p14="http://schemas.microsoft.com/office/powerpoint/2010/main" val="3371392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16620588"/>
              </p:ext>
            </p:extLst>
          </p:nvPr>
        </p:nvGraphicFramePr>
        <p:xfrm>
          <a:off x="2063172" y="1841884"/>
          <a:ext cx="5418666" cy="3566160"/>
        </p:xfrm>
        <a:graphic>
          <a:graphicData uri="http://schemas.openxmlformats.org/drawingml/2006/table">
            <a:tbl>
              <a:tblPr firstRow="1" bandRow="1">
                <a:tableStyleId>{5940675A-B579-460E-94D1-54222C63F5DA}</a:tableStyleId>
              </a:tblPr>
              <a:tblGrid>
                <a:gridCol w="2709333"/>
                <a:gridCol w="2709333"/>
              </a:tblGrid>
              <a:tr h="370840">
                <a:tc gridSpan="2">
                  <a:txBody>
                    <a:bodyPr/>
                    <a:lstStyle/>
                    <a:p>
                      <a:r>
                        <a:rPr lang="en-US" sz="2000" b="1" dirty="0" smtClean="0"/>
                        <a:t>Serials</a:t>
                      </a:r>
                      <a:endParaRPr lang="en-US" sz="2000" b="1" dirty="0"/>
                    </a:p>
                  </a:txBody>
                  <a:tcPr>
                    <a:solidFill>
                      <a:schemeClr val="accent1">
                        <a:lumMod val="20000"/>
                        <a:lumOff val="80000"/>
                      </a:schemeClr>
                    </a:solidFill>
                  </a:tcPr>
                </a:tc>
                <a:tc hMerge="1">
                  <a:txBody>
                    <a:bodyPr/>
                    <a:lstStyle/>
                    <a:p>
                      <a:endParaRPr lang="en-US" dirty="0"/>
                    </a:p>
                  </a:txBody>
                  <a:tcPr/>
                </a:tc>
              </a:tr>
              <a:tr h="370840">
                <a:tc>
                  <a:txBody>
                    <a:bodyPr/>
                    <a:lstStyle/>
                    <a:p>
                      <a:r>
                        <a:rPr lang="en-US" sz="2000" dirty="0" smtClean="0"/>
                        <a:t>   </a:t>
                      </a:r>
                      <a:r>
                        <a:rPr lang="en-US" sz="2000" baseline="0" dirty="0" smtClean="0"/>
                        <a:t>    Print</a:t>
                      </a:r>
                      <a:endParaRPr lang="en-US" sz="2000" dirty="0"/>
                    </a:p>
                  </a:txBody>
                  <a:tcPr/>
                </a:tc>
                <a:tc>
                  <a:txBody>
                    <a:bodyPr/>
                    <a:lstStyle/>
                    <a:p>
                      <a:r>
                        <a:rPr lang="en-US" sz="2000" dirty="0" smtClean="0"/>
                        <a:t>$143,600</a:t>
                      </a:r>
                      <a:endParaRPr lang="en-US" sz="2000" dirty="0"/>
                    </a:p>
                  </a:txBody>
                  <a:tcPr/>
                </a:tc>
              </a:tr>
              <a:tr h="370840">
                <a:tc>
                  <a:txBody>
                    <a:bodyPr/>
                    <a:lstStyle/>
                    <a:p>
                      <a:r>
                        <a:rPr lang="en-US" sz="2000" dirty="0" smtClean="0"/>
                        <a:t>       Electronic</a:t>
                      </a:r>
                      <a:endParaRPr lang="en-US" sz="2000" dirty="0"/>
                    </a:p>
                  </a:txBody>
                  <a:tcPr/>
                </a:tc>
                <a:tc>
                  <a:txBody>
                    <a:bodyPr/>
                    <a:lstStyle/>
                    <a:p>
                      <a:r>
                        <a:rPr lang="en-US" sz="2000" dirty="0" smtClean="0"/>
                        <a:t>$713,600</a:t>
                      </a:r>
                      <a:endParaRPr lang="en-US" sz="2000" dirty="0"/>
                    </a:p>
                  </a:txBody>
                  <a:tcPr/>
                </a:tc>
              </a:tr>
              <a:tr h="370840">
                <a:tc gridSpan="2">
                  <a:txBody>
                    <a:bodyPr/>
                    <a:lstStyle/>
                    <a:p>
                      <a:pPr marL="0" algn="l" defTabSz="914400" rtl="0" eaLnBrk="1" latinLnBrk="0" hangingPunct="1"/>
                      <a:r>
                        <a:rPr lang="en-US" sz="2000" b="1" kern="1200" dirty="0" smtClean="0">
                          <a:solidFill>
                            <a:schemeClr val="tx1"/>
                          </a:solidFill>
                          <a:latin typeface="+mn-lt"/>
                          <a:ea typeface="+mn-ea"/>
                          <a:cs typeface="+mn-cs"/>
                        </a:rPr>
                        <a:t>Monographs</a:t>
                      </a:r>
                      <a:endParaRPr lang="en-US" sz="2000" b="1" kern="1200" dirty="0">
                        <a:solidFill>
                          <a:schemeClr val="tx1"/>
                        </a:solidFill>
                        <a:latin typeface="+mn-lt"/>
                        <a:ea typeface="+mn-ea"/>
                        <a:cs typeface="+mn-cs"/>
                      </a:endParaRPr>
                    </a:p>
                  </a:txBody>
                  <a:tcPr>
                    <a:solidFill>
                      <a:schemeClr val="accent1">
                        <a:lumMod val="20000"/>
                        <a:lumOff val="80000"/>
                      </a:schemeClr>
                    </a:solidFill>
                  </a:tcPr>
                </a:tc>
                <a:tc hMerge="1">
                  <a:txBody>
                    <a:bodyPr/>
                    <a:lstStyle/>
                    <a:p>
                      <a:pPr marL="0" algn="l" defTabSz="914400" rtl="0" eaLnBrk="1" latinLnBrk="0" hangingPunct="1"/>
                      <a:endParaRPr lang="en-US" sz="1800" b="1" kern="1200" dirty="0">
                        <a:solidFill>
                          <a:schemeClr val="tx1"/>
                        </a:solidFill>
                        <a:latin typeface="+mn-lt"/>
                        <a:ea typeface="+mn-ea"/>
                        <a:cs typeface="+mn-cs"/>
                      </a:endParaRPr>
                    </a:p>
                  </a:txBody>
                  <a:tcPr>
                    <a:solidFill>
                      <a:schemeClr val="accent1">
                        <a:lumMod val="20000"/>
                        <a:lumOff val="80000"/>
                      </a:schemeClr>
                    </a:solidFill>
                  </a:tcPr>
                </a:tc>
              </a:tr>
              <a:tr h="370840">
                <a:tc>
                  <a:txBody>
                    <a:bodyPr/>
                    <a:lstStyle/>
                    <a:p>
                      <a:r>
                        <a:rPr lang="en-US" sz="2000" dirty="0" smtClean="0"/>
                        <a:t>       Print</a:t>
                      </a:r>
                      <a:endParaRPr lang="en-US" sz="2000" dirty="0"/>
                    </a:p>
                  </a:txBody>
                  <a:tcPr/>
                </a:tc>
                <a:tc>
                  <a:txBody>
                    <a:bodyPr/>
                    <a:lstStyle/>
                    <a:p>
                      <a:r>
                        <a:rPr lang="en-US" sz="2000" dirty="0" smtClean="0"/>
                        <a:t>$17,000</a:t>
                      </a:r>
                      <a:endParaRPr lang="en-US" sz="2000" dirty="0"/>
                    </a:p>
                  </a:txBody>
                  <a:tcPr/>
                </a:tc>
              </a:tr>
              <a:tr h="370840">
                <a:tc>
                  <a:txBody>
                    <a:bodyPr/>
                    <a:lstStyle/>
                    <a:p>
                      <a:r>
                        <a:rPr lang="en-US" sz="2000" dirty="0" smtClean="0"/>
                        <a:t>       E-Books</a:t>
                      </a:r>
                      <a:endParaRPr lang="en-US" sz="2000" dirty="0"/>
                    </a:p>
                  </a:txBody>
                  <a:tcPr/>
                </a:tc>
                <a:tc>
                  <a:txBody>
                    <a:bodyPr/>
                    <a:lstStyle/>
                    <a:p>
                      <a:r>
                        <a:rPr lang="en-US" sz="2000" dirty="0" smtClean="0"/>
                        <a:t>$25,000</a:t>
                      </a:r>
                      <a:endParaRPr lang="en-US" sz="2000" dirty="0"/>
                    </a:p>
                  </a:txBody>
                  <a:tcPr/>
                </a:tc>
              </a:tr>
              <a:tr h="370840">
                <a:tc gridSpan="2">
                  <a:txBody>
                    <a:bodyPr/>
                    <a:lstStyle/>
                    <a:p>
                      <a:r>
                        <a:rPr lang="en-US" sz="2000" b="1" dirty="0" err="1" smtClean="0"/>
                        <a:t>AudioVisual</a:t>
                      </a:r>
                      <a:endParaRPr lang="en-US" sz="2000" b="1" dirty="0"/>
                    </a:p>
                  </a:txBody>
                  <a:tcPr>
                    <a:solidFill>
                      <a:schemeClr val="accent1">
                        <a:lumMod val="20000"/>
                        <a:lumOff val="80000"/>
                      </a:schemeClr>
                    </a:solidFill>
                  </a:tcPr>
                </a:tc>
                <a:tc hMerge="1">
                  <a:txBody>
                    <a:bodyPr/>
                    <a:lstStyle/>
                    <a:p>
                      <a:endParaRPr lang="en-US" b="1" dirty="0"/>
                    </a:p>
                  </a:txBody>
                  <a:tcPr>
                    <a:solidFill>
                      <a:schemeClr val="accent1">
                        <a:lumMod val="20000"/>
                        <a:lumOff val="80000"/>
                      </a:schemeClr>
                    </a:solidFill>
                  </a:tcPr>
                </a:tc>
              </a:tr>
              <a:tr h="370840">
                <a:tc>
                  <a:txBody>
                    <a:bodyPr/>
                    <a:lstStyle/>
                    <a:p>
                      <a:r>
                        <a:rPr lang="en-US" sz="2000" dirty="0" smtClean="0"/>
                        <a:t>       Electronic</a:t>
                      </a:r>
                      <a:endParaRPr lang="en-US" sz="2000" dirty="0"/>
                    </a:p>
                  </a:txBody>
                  <a:tcPr/>
                </a:tc>
                <a:tc>
                  <a:txBody>
                    <a:bodyPr/>
                    <a:lstStyle/>
                    <a:p>
                      <a:r>
                        <a:rPr lang="en-US" sz="2000" dirty="0" smtClean="0"/>
                        <a:t>$13,700</a:t>
                      </a:r>
                      <a:endParaRPr lang="en-US" sz="2000" dirty="0"/>
                    </a:p>
                  </a:txBody>
                  <a:tcPr/>
                </a:tc>
              </a:tr>
              <a:tr h="370840">
                <a:tc>
                  <a:txBody>
                    <a:bodyPr/>
                    <a:lstStyle/>
                    <a:p>
                      <a:r>
                        <a:rPr lang="en-US" sz="2000" dirty="0" smtClean="0"/>
                        <a:t>       DVD/Other</a:t>
                      </a:r>
                      <a:endParaRPr lang="en-US" sz="2000" dirty="0"/>
                    </a:p>
                  </a:txBody>
                  <a:tcPr/>
                </a:tc>
                <a:tc>
                  <a:txBody>
                    <a:bodyPr/>
                    <a:lstStyle/>
                    <a:p>
                      <a:r>
                        <a:rPr lang="en-US" sz="2000" dirty="0" smtClean="0"/>
                        <a:t>$1500</a:t>
                      </a:r>
                      <a:endParaRPr lang="en-US" sz="2000" dirty="0"/>
                    </a:p>
                  </a:txBody>
                  <a:tcPr/>
                </a:tc>
              </a:tr>
            </a:tbl>
          </a:graphicData>
        </a:graphic>
      </p:graphicFrame>
      <p:sp>
        <p:nvSpPr>
          <p:cNvPr id="4" name="Title 3"/>
          <p:cNvSpPr>
            <a:spLocks noGrp="1"/>
          </p:cNvSpPr>
          <p:nvPr>
            <p:ph type="title"/>
          </p:nvPr>
        </p:nvSpPr>
        <p:spPr/>
        <p:txBody>
          <a:bodyPr/>
          <a:lstStyle/>
          <a:p>
            <a:r>
              <a:rPr lang="en-US" b="1" dirty="0" smtClean="0"/>
              <a:t>Library Acquisitions FY 15</a:t>
            </a:r>
            <a:endParaRPr lang="en-US" b="1" dirty="0"/>
          </a:p>
        </p:txBody>
      </p:sp>
    </p:spTree>
    <p:extLst>
      <p:ext uri="{BB962C8B-B14F-4D97-AF65-F5344CB8AC3E}">
        <p14:creationId xmlns:p14="http://schemas.microsoft.com/office/powerpoint/2010/main" val="2306755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291" y="952789"/>
            <a:ext cx="10515600" cy="5188238"/>
          </a:xfrm>
        </p:spPr>
        <p:txBody>
          <a:bodyPr>
            <a:normAutofit fontScale="92500" lnSpcReduction="10000"/>
          </a:bodyPr>
          <a:lstStyle/>
          <a:p>
            <a:pPr>
              <a:lnSpc>
                <a:spcPct val="150000"/>
              </a:lnSpc>
            </a:pPr>
            <a:r>
              <a:rPr lang="en-US" sz="3600" dirty="0" smtClean="0"/>
              <a:t>Comprehensive Records Survey (Archives)</a:t>
            </a:r>
          </a:p>
          <a:p>
            <a:pPr>
              <a:lnSpc>
                <a:spcPct val="150000"/>
              </a:lnSpc>
            </a:pPr>
            <a:r>
              <a:rPr lang="en-US" sz="3600" dirty="0" smtClean="0"/>
              <a:t>Wellness (Library)</a:t>
            </a:r>
          </a:p>
          <a:p>
            <a:pPr>
              <a:lnSpc>
                <a:spcPct val="150000"/>
              </a:lnSpc>
            </a:pPr>
            <a:r>
              <a:rPr lang="en-US" sz="3600" dirty="0" smtClean="0"/>
              <a:t>Digital Commons &amp; theses (Library)</a:t>
            </a:r>
          </a:p>
          <a:p>
            <a:pPr>
              <a:lnSpc>
                <a:spcPct val="150000"/>
              </a:lnSpc>
            </a:pPr>
            <a:r>
              <a:rPr lang="en-US" sz="3600" dirty="0" smtClean="0"/>
              <a:t>Improved support (</a:t>
            </a:r>
            <a:r>
              <a:rPr lang="en-US" sz="3600" dirty="0" err="1" smtClean="0"/>
              <a:t>HelpDesk</a:t>
            </a:r>
            <a:r>
              <a:rPr lang="en-US" sz="3600" dirty="0" smtClean="0"/>
              <a:t>)</a:t>
            </a:r>
          </a:p>
          <a:p>
            <a:pPr>
              <a:lnSpc>
                <a:spcPct val="150000"/>
              </a:lnSpc>
            </a:pPr>
            <a:r>
              <a:rPr lang="en-US" sz="3600" dirty="0" smtClean="0"/>
              <a:t>Supporting regional studies (Beaumier Heritage Center)</a:t>
            </a:r>
          </a:p>
          <a:p>
            <a:pPr>
              <a:lnSpc>
                <a:spcPct val="150000"/>
              </a:lnSpc>
            </a:pPr>
            <a:r>
              <a:rPr lang="en-US" sz="3600" dirty="0" smtClean="0"/>
              <a:t>Multimedia support for students (AIS)</a:t>
            </a:r>
          </a:p>
          <a:p>
            <a:endParaRPr lang="en-US" sz="3600" dirty="0"/>
          </a:p>
        </p:txBody>
      </p:sp>
    </p:spTree>
    <p:extLst>
      <p:ext uri="{BB962C8B-B14F-4D97-AF65-F5344CB8AC3E}">
        <p14:creationId xmlns:p14="http://schemas.microsoft.com/office/powerpoint/2010/main" val="35512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IDT / Center for Teaching and Learning</a:t>
            </a:r>
            <a:endParaRPr lang="en-US" dirty="0"/>
          </a:p>
        </p:txBody>
      </p:sp>
      <p:sp>
        <p:nvSpPr>
          <p:cNvPr id="3" name="Content Placeholder 2"/>
          <p:cNvSpPr>
            <a:spLocks noGrp="1"/>
          </p:cNvSpPr>
          <p:nvPr>
            <p:ph idx="1"/>
          </p:nvPr>
        </p:nvSpPr>
        <p:spPr/>
        <p:txBody>
          <a:bodyPr/>
          <a:lstStyle/>
          <a:p>
            <a:r>
              <a:rPr lang="en-US" dirty="0" smtClean="0"/>
              <a:t>New faculty development</a:t>
            </a:r>
          </a:p>
          <a:p>
            <a:r>
              <a:rPr lang="en-US" dirty="0" smtClean="0"/>
              <a:t>Peer evaluation</a:t>
            </a:r>
          </a:p>
          <a:p>
            <a:r>
              <a:rPr lang="en-US" dirty="0" smtClean="0"/>
              <a:t>Online learning preparation</a:t>
            </a:r>
          </a:p>
          <a:p>
            <a:r>
              <a:rPr lang="en-US" dirty="0" smtClean="0"/>
              <a:t>Active course design</a:t>
            </a:r>
          </a:p>
          <a:p>
            <a:r>
              <a:rPr lang="en-US" dirty="0" smtClean="0"/>
              <a:t>Selection of the next NMU Teaching &amp; Learning Scholar</a:t>
            </a:r>
            <a:endParaRPr lang="en-US" dirty="0"/>
          </a:p>
        </p:txBody>
      </p:sp>
    </p:spTree>
    <p:extLst>
      <p:ext uri="{BB962C8B-B14F-4D97-AF65-F5344CB8AC3E}">
        <p14:creationId xmlns:p14="http://schemas.microsoft.com/office/powerpoint/2010/main" val="2607110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1658982" y="176645"/>
          <a:ext cx="9379131" cy="644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354982" y="189708"/>
            <a:ext cx="4050148" cy="1754326"/>
          </a:xfrm>
          <a:prstGeom prst="rect">
            <a:avLst/>
          </a:prstGeom>
          <a:noFill/>
        </p:spPr>
        <p:txBody>
          <a:bodyPr wrap="none" rtlCol="0">
            <a:spAutoFit/>
          </a:bodyPr>
          <a:lstStyle/>
          <a:p>
            <a:r>
              <a:rPr lang="en-US" dirty="0" smtClean="0"/>
              <a:t>8 tenured/tenure-track faculty</a:t>
            </a:r>
          </a:p>
          <a:p>
            <a:r>
              <a:rPr lang="en-US" dirty="0" smtClean="0"/>
              <a:t>1 continuing</a:t>
            </a:r>
          </a:p>
          <a:p>
            <a:r>
              <a:rPr lang="en-US" dirty="0" smtClean="0"/>
              <a:t>1 6-month term (sabbatical replacement)</a:t>
            </a:r>
          </a:p>
          <a:p>
            <a:r>
              <a:rPr lang="en-US" dirty="0" smtClean="0"/>
              <a:t>5 AP</a:t>
            </a:r>
          </a:p>
          <a:p>
            <a:r>
              <a:rPr lang="en-US" dirty="0" smtClean="0"/>
              <a:t>10 TOP</a:t>
            </a:r>
          </a:p>
          <a:p>
            <a:endParaRPr lang="en-US" dirty="0"/>
          </a:p>
        </p:txBody>
      </p:sp>
      <p:sp>
        <p:nvSpPr>
          <p:cNvPr id="6" name="TextBox 5"/>
          <p:cNvSpPr txBox="1"/>
          <p:nvPr/>
        </p:nvSpPr>
        <p:spPr>
          <a:xfrm>
            <a:off x="9619448" y="2675955"/>
            <a:ext cx="1785682" cy="646331"/>
          </a:xfrm>
          <a:prstGeom prst="rect">
            <a:avLst/>
          </a:prstGeom>
          <a:noFill/>
        </p:spPr>
        <p:txBody>
          <a:bodyPr wrap="none" rtlCol="0">
            <a:spAutoFit/>
          </a:bodyPr>
          <a:lstStyle/>
          <a:p>
            <a:r>
              <a:rPr lang="en-US" dirty="0" smtClean="0"/>
              <a:t>1 tenured faculty</a:t>
            </a:r>
          </a:p>
          <a:p>
            <a:r>
              <a:rPr lang="en-US" dirty="0" smtClean="0"/>
              <a:t>1 AP</a:t>
            </a:r>
            <a:endParaRPr lang="en-US" dirty="0"/>
          </a:p>
        </p:txBody>
      </p:sp>
      <p:sp>
        <p:nvSpPr>
          <p:cNvPr id="7" name="TextBox 6"/>
          <p:cNvSpPr txBox="1"/>
          <p:nvPr/>
        </p:nvSpPr>
        <p:spPr>
          <a:xfrm>
            <a:off x="3133540" y="5428519"/>
            <a:ext cx="606256" cy="369332"/>
          </a:xfrm>
          <a:prstGeom prst="rect">
            <a:avLst/>
          </a:prstGeom>
          <a:noFill/>
        </p:spPr>
        <p:txBody>
          <a:bodyPr wrap="none" rtlCol="0">
            <a:spAutoFit/>
          </a:bodyPr>
          <a:lstStyle/>
          <a:p>
            <a:r>
              <a:rPr lang="en-US" dirty="0" smtClean="0"/>
              <a:t>1 AP</a:t>
            </a:r>
            <a:endParaRPr lang="en-US" dirty="0"/>
          </a:p>
        </p:txBody>
      </p:sp>
      <p:sp>
        <p:nvSpPr>
          <p:cNvPr id="8" name="TextBox 7"/>
          <p:cNvSpPr txBox="1"/>
          <p:nvPr/>
        </p:nvSpPr>
        <p:spPr>
          <a:xfrm>
            <a:off x="8888286" y="5290020"/>
            <a:ext cx="731162" cy="646331"/>
          </a:xfrm>
          <a:prstGeom prst="rect">
            <a:avLst/>
          </a:prstGeom>
          <a:noFill/>
        </p:spPr>
        <p:txBody>
          <a:bodyPr wrap="none" rtlCol="0">
            <a:spAutoFit/>
          </a:bodyPr>
          <a:lstStyle/>
          <a:p>
            <a:r>
              <a:rPr lang="en-US" dirty="0" smtClean="0"/>
              <a:t>1 AP</a:t>
            </a:r>
          </a:p>
          <a:p>
            <a:r>
              <a:rPr lang="en-US" dirty="0" smtClean="0"/>
              <a:t>3 TOP</a:t>
            </a:r>
            <a:endParaRPr lang="en-US" dirty="0"/>
          </a:p>
        </p:txBody>
      </p:sp>
      <p:sp>
        <p:nvSpPr>
          <p:cNvPr id="9" name="TextBox 8"/>
          <p:cNvSpPr txBox="1"/>
          <p:nvPr/>
        </p:nvSpPr>
        <p:spPr>
          <a:xfrm>
            <a:off x="131498" y="2654284"/>
            <a:ext cx="3145733" cy="1200329"/>
          </a:xfrm>
          <a:prstGeom prst="rect">
            <a:avLst/>
          </a:prstGeom>
          <a:noFill/>
        </p:spPr>
        <p:txBody>
          <a:bodyPr wrap="none" rtlCol="0">
            <a:spAutoFit/>
          </a:bodyPr>
          <a:lstStyle/>
          <a:p>
            <a:r>
              <a:rPr lang="en-US" dirty="0" smtClean="0"/>
              <a:t>1 Senior Administrator</a:t>
            </a:r>
          </a:p>
          <a:p>
            <a:r>
              <a:rPr lang="en-US" dirty="0" smtClean="0"/>
              <a:t>4 AP</a:t>
            </a:r>
          </a:p>
          <a:p>
            <a:r>
              <a:rPr lang="en-US" dirty="0" smtClean="0"/>
              <a:t>(.5 faculty assignment </a:t>
            </a:r>
          </a:p>
          <a:p>
            <a:r>
              <a:rPr lang="en-US" dirty="0" smtClean="0"/>
              <a:t>as Teaching &amp; Learning Scholar)</a:t>
            </a:r>
            <a:endParaRPr lang="en-US" dirty="0"/>
          </a:p>
        </p:txBody>
      </p:sp>
    </p:spTree>
    <p:extLst>
      <p:ext uri="{BB962C8B-B14F-4D97-AF65-F5344CB8AC3E}">
        <p14:creationId xmlns:p14="http://schemas.microsoft.com/office/powerpoint/2010/main" val="424667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318</Words>
  <Application>Microsoft Office PowerPoint</Application>
  <PresentationFormat>Custom</PresentationFormat>
  <Paragraphs>77</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Learning Resources Center Renovation</vt:lpstr>
      <vt:lpstr>Library Acquisitions FY 15</vt:lpstr>
      <vt:lpstr>PowerPoint Presentation</vt:lpstr>
      <vt:lpstr>IDT / Center for Teaching and Learning</vt:lpstr>
      <vt:lpstr>PowerPoint Presentation</vt:lpstr>
    </vt:vector>
  </TitlesOfParts>
  <Company>Northern Michigan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Leslie Warren</dc:creator>
  <cp:lastModifiedBy>Registered User</cp:lastModifiedBy>
  <cp:revision>13</cp:revision>
  <dcterms:created xsi:type="dcterms:W3CDTF">2014-11-23T17:05:29Z</dcterms:created>
  <dcterms:modified xsi:type="dcterms:W3CDTF">2014-12-02T14:55:04Z</dcterms:modified>
</cp:coreProperties>
</file>