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6" r:id="rId1"/>
  </p:sldMasterIdLst>
  <p:handoutMasterIdLst>
    <p:handoutMasterId r:id="rId19"/>
  </p:handoutMasterIdLst>
  <p:sldIdLst>
    <p:sldId id="256" r:id="rId2"/>
    <p:sldId id="258" r:id="rId3"/>
    <p:sldId id="287" r:id="rId4"/>
    <p:sldId id="263" r:id="rId5"/>
    <p:sldId id="259" r:id="rId6"/>
    <p:sldId id="275" r:id="rId7"/>
    <p:sldId id="278" r:id="rId8"/>
    <p:sldId id="280" r:id="rId9"/>
    <p:sldId id="281" r:id="rId10"/>
    <p:sldId id="282" r:id="rId11"/>
    <p:sldId id="277" r:id="rId12"/>
    <p:sldId id="261" r:id="rId13"/>
    <p:sldId id="288" r:id="rId14"/>
    <p:sldId id="272" r:id="rId15"/>
    <p:sldId id="289" r:id="rId16"/>
    <p:sldId id="274" r:id="rId17"/>
    <p:sldId id="28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4" d="100"/>
          <a:sy n="34" d="100"/>
        </p:scale>
        <p:origin x="-994"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43BE5D1-57A3-466B-A3B1-4816AB60BC78}" type="datetimeFigureOut">
              <a:rPr lang="en-US" smtClean="0"/>
              <a:pPr/>
              <a:t>11/2/2012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86D4B20-9958-4996-9194-E3B0E69BB35C}" type="slidenum">
              <a:rPr lang="en-US" smtClean="0"/>
              <a:pPr/>
              <a:t>‹#›</a:t>
            </a:fld>
            <a:endParaRPr lang="en-US"/>
          </a:p>
        </p:txBody>
      </p:sp>
    </p:spTree>
    <p:extLst>
      <p:ext uri="{BB962C8B-B14F-4D97-AF65-F5344CB8AC3E}">
        <p14:creationId xmlns:p14="http://schemas.microsoft.com/office/powerpoint/2010/main" val="6295814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47562F-C1E2-4F15-8189-C7818500A3BE}" type="datetimeFigureOut">
              <a:rPr lang="en-US" smtClean="0"/>
              <a:pPr/>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12709-5FC5-441D-AD9F-2C949A07ED01}" type="slidenum">
              <a:rPr lang="en-US" smtClean="0"/>
              <a:pPr/>
              <a:t>‹#›</a:t>
            </a:fld>
            <a:endParaRPr lang="en-US"/>
          </a:p>
        </p:txBody>
      </p:sp>
    </p:spTree>
    <p:extLst>
      <p:ext uri="{BB962C8B-B14F-4D97-AF65-F5344CB8AC3E}">
        <p14:creationId xmlns:p14="http://schemas.microsoft.com/office/powerpoint/2010/main" val="184082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47562F-C1E2-4F15-8189-C7818500A3BE}" type="datetimeFigureOut">
              <a:rPr lang="en-US" smtClean="0"/>
              <a:pPr/>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12709-5FC5-441D-AD9F-2C949A07ED01}" type="slidenum">
              <a:rPr lang="en-US" smtClean="0"/>
              <a:pPr/>
              <a:t>‹#›</a:t>
            </a:fld>
            <a:endParaRPr lang="en-US"/>
          </a:p>
        </p:txBody>
      </p:sp>
    </p:spTree>
    <p:extLst>
      <p:ext uri="{BB962C8B-B14F-4D97-AF65-F5344CB8AC3E}">
        <p14:creationId xmlns:p14="http://schemas.microsoft.com/office/powerpoint/2010/main" val="2614425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47562F-C1E2-4F15-8189-C7818500A3BE}" type="datetimeFigureOut">
              <a:rPr lang="en-US" smtClean="0"/>
              <a:pPr/>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12709-5FC5-441D-AD9F-2C949A07ED01}" type="slidenum">
              <a:rPr lang="en-US" smtClean="0"/>
              <a:pPr/>
              <a:t>‹#›</a:t>
            </a:fld>
            <a:endParaRPr lang="en-US"/>
          </a:p>
        </p:txBody>
      </p:sp>
    </p:spTree>
    <p:extLst>
      <p:ext uri="{BB962C8B-B14F-4D97-AF65-F5344CB8AC3E}">
        <p14:creationId xmlns:p14="http://schemas.microsoft.com/office/powerpoint/2010/main" val="153962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47562F-C1E2-4F15-8189-C7818500A3BE}" type="datetimeFigureOut">
              <a:rPr lang="en-US" smtClean="0"/>
              <a:pPr/>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12709-5FC5-441D-AD9F-2C949A07ED01}" type="slidenum">
              <a:rPr lang="en-US" smtClean="0"/>
              <a:pPr/>
              <a:t>‹#›</a:t>
            </a:fld>
            <a:endParaRPr lang="en-US"/>
          </a:p>
        </p:txBody>
      </p:sp>
    </p:spTree>
    <p:extLst>
      <p:ext uri="{BB962C8B-B14F-4D97-AF65-F5344CB8AC3E}">
        <p14:creationId xmlns:p14="http://schemas.microsoft.com/office/powerpoint/2010/main" val="4262428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47562F-C1E2-4F15-8189-C7818500A3BE}" type="datetimeFigureOut">
              <a:rPr lang="en-US" smtClean="0"/>
              <a:pPr/>
              <a:t>11/2/2012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12709-5FC5-441D-AD9F-2C949A07ED01}" type="slidenum">
              <a:rPr lang="en-US" smtClean="0"/>
              <a:pPr/>
              <a:t>‹#›</a:t>
            </a:fld>
            <a:endParaRPr lang="en-US"/>
          </a:p>
        </p:txBody>
      </p:sp>
    </p:spTree>
    <p:extLst>
      <p:ext uri="{BB962C8B-B14F-4D97-AF65-F5344CB8AC3E}">
        <p14:creationId xmlns:p14="http://schemas.microsoft.com/office/powerpoint/2010/main" val="366903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47562F-C1E2-4F15-8189-C7818500A3BE}" type="datetimeFigureOut">
              <a:rPr lang="en-US" smtClean="0"/>
              <a:pPr/>
              <a:t>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812709-5FC5-441D-AD9F-2C949A07ED01}" type="slidenum">
              <a:rPr lang="en-US" smtClean="0"/>
              <a:pPr/>
              <a:t>‹#›</a:t>
            </a:fld>
            <a:endParaRPr lang="en-US"/>
          </a:p>
        </p:txBody>
      </p:sp>
    </p:spTree>
    <p:extLst>
      <p:ext uri="{BB962C8B-B14F-4D97-AF65-F5344CB8AC3E}">
        <p14:creationId xmlns:p14="http://schemas.microsoft.com/office/powerpoint/2010/main" val="1858000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47562F-C1E2-4F15-8189-C7818500A3BE}" type="datetimeFigureOut">
              <a:rPr lang="en-US" smtClean="0"/>
              <a:pPr/>
              <a:t>11/2/2012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812709-5FC5-441D-AD9F-2C949A07ED01}" type="slidenum">
              <a:rPr lang="en-US" smtClean="0"/>
              <a:pPr/>
              <a:t>‹#›</a:t>
            </a:fld>
            <a:endParaRPr lang="en-US"/>
          </a:p>
        </p:txBody>
      </p:sp>
    </p:spTree>
    <p:extLst>
      <p:ext uri="{BB962C8B-B14F-4D97-AF65-F5344CB8AC3E}">
        <p14:creationId xmlns:p14="http://schemas.microsoft.com/office/powerpoint/2010/main" val="789857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47562F-C1E2-4F15-8189-C7818500A3BE}" type="datetimeFigureOut">
              <a:rPr lang="en-US" smtClean="0"/>
              <a:pPr/>
              <a:t>11/2/2012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812709-5FC5-441D-AD9F-2C949A07ED01}" type="slidenum">
              <a:rPr lang="en-US" smtClean="0"/>
              <a:pPr/>
              <a:t>‹#›</a:t>
            </a:fld>
            <a:endParaRPr lang="en-US"/>
          </a:p>
        </p:txBody>
      </p:sp>
    </p:spTree>
    <p:extLst>
      <p:ext uri="{BB962C8B-B14F-4D97-AF65-F5344CB8AC3E}">
        <p14:creationId xmlns:p14="http://schemas.microsoft.com/office/powerpoint/2010/main" val="58317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47562F-C1E2-4F15-8189-C7818500A3BE}" type="datetimeFigureOut">
              <a:rPr lang="en-US" smtClean="0"/>
              <a:pPr/>
              <a:t>11/2/2012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812709-5FC5-441D-AD9F-2C949A07ED01}" type="slidenum">
              <a:rPr lang="en-US" smtClean="0"/>
              <a:pPr/>
              <a:t>‹#›</a:t>
            </a:fld>
            <a:endParaRPr lang="en-US"/>
          </a:p>
        </p:txBody>
      </p:sp>
    </p:spTree>
    <p:extLst>
      <p:ext uri="{BB962C8B-B14F-4D97-AF65-F5344CB8AC3E}">
        <p14:creationId xmlns:p14="http://schemas.microsoft.com/office/powerpoint/2010/main" val="952305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47562F-C1E2-4F15-8189-C7818500A3BE}" type="datetimeFigureOut">
              <a:rPr lang="en-US" smtClean="0"/>
              <a:pPr/>
              <a:t>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812709-5FC5-441D-AD9F-2C949A07ED01}" type="slidenum">
              <a:rPr lang="en-US" smtClean="0"/>
              <a:pPr/>
              <a:t>‹#›</a:t>
            </a:fld>
            <a:endParaRPr lang="en-US"/>
          </a:p>
        </p:txBody>
      </p:sp>
    </p:spTree>
    <p:extLst>
      <p:ext uri="{BB962C8B-B14F-4D97-AF65-F5344CB8AC3E}">
        <p14:creationId xmlns:p14="http://schemas.microsoft.com/office/powerpoint/2010/main" val="789437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47562F-C1E2-4F15-8189-C7818500A3BE}" type="datetimeFigureOut">
              <a:rPr lang="en-US" smtClean="0"/>
              <a:pPr/>
              <a:t>11/2/2012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812709-5FC5-441D-AD9F-2C949A07ED01}" type="slidenum">
              <a:rPr lang="en-US" smtClean="0"/>
              <a:pPr/>
              <a:t>‹#›</a:t>
            </a:fld>
            <a:endParaRPr lang="en-US"/>
          </a:p>
        </p:txBody>
      </p:sp>
    </p:spTree>
    <p:extLst>
      <p:ext uri="{BB962C8B-B14F-4D97-AF65-F5344CB8AC3E}">
        <p14:creationId xmlns:p14="http://schemas.microsoft.com/office/powerpoint/2010/main" val="3099668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0">
          <a:fgClr>
            <a:schemeClr val="accent3">
              <a:lumMod val="40000"/>
              <a:lumOff val="60000"/>
            </a:schemeClr>
          </a:fgClr>
          <a:bgClr>
            <a:schemeClr val="accent3">
              <a:lumMod val="75000"/>
            </a:schemeClr>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47562F-C1E2-4F15-8189-C7818500A3BE}" type="datetimeFigureOut">
              <a:rPr lang="en-US" smtClean="0"/>
              <a:pPr/>
              <a:t>11/2/2012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812709-5FC5-441D-AD9F-2C949A07ED01}" type="slidenum">
              <a:rPr lang="en-US" smtClean="0"/>
              <a:pPr/>
              <a:t>‹#›</a:t>
            </a:fld>
            <a:endParaRPr lang="en-US"/>
          </a:p>
        </p:txBody>
      </p:sp>
    </p:spTree>
    <p:extLst>
      <p:ext uri="{BB962C8B-B14F-4D97-AF65-F5344CB8AC3E}">
        <p14:creationId xmlns:p14="http://schemas.microsoft.com/office/powerpoint/2010/main" val="3043630153"/>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dirty="0" smtClean="0"/>
              <a:t>Academic Information Services</a:t>
            </a:r>
            <a:br>
              <a:rPr lang="en-US" dirty="0" smtClean="0"/>
            </a:br>
            <a:r>
              <a:rPr lang="en-US" sz="3600" dirty="0" smtClean="0"/>
              <a:t>2012 Update and Staffing Priorities</a:t>
            </a:r>
            <a:r>
              <a:rPr lang="en-US" dirty="0" smtClean="0"/>
              <a:t> </a:t>
            </a:r>
            <a:endParaRPr lang="en-US" dirty="0"/>
          </a:p>
        </p:txBody>
      </p:sp>
      <p:sp>
        <p:nvSpPr>
          <p:cNvPr id="3" name="Subtitle 2"/>
          <p:cNvSpPr>
            <a:spLocks noGrp="1"/>
          </p:cNvSpPr>
          <p:nvPr>
            <p:ph type="subTitle" idx="1"/>
          </p:nvPr>
        </p:nvSpPr>
        <p:spPr/>
        <p:txBody>
          <a:bodyPr>
            <a:normAutofit/>
          </a:bodyPr>
          <a:lstStyle/>
          <a:p>
            <a:pPr algn="ctr"/>
            <a:r>
              <a:rPr lang="en-US" dirty="0" smtClean="0">
                <a:solidFill>
                  <a:schemeClr val="tx1"/>
                </a:solidFill>
              </a:rPr>
              <a:t>Educational Policy Committee </a:t>
            </a:r>
          </a:p>
          <a:p>
            <a:pPr algn="ctr"/>
            <a:r>
              <a:rPr lang="en-US" dirty="0" smtClean="0">
                <a:solidFill>
                  <a:schemeClr val="tx1"/>
                </a:solidFill>
              </a:rPr>
              <a:t>October 15, 2012</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000" dirty="0" smtClean="0"/>
              <a:t/>
            </a:r>
            <a:br>
              <a:rPr lang="en-US" sz="4000" dirty="0" smtClean="0"/>
            </a:br>
            <a:r>
              <a:rPr lang="en-US" sz="4000" dirty="0" smtClean="0"/>
              <a:t>Revenue and other resources </a:t>
            </a:r>
            <a:br>
              <a:rPr lang="en-US" sz="4000" dirty="0" smtClean="0"/>
            </a:br>
            <a:endParaRPr lang="en-US" sz="4000" dirty="0"/>
          </a:p>
        </p:txBody>
      </p:sp>
      <p:sp>
        <p:nvSpPr>
          <p:cNvPr id="3" name="Content Placeholder 2"/>
          <p:cNvSpPr>
            <a:spLocks noGrp="1"/>
          </p:cNvSpPr>
          <p:nvPr>
            <p:ph idx="1"/>
          </p:nvPr>
        </p:nvSpPr>
        <p:spPr>
          <a:xfrm>
            <a:off x="457200" y="1447800"/>
            <a:ext cx="8229600" cy="4876800"/>
          </a:xfrm>
        </p:spPr>
        <p:txBody>
          <a:bodyPr>
            <a:normAutofit fontScale="77500" lnSpcReduction="20000"/>
          </a:bodyPr>
          <a:lstStyle/>
          <a:p>
            <a:pPr marL="514350" indent="-514350">
              <a:buNone/>
            </a:pPr>
            <a:r>
              <a:rPr lang="en-US" sz="4600" dirty="0" smtClean="0"/>
              <a:t>Revenue</a:t>
            </a:r>
          </a:p>
          <a:p>
            <a:pPr marL="514350" indent="-514350"/>
            <a:r>
              <a:rPr lang="en-US" dirty="0" smtClean="0"/>
              <a:t>Library system consortium host (LSSU, Gogebic, </a:t>
            </a:r>
            <a:r>
              <a:rPr lang="en-US" dirty="0" err="1" smtClean="0"/>
              <a:t>Finlandia</a:t>
            </a:r>
            <a:r>
              <a:rPr lang="en-US" dirty="0" smtClean="0"/>
              <a:t>)</a:t>
            </a:r>
          </a:p>
          <a:p>
            <a:pPr marL="514350" indent="-514350"/>
            <a:r>
              <a:rPr lang="en-US" dirty="0" smtClean="0"/>
              <a:t>Better World Books for withdrawn library books (≥ 69% to BWB)</a:t>
            </a:r>
            <a:endParaRPr lang="en-US" sz="4400" dirty="0" smtClean="0"/>
          </a:p>
          <a:p>
            <a:pPr marL="514350" indent="-514350">
              <a:buNone/>
            </a:pPr>
            <a:r>
              <a:rPr lang="en-US" sz="4600" dirty="0" smtClean="0"/>
              <a:t>Grants</a:t>
            </a:r>
          </a:p>
          <a:p>
            <a:r>
              <a:rPr lang="en-US" dirty="0" smtClean="0"/>
              <a:t>Instructional Design &amp; Technology</a:t>
            </a:r>
          </a:p>
          <a:p>
            <a:pPr marL="914400" lvl="1" indent="-514350"/>
            <a:r>
              <a:rPr lang="en-US" dirty="0" smtClean="0"/>
              <a:t>NSF grant partnering with STEM disciplines ($159,000) </a:t>
            </a:r>
          </a:p>
          <a:p>
            <a:r>
              <a:rPr lang="en-US" dirty="0" smtClean="0"/>
              <a:t>Library </a:t>
            </a:r>
          </a:p>
          <a:p>
            <a:pPr marL="914400" lvl="1" indent="-514350"/>
            <a:r>
              <a:rPr lang="en-US" dirty="0" smtClean="0"/>
              <a:t>MI partner is LSTA grants for digital resources ($250,000+)</a:t>
            </a:r>
          </a:p>
          <a:p>
            <a:r>
              <a:rPr lang="en-US" dirty="0" smtClean="0"/>
              <a:t>Beaumier Heritage Center</a:t>
            </a:r>
          </a:p>
          <a:p>
            <a:pPr lvl="1"/>
            <a:r>
              <a:rPr lang="en-US" dirty="0" smtClean="0"/>
              <a:t>MI Humanities Council ($2,500)</a:t>
            </a:r>
          </a:p>
          <a:p>
            <a:pPr marL="514350" indent="-514350">
              <a:buNone/>
            </a:pPr>
            <a:endParaRPr lang="en-US" dirty="0" smtClean="0"/>
          </a:p>
          <a:p>
            <a:pPr marL="514350" indent="-514350">
              <a:buNone/>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39762"/>
          </a:xfrm>
        </p:spPr>
        <p:txBody>
          <a:bodyPr>
            <a:normAutofit fontScale="90000"/>
          </a:bodyPr>
          <a:lstStyle/>
          <a:p>
            <a:pPr algn="l"/>
            <a:r>
              <a:rPr lang="en-US" dirty="0" smtClean="0"/>
              <a:t/>
            </a:r>
            <a:br>
              <a:rPr lang="en-US" dirty="0" smtClean="0"/>
            </a:br>
            <a:r>
              <a:rPr lang="en-US" dirty="0" smtClean="0"/>
              <a:t>Costs, expenses, and efficiencies </a:t>
            </a:r>
            <a:br>
              <a:rPr lang="en-US" dirty="0" smtClean="0"/>
            </a:br>
            <a:endParaRPr lang="en-US" dirty="0"/>
          </a:p>
        </p:txBody>
      </p:sp>
      <p:sp>
        <p:nvSpPr>
          <p:cNvPr id="3" name="Content Placeholder 2"/>
          <p:cNvSpPr>
            <a:spLocks noGrp="1"/>
          </p:cNvSpPr>
          <p:nvPr>
            <p:ph idx="1"/>
          </p:nvPr>
        </p:nvSpPr>
        <p:spPr>
          <a:xfrm>
            <a:off x="457200" y="1219200"/>
            <a:ext cx="8229600" cy="4906963"/>
          </a:xfrm>
        </p:spPr>
        <p:txBody>
          <a:bodyPr>
            <a:normAutofit fontScale="77500" lnSpcReduction="20000"/>
          </a:bodyPr>
          <a:lstStyle/>
          <a:p>
            <a:pPr marL="514350" indent="-514350">
              <a:buNone/>
            </a:pPr>
            <a:r>
              <a:rPr lang="en-US" dirty="0" smtClean="0"/>
              <a:t>$3.5 million general fund</a:t>
            </a:r>
          </a:p>
          <a:p>
            <a:pPr marL="914400" lvl="1" indent="-514350">
              <a:buFont typeface="Courier New" pitchFamily="49" charset="0"/>
              <a:buChar char="o"/>
            </a:pPr>
            <a:r>
              <a:rPr lang="en-US" dirty="0" smtClean="0"/>
              <a:t>Established labor, student labor </a:t>
            </a:r>
          </a:p>
          <a:p>
            <a:pPr marL="914400" lvl="1" indent="-514350">
              <a:buFont typeface="Courier New" pitchFamily="49" charset="0"/>
              <a:buChar char="o"/>
            </a:pPr>
            <a:r>
              <a:rPr lang="en-US" dirty="0" smtClean="0"/>
              <a:t>Library Acquisitions – FY13 increase of 4.8% to offset inflation</a:t>
            </a:r>
          </a:p>
          <a:p>
            <a:pPr marL="914400" lvl="1" indent="-514350">
              <a:buFont typeface="Courier New" pitchFamily="49" charset="0"/>
              <a:buChar char="o"/>
            </a:pPr>
            <a:r>
              <a:rPr lang="en-US" dirty="0" smtClean="0"/>
              <a:t>Equipment &amp; computer systems </a:t>
            </a:r>
          </a:p>
          <a:p>
            <a:pPr marL="914400" lvl="1" indent="-514350">
              <a:buFont typeface="Courier New" pitchFamily="49" charset="0"/>
              <a:buChar char="o"/>
            </a:pPr>
            <a:r>
              <a:rPr lang="en-US" dirty="0" smtClean="0"/>
              <a:t>External partnerships (OCLC, </a:t>
            </a:r>
            <a:r>
              <a:rPr lang="en-US" dirty="0" err="1" smtClean="0"/>
              <a:t>MeL</a:t>
            </a:r>
            <a:r>
              <a:rPr lang="en-US" dirty="0" smtClean="0"/>
              <a:t>, Endeavor, etc.)</a:t>
            </a:r>
          </a:p>
          <a:p>
            <a:pPr marL="914400" lvl="1" indent="-514350">
              <a:buNone/>
            </a:pPr>
            <a:endParaRPr lang="en-US" dirty="0" smtClean="0"/>
          </a:p>
          <a:p>
            <a:pPr marL="514350" indent="-514350">
              <a:buNone/>
            </a:pPr>
            <a:r>
              <a:rPr lang="en-US" dirty="0" smtClean="0"/>
              <a:t>Efficiencies and cost cutting </a:t>
            </a:r>
          </a:p>
          <a:p>
            <a:pPr marL="514350" indent="-514350"/>
            <a:r>
              <a:rPr lang="en-US" dirty="0" smtClean="0"/>
              <a:t>Shared purchasing through Midwest Consortium Library Services </a:t>
            </a:r>
          </a:p>
          <a:p>
            <a:pPr marL="514350" indent="-514350"/>
            <a:r>
              <a:rPr lang="en-US" dirty="0" smtClean="0"/>
              <a:t>Open source software adoption </a:t>
            </a:r>
            <a:r>
              <a:rPr lang="en-US" sz="2600" dirty="0" smtClean="0"/>
              <a:t>(e.g., </a:t>
            </a:r>
            <a:r>
              <a:rPr lang="en-US" sz="2600" dirty="0" err="1" smtClean="0"/>
              <a:t>EduCat</a:t>
            </a:r>
            <a:r>
              <a:rPr lang="en-US" sz="2600" dirty="0" smtClean="0"/>
              <a:t>, </a:t>
            </a:r>
            <a:r>
              <a:rPr lang="en-US" sz="2600" dirty="0" err="1" smtClean="0"/>
              <a:t>Shiboleth</a:t>
            </a:r>
            <a:r>
              <a:rPr lang="en-US" sz="2600" dirty="0" smtClean="0"/>
              <a:t>, etc.)</a:t>
            </a:r>
          </a:p>
          <a:p>
            <a:pPr marL="514350" indent="-514350"/>
            <a:r>
              <a:rPr lang="en-US" dirty="0" smtClean="0"/>
              <a:t>Access rather than ownership </a:t>
            </a:r>
          </a:p>
          <a:p>
            <a:pPr marL="514350" indent="-514350"/>
            <a:r>
              <a:rPr lang="en-US" dirty="0" smtClean="0"/>
              <a:t>Combined service points</a:t>
            </a:r>
          </a:p>
          <a:p>
            <a:pPr marL="514350" indent="-514350"/>
            <a:r>
              <a:rPr lang="en-US" dirty="0" smtClean="0"/>
              <a:t>Digital instructional tools for EN 111, UN100 </a:t>
            </a:r>
          </a:p>
          <a:p>
            <a:pPr marL="514350" indent="-514350">
              <a:buNone/>
            </a:pPr>
            <a:endParaRPr lang="en-US" dirty="0" smtClean="0"/>
          </a:p>
          <a:p>
            <a:pPr marL="914400" lvl="1" indent="-514350"/>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Recent staffing changes – 2012</a:t>
            </a:r>
            <a:endParaRPr lang="en-US" dirty="0"/>
          </a:p>
        </p:txBody>
      </p:sp>
      <p:sp>
        <p:nvSpPr>
          <p:cNvPr id="6" name="Content Placeholder 5"/>
          <p:cNvSpPr>
            <a:spLocks noGrp="1"/>
          </p:cNvSpPr>
          <p:nvPr>
            <p:ph idx="1"/>
          </p:nvPr>
        </p:nvSpPr>
        <p:spPr>
          <a:xfrm>
            <a:off x="457200" y="1371600"/>
            <a:ext cx="8229600" cy="4754563"/>
          </a:xfrm>
        </p:spPr>
        <p:txBody>
          <a:bodyPr>
            <a:normAutofit/>
          </a:bodyPr>
          <a:lstStyle/>
          <a:p>
            <a:pPr marL="114300" indent="0">
              <a:buNone/>
            </a:pPr>
            <a:r>
              <a:rPr lang="en-US" sz="2800" dirty="0" smtClean="0"/>
              <a:t>Senior Library Assistant (TOP 4C)</a:t>
            </a:r>
          </a:p>
          <a:p>
            <a:pPr marL="114300" indent="0">
              <a:buNone/>
            </a:pPr>
            <a:r>
              <a:rPr lang="en-US" sz="2800" dirty="0"/>
              <a:t>	</a:t>
            </a:r>
            <a:r>
              <a:rPr lang="en-US" sz="2800" dirty="0" smtClean="0"/>
              <a:t>2 resignations in late August – search underway 	to fill one position; considering options for 	second position</a:t>
            </a:r>
          </a:p>
          <a:p>
            <a:pPr marL="114300" indent="0">
              <a:buNone/>
            </a:pPr>
            <a:r>
              <a:rPr lang="en-US" sz="2800" dirty="0"/>
              <a:t>	</a:t>
            </a:r>
            <a:r>
              <a:rPr lang="en-US" sz="2800" dirty="0" smtClean="0"/>
              <a:t>1 possible retirement pending </a:t>
            </a:r>
          </a:p>
          <a:p>
            <a:pPr marL="114300" indent="0">
              <a:buNone/>
            </a:pPr>
            <a:r>
              <a:rPr lang="en-US" sz="2800" dirty="0" err="1" smtClean="0"/>
              <a:t>HelpDesk</a:t>
            </a:r>
            <a:r>
              <a:rPr lang="en-US" sz="2800" dirty="0" smtClean="0"/>
              <a:t> Consultant (TOP 4A)</a:t>
            </a:r>
          </a:p>
          <a:p>
            <a:pPr marL="114300" indent="0">
              <a:buNone/>
            </a:pPr>
            <a:r>
              <a:rPr lang="en-US" sz="2800" dirty="0"/>
              <a:t>	</a:t>
            </a:r>
            <a:r>
              <a:rPr lang="en-US" sz="2800" dirty="0" smtClean="0"/>
              <a:t>1 resignation in early October  -- seeking 	temporary labor and beginning search to fill 	vacancy; covers evenings and Sunday</a:t>
            </a:r>
          </a:p>
          <a:p>
            <a:pPr marL="114300" indent="0">
              <a:buNone/>
            </a:pPr>
            <a:endParaRPr lang="en-US" sz="28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AIS Position - Reconfiguration</a:t>
            </a:r>
            <a:endParaRPr lang="en-US" dirty="0"/>
          </a:p>
        </p:txBody>
      </p:sp>
      <p:sp>
        <p:nvSpPr>
          <p:cNvPr id="3" name="Content Placeholder 2"/>
          <p:cNvSpPr>
            <a:spLocks noGrp="1"/>
          </p:cNvSpPr>
          <p:nvPr>
            <p:ph idx="1"/>
          </p:nvPr>
        </p:nvSpPr>
        <p:spPr>
          <a:xfrm>
            <a:off x="457200" y="1447800"/>
            <a:ext cx="8229600" cy="4678363"/>
          </a:xfrm>
        </p:spPr>
        <p:txBody>
          <a:bodyPr>
            <a:normAutofit fontScale="77500" lnSpcReduction="20000"/>
          </a:bodyPr>
          <a:lstStyle/>
          <a:p>
            <a:pPr>
              <a:buNone/>
            </a:pPr>
            <a:r>
              <a:rPr lang="en-US" sz="4000" dirty="0" smtClean="0"/>
              <a:t>Web Applications Developer &amp; Support (anticipated to be AP5)</a:t>
            </a:r>
          </a:p>
          <a:p>
            <a:r>
              <a:rPr lang="en-US" dirty="0" smtClean="0"/>
              <a:t>Variation of this position has been ranked 3</a:t>
            </a:r>
            <a:r>
              <a:rPr lang="en-US" baseline="30000" dirty="0" smtClean="0"/>
              <a:t>rd</a:t>
            </a:r>
            <a:r>
              <a:rPr lang="en-US" dirty="0" smtClean="0"/>
              <a:t> in past five AIS staffing plans; 1</a:t>
            </a:r>
            <a:r>
              <a:rPr lang="en-US" baseline="30000" dirty="0" smtClean="0"/>
              <a:t>st</a:t>
            </a:r>
            <a:r>
              <a:rPr lang="en-US" dirty="0" smtClean="0"/>
              <a:t> in the Library plan</a:t>
            </a:r>
          </a:p>
          <a:p>
            <a:r>
              <a:rPr lang="en-US" dirty="0"/>
              <a:t>O</a:t>
            </a:r>
            <a:r>
              <a:rPr lang="en-US" dirty="0" smtClean="0"/>
              <a:t>pportunity possible due to resignation/retirement</a:t>
            </a:r>
          </a:p>
          <a:p>
            <a:r>
              <a:rPr lang="en-US" dirty="0" smtClean="0"/>
              <a:t>Primary support for Library and supplemental support for Instructional Design and Technology; </a:t>
            </a:r>
            <a:r>
              <a:rPr lang="en-US" dirty="0" err="1" smtClean="0"/>
              <a:t>HelpDesk</a:t>
            </a:r>
            <a:endParaRPr lang="en-US" dirty="0" smtClean="0"/>
          </a:p>
          <a:p>
            <a:r>
              <a:rPr lang="en-US" dirty="0" smtClean="0"/>
              <a:t>Web applications, resource interfaces (including EduCat), instructions, policies, procedures, mobile interfaces </a:t>
            </a:r>
          </a:p>
          <a:p>
            <a:r>
              <a:rPr lang="en-US" dirty="0" smtClean="0"/>
              <a:t>Connections to classes (F2F, blended, online), scholarship activities (theses, NMU Digital Commons) </a:t>
            </a:r>
          </a:p>
          <a:p>
            <a:r>
              <a:rPr lang="en-US" dirty="0" smtClean="0"/>
              <a:t>Web-based and mobile </a:t>
            </a:r>
          </a:p>
          <a:p>
            <a:endParaRPr lang="en-US" dirty="0"/>
          </a:p>
        </p:txBody>
      </p:sp>
    </p:spTree>
    <p:extLst>
      <p:ext uri="{BB962C8B-B14F-4D97-AF65-F5344CB8AC3E}">
        <p14:creationId xmlns:p14="http://schemas.microsoft.com/office/powerpoint/2010/main" val="2291014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a:bodyPr>
          <a:lstStyle/>
          <a:p>
            <a:r>
              <a:rPr lang="en-US" dirty="0" smtClean="0"/>
              <a:t>AIS New Position</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sz="4100" dirty="0" smtClean="0"/>
              <a:t>Priority 1 – Instructional Technologist (AP7)</a:t>
            </a:r>
          </a:p>
          <a:p>
            <a:r>
              <a:rPr lang="en-US" sz="3000" dirty="0" smtClean="0"/>
              <a:t>Top priority for past 5 years in AIS staffing plans </a:t>
            </a:r>
          </a:p>
          <a:p>
            <a:r>
              <a:rPr lang="en-US" sz="3000" dirty="0" smtClean="0"/>
              <a:t>Support for F2F, blended/hybrid, and online courses</a:t>
            </a:r>
          </a:p>
          <a:p>
            <a:r>
              <a:rPr lang="en-US" sz="3000" dirty="0" smtClean="0"/>
              <a:t>Connection to HLC Distance Education accreditation </a:t>
            </a:r>
          </a:p>
          <a:p>
            <a:r>
              <a:rPr lang="en-US" sz="3000" dirty="0" smtClean="0"/>
              <a:t>Continuing growth in use of course management system</a:t>
            </a:r>
          </a:p>
          <a:p>
            <a:pPr>
              <a:buFont typeface="Arial" charset="0"/>
              <a:buChar char="•"/>
            </a:pPr>
            <a:r>
              <a:rPr lang="en-US" sz="3000" dirty="0" smtClean="0"/>
              <a:t>Assist faculty with design, construction, and assessment of web-enhanced, hybrid (blended), online courses and programs</a:t>
            </a:r>
          </a:p>
          <a:p>
            <a:pPr>
              <a:buFont typeface="Arial" charset="0"/>
              <a:buChar char="•"/>
            </a:pPr>
            <a:r>
              <a:rPr lang="en-US" sz="3000" dirty="0" smtClean="0"/>
              <a:t>Design team environment </a:t>
            </a:r>
          </a:p>
          <a:p>
            <a:pPr>
              <a:buFont typeface="Arial" charset="0"/>
              <a:buChar char="•"/>
            </a:pPr>
            <a:r>
              <a:rPr lang="en-US" sz="3000" dirty="0" smtClean="0"/>
              <a:t>Exploration of emerging technologies</a:t>
            </a:r>
          </a:p>
          <a:p>
            <a:pPr>
              <a:buFont typeface="Arial" charset="0"/>
              <a:buChar char="•"/>
            </a:pPr>
            <a:r>
              <a:rPr lang="en-US" sz="3000" dirty="0" smtClean="0"/>
              <a:t>Support for students using web-based learning tools </a:t>
            </a:r>
          </a:p>
          <a:p>
            <a:pPr>
              <a:buNone/>
            </a:pPr>
            <a:endParaRPr lang="en-US" sz="3000" dirty="0" smtClean="0"/>
          </a:p>
          <a:p>
            <a:pPr>
              <a:buFont typeface="Arial" charset="0"/>
              <a:buChar char="•"/>
            </a:pPr>
            <a:endParaRPr lang="en-US" sz="3000" dirty="0"/>
          </a:p>
          <a:p>
            <a:pPr>
              <a:buFont typeface="Arial" charset="0"/>
              <a:buChar char="•"/>
            </a:pPr>
            <a:endParaRPr lang="en-US" sz="3000" dirty="0" smtClean="0"/>
          </a:p>
          <a:p>
            <a:pPr>
              <a:buFont typeface="Arial" charset="0"/>
              <a:buChar char="•"/>
            </a:pPr>
            <a:endParaRPr lang="en-US" sz="3000" dirty="0" smtClean="0"/>
          </a:p>
          <a:p>
            <a:pPr>
              <a:buNone/>
            </a:pPr>
            <a:endParaRPr lang="en-US" sz="3000" dirty="0"/>
          </a:p>
          <a:p>
            <a:pPr>
              <a:buNone/>
            </a:pPr>
            <a:endParaRPr lang="en-US" dirty="0" smtClean="0"/>
          </a:p>
          <a:p>
            <a:pPr>
              <a:buNone/>
            </a:pPr>
            <a:endParaRPr lang="en-US" dirty="0"/>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AIS New Position </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3900" dirty="0" smtClean="0"/>
              <a:t>Priority 2 -- Computing </a:t>
            </a:r>
            <a:r>
              <a:rPr lang="en-US" sz="3900" dirty="0" err="1" smtClean="0"/>
              <a:t>HelpDesk</a:t>
            </a:r>
            <a:r>
              <a:rPr lang="en-US" sz="3900" dirty="0" smtClean="0"/>
              <a:t> </a:t>
            </a:r>
            <a:r>
              <a:rPr lang="en-US" dirty="0" smtClean="0"/>
              <a:t>(TOP 4A)</a:t>
            </a:r>
          </a:p>
          <a:p>
            <a:r>
              <a:rPr lang="en-US" dirty="0" smtClean="0"/>
              <a:t>Priority in AIS staffing plan for past 5 years</a:t>
            </a:r>
            <a:endParaRPr lang="en-US" dirty="0"/>
          </a:p>
          <a:p>
            <a:r>
              <a:rPr lang="en-US" dirty="0" err="1" smtClean="0"/>
              <a:t>HelpDesk</a:t>
            </a:r>
            <a:r>
              <a:rPr lang="en-US" dirty="0" smtClean="0"/>
              <a:t> </a:t>
            </a:r>
            <a:r>
              <a:rPr lang="en-US" dirty="0"/>
              <a:t>frontline technical </a:t>
            </a:r>
            <a:r>
              <a:rPr lang="en-US" dirty="0" smtClean="0"/>
              <a:t>support</a:t>
            </a:r>
          </a:p>
          <a:p>
            <a:r>
              <a:rPr lang="en-US" dirty="0" smtClean="0"/>
              <a:t>Provide technical assistance to computer and network system users; answer questions, troubleshoot and resolve problems</a:t>
            </a:r>
          </a:p>
          <a:p>
            <a:r>
              <a:rPr lang="en-US" dirty="0" smtClean="0"/>
              <a:t>Support for students, faculty, and staff provided in person, by phone, and remotely</a:t>
            </a:r>
          </a:p>
          <a:p>
            <a:r>
              <a:rPr lang="en-US" dirty="0" smtClean="0"/>
              <a:t>Assist </a:t>
            </a:r>
            <a:r>
              <a:rPr lang="en-US" dirty="0"/>
              <a:t>with technical support planning, policy and procedure </a:t>
            </a:r>
            <a:r>
              <a:rPr lang="en-US" dirty="0" smtClean="0"/>
              <a:t>development, documentation</a:t>
            </a:r>
            <a:endParaRPr lang="en-US" dirty="0"/>
          </a:p>
        </p:txBody>
      </p:sp>
    </p:spTree>
    <p:extLst>
      <p:ext uri="{BB962C8B-B14F-4D97-AF65-F5344CB8AC3E}">
        <p14:creationId xmlns:p14="http://schemas.microsoft.com/office/powerpoint/2010/main" val="3140548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AIS New Positions</a:t>
            </a:r>
            <a:endParaRPr lang="en-US" dirty="0"/>
          </a:p>
        </p:txBody>
      </p:sp>
      <p:sp>
        <p:nvSpPr>
          <p:cNvPr id="3" name="Content Placeholder 2"/>
          <p:cNvSpPr>
            <a:spLocks noGrp="1"/>
          </p:cNvSpPr>
          <p:nvPr>
            <p:ph idx="1"/>
          </p:nvPr>
        </p:nvSpPr>
        <p:spPr>
          <a:xfrm>
            <a:off x="457200" y="1371600"/>
            <a:ext cx="8229600" cy="4953000"/>
          </a:xfrm>
        </p:spPr>
        <p:txBody>
          <a:bodyPr>
            <a:normAutofit fontScale="55000" lnSpcReduction="20000"/>
          </a:bodyPr>
          <a:lstStyle/>
          <a:p>
            <a:pPr>
              <a:buNone/>
            </a:pPr>
            <a:r>
              <a:rPr lang="en-US" sz="5100" dirty="0" smtClean="0"/>
              <a:t>Priority 3 – tie between two positions </a:t>
            </a:r>
            <a:r>
              <a:rPr lang="en-US" sz="5100" dirty="0"/>
              <a:t> </a:t>
            </a:r>
            <a:r>
              <a:rPr lang="en-US" sz="5100" dirty="0" smtClean="0"/>
              <a:t>in AIS’ plan</a:t>
            </a:r>
          </a:p>
          <a:p>
            <a:pPr>
              <a:buNone/>
            </a:pPr>
            <a:endParaRPr lang="en-US" sz="4400" dirty="0" smtClean="0"/>
          </a:p>
          <a:p>
            <a:pPr>
              <a:buNone/>
            </a:pPr>
            <a:r>
              <a:rPr lang="en-US" sz="5100" dirty="0" smtClean="0"/>
              <a:t>Archives/Records Management Specialist  </a:t>
            </a:r>
            <a:r>
              <a:rPr lang="en-US" sz="4400" dirty="0" smtClean="0"/>
              <a:t>(anticipated to be AP4)</a:t>
            </a:r>
          </a:p>
          <a:p>
            <a:r>
              <a:rPr lang="en-US" sz="4400" dirty="0" smtClean="0"/>
              <a:t>Ranked as 2</a:t>
            </a:r>
            <a:r>
              <a:rPr lang="en-US" sz="4400" baseline="30000" dirty="0" smtClean="0"/>
              <a:t>nd</a:t>
            </a:r>
            <a:r>
              <a:rPr lang="en-US" sz="4400" dirty="0" smtClean="0"/>
              <a:t> or 3</a:t>
            </a:r>
            <a:r>
              <a:rPr lang="en-US" sz="4400" baseline="30000" dirty="0" smtClean="0"/>
              <a:t>rd</a:t>
            </a:r>
            <a:r>
              <a:rPr lang="en-US" sz="4400" dirty="0" smtClean="0"/>
              <a:t> priority in last 5 years staffing plan</a:t>
            </a:r>
          </a:p>
          <a:p>
            <a:r>
              <a:rPr lang="en-US" sz="4400" dirty="0" smtClean="0"/>
              <a:t>Support required for NMU records retention &amp; destruction, both print and electronic (350-400 cubic feet of print material annually using 350 state approved retention schedules)</a:t>
            </a:r>
          </a:p>
          <a:p>
            <a:r>
              <a:rPr lang="en-US" sz="4400" dirty="0" smtClean="0"/>
              <a:t>Assist with NMU institutional repository</a:t>
            </a:r>
          </a:p>
          <a:p>
            <a:pPr>
              <a:buNone/>
            </a:pPr>
            <a:endParaRPr lang="en-US" sz="4400" dirty="0" smtClean="0"/>
          </a:p>
          <a:p>
            <a:pPr>
              <a:buNone/>
            </a:pPr>
            <a:r>
              <a:rPr lang="en-US" sz="5100" dirty="0" smtClean="0"/>
              <a:t>Reinstate the Post-MLS Fellow position </a:t>
            </a:r>
            <a:r>
              <a:rPr lang="en-US" sz="4400" dirty="0" smtClean="0"/>
              <a:t>– recommended by EPC previously but lost in last round of budget reductions</a:t>
            </a:r>
          </a:p>
          <a:p>
            <a:pPr>
              <a:buNone/>
            </a:pPr>
            <a:endParaRPr lang="en-US" sz="2800" dirty="0"/>
          </a:p>
          <a:p>
            <a:pPr>
              <a:buNone/>
            </a:pPr>
            <a:endParaRPr lang="en-US" sz="51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dirty="0" smtClean="0"/>
              <a:t>Conclusion</a:t>
            </a:r>
            <a:endParaRPr lang="en-US" dirty="0"/>
          </a:p>
        </p:txBody>
      </p:sp>
      <p:sp>
        <p:nvSpPr>
          <p:cNvPr id="3" name="Content Placeholder 2"/>
          <p:cNvSpPr>
            <a:spLocks noGrp="1"/>
          </p:cNvSpPr>
          <p:nvPr>
            <p:ph idx="1"/>
          </p:nvPr>
        </p:nvSpPr>
        <p:spPr>
          <a:xfrm>
            <a:off x="533400" y="914400"/>
            <a:ext cx="8229600" cy="5410200"/>
          </a:xfrm>
        </p:spPr>
        <p:txBody>
          <a:bodyPr>
            <a:noAutofit/>
          </a:bodyPr>
          <a:lstStyle/>
          <a:p>
            <a:pPr>
              <a:buNone/>
            </a:pPr>
            <a:r>
              <a:rPr lang="en-US" sz="2000" dirty="0" smtClean="0"/>
              <a:t>Staff positions are building blocks to sustain and enhance the most appropriate, productive, and effective AIS services (i.e. programs)  </a:t>
            </a:r>
          </a:p>
          <a:p>
            <a:pPr>
              <a:buNone/>
            </a:pPr>
            <a:r>
              <a:rPr lang="en-US" sz="2000" dirty="0" smtClean="0"/>
              <a:t>Also ongoing: </a:t>
            </a:r>
          </a:p>
          <a:p>
            <a:r>
              <a:rPr lang="en-US" sz="2000" dirty="0" smtClean="0"/>
              <a:t>Rolling 2-year fiscal plan for Library acquisitions that is consistent with the Library’s 5-year strategic plan</a:t>
            </a:r>
          </a:p>
          <a:p>
            <a:r>
              <a:rPr lang="en-US" sz="2000" dirty="0" smtClean="0"/>
              <a:t>Active learning workshops, high-tech interactive classroom</a:t>
            </a:r>
          </a:p>
          <a:p>
            <a:r>
              <a:rPr lang="en-US" sz="2000" dirty="0" smtClean="0"/>
              <a:t>Connection to JXJ, including plans to relocate  Archives onto the LRC 3</a:t>
            </a:r>
            <a:r>
              <a:rPr lang="en-US" sz="2000" baseline="30000" dirty="0" smtClean="0"/>
              <a:t>rd</a:t>
            </a:r>
            <a:r>
              <a:rPr lang="en-US" sz="2000" dirty="0" smtClean="0"/>
              <a:t> floor and create additional classroom space near technology support</a:t>
            </a:r>
          </a:p>
          <a:p>
            <a:r>
              <a:rPr lang="en-US" sz="2000" dirty="0" smtClean="0"/>
              <a:t>Analysis of Library’s Holocaust collection (strengths, directions)</a:t>
            </a:r>
          </a:p>
          <a:p>
            <a:r>
              <a:rPr lang="en-US" sz="2000" dirty="0" smtClean="0"/>
              <a:t>Development of student technology support, similar to CITE for faculty</a:t>
            </a:r>
          </a:p>
          <a:p>
            <a:r>
              <a:rPr lang="en-US" sz="2000" dirty="0" smtClean="0"/>
              <a:t>Development of classroom standards (instructor stations, technology)</a:t>
            </a:r>
          </a:p>
          <a:p>
            <a:r>
              <a:rPr lang="en-US" sz="2000" dirty="0" smtClean="0"/>
              <a:t>Increased involvement with embedded librarianship; assessment of learning when using different delivery methods (F2F, hybrid, embedded)</a:t>
            </a:r>
          </a:p>
          <a:p>
            <a:r>
              <a:rPr lang="en-US" sz="2000" dirty="0" smtClean="0"/>
              <a:t>Investigation of providing </a:t>
            </a:r>
            <a:r>
              <a:rPr lang="en-US" sz="2000" dirty="0" err="1" smtClean="0"/>
              <a:t>HelpDesk</a:t>
            </a:r>
            <a:r>
              <a:rPr lang="en-US" sz="2000" dirty="0" smtClean="0"/>
              <a:t> and basic Archives support at the Library’s Public Services desk to expand coverage without increased overhead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676400"/>
          </a:xfrm>
        </p:spPr>
        <p:txBody>
          <a:bodyPr>
            <a:normAutofit fontScale="90000"/>
          </a:bodyPr>
          <a:lstStyle/>
          <a:p>
            <a:r>
              <a:rPr lang="en-US" sz="9800" dirty="0" smtClean="0"/>
              <a:t>AIS</a:t>
            </a:r>
            <a:r>
              <a:rPr lang="en-US" dirty="0"/>
              <a:t/>
            </a:r>
            <a:br>
              <a:rPr lang="en-US" dirty="0"/>
            </a:br>
            <a:endParaRPr lang="en-US" dirty="0"/>
          </a:p>
        </p:txBody>
      </p:sp>
      <p:sp>
        <p:nvSpPr>
          <p:cNvPr id="3" name="Content Placeholder 2"/>
          <p:cNvSpPr>
            <a:spLocks noGrp="1"/>
          </p:cNvSpPr>
          <p:nvPr>
            <p:ph idx="1"/>
          </p:nvPr>
        </p:nvSpPr>
        <p:spPr>
          <a:xfrm>
            <a:off x="457200" y="1905000"/>
            <a:ext cx="8229600" cy="4525963"/>
          </a:xfrm>
        </p:spPr>
        <p:txBody>
          <a:bodyPr>
            <a:normAutofit/>
          </a:bodyPr>
          <a:lstStyle/>
          <a:p>
            <a:pPr>
              <a:buNone/>
            </a:pPr>
            <a:r>
              <a:rPr lang="en-US" dirty="0" smtClean="0"/>
              <a:t>	</a:t>
            </a:r>
            <a:r>
              <a:rPr lang="en-US" sz="3600" dirty="0" smtClean="0"/>
              <a:t>Lydia M. Olson Library </a:t>
            </a:r>
          </a:p>
          <a:p>
            <a:pPr>
              <a:buNone/>
            </a:pPr>
            <a:r>
              <a:rPr lang="en-US" sz="3600" dirty="0" smtClean="0"/>
              <a:t>	Instructional Design &amp; Technology</a:t>
            </a:r>
            <a:endParaRPr lang="en-US" sz="3600" dirty="0"/>
          </a:p>
          <a:p>
            <a:pPr>
              <a:buNone/>
            </a:pPr>
            <a:r>
              <a:rPr lang="en-US" sz="3600" dirty="0" smtClean="0"/>
              <a:t>	Central UP &amp; NMU Archives - Records</a:t>
            </a:r>
          </a:p>
          <a:p>
            <a:pPr>
              <a:buNone/>
            </a:pPr>
            <a:r>
              <a:rPr lang="en-US" sz="3600" dirty="0" smtClean="0"/>
              <a:t>	Computing </a:t>
            </a:r>
            <a:r>
              <a:rPr lang="en-US" sz="3600" dirty="0" err="1" smtClean="0"/>
              <a:t>HelpDesk</a:t>
            </a:r>
            <a:endParaRPr lang="en-US" sz="3600" dirty="0" smtClean="0"/>
          </a:p>
          <a:p>
            <a:pPr>
              <a:buNone/>
            </a:pPr>
            <a:r>
              <a:rPr lang="en-US" sz="3600" dirty="0" smtClean="0"/>
              <a:t>	Beaumier UP Heritage Center</a:t>
            </a:r>
          </a:p>
          <a:p>
            <a:pPr>
              <a:buNone/>
            </a:pPr>
            <a:r>
              <a:rPr lang="en-US"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Collaborative Relationships Include:</a:t>
            </a:r>
            <a:endParaRPr lang="en-US" dirty="0"/>
          </a:p>
        </p:txBody>
      </p:sp>
      <p:sp>
        <p:nvSpPr>
          <p:cNvPr id="5" name="Content Placeholder 4"/>
          <p:cNvSpPr>
            <a:spLocks noGrp="1"/>
          </p:cNvSpPr>
          <p:nvPr>
            <p:ph idx="1"/>
          </p:nvPr>
        </p:nvSpPr>
        <p:spPr/>
        <p:txBody>
          <a:bodyPr>
            <a:normAutofit fontScale="77500" lnSpcReduction="20000"/>
          </a:bodyPr>
          <a:lstStyle/>
          <a:p>
            <a:pPr>
              <a:buNone/>
            </a:pPr>
            <a:r>
              <a:rPr lang="en-US" dirty="0" smtClean="0"/>
              <a:t>University </a:t>
            </a:r>
          </a:p>
          <a:p>
            <a:r>
              <a:rPr lang="en-US" sz="2800" dirty="0" smtClean="0"/>
              <a:t>Micro Repair</a:t>
            </a:r>
            <a:endParaRPr lang="en-US" sz="2800" dirty="0"/>
          </a:p>
          <a:p>
            <a:r>
              <a:rPr lang="en-US" sz="2800" dirty="0" smtClean="0"/>
              <a:t>Learning Resources Division (Audio-Visual)</a:t>
            </a:r>
          </a:p>
          <a:p>
            <a:r>
              <a:rPr lang="en-US" sz="2800" dirty="0" smtClean="0"/>
              <a:t>Information Services (formerly </a:t>
            </a:r>
            <a:r>
              <a:rPr lang="en-US" sz="2800" dirty="0" err="1" smtClean="0"/>
              <a:t>AdIT</a:t>
            </a:r>
            <a:r>
              <a:rPr lang="en-US" sz="2800" dirty="0" smtClean="0"/>
              <a:t>) </a:t>
            </a:r>
          </a:p>
          <a:p>
            <a:r>
              <a:rPr lang="en-US" sz="2800" dirty="0" smtClean="0"/>
              <a:t>Academic Departments (library liaisons, instruction, EduCat, course design, etc.)</a:t>
            </a:r>
          </a:p>
          <a:p>
            <a:r>
              <a:rPr lang="en-US" sz="2800" dirty="0" smtClean="0"/>
              <a:t>Writing Center, Tutoring,  FYE</a:t>
            </a:r>
          </a:p>
          <a:p>
            <a:pPr marL="82296" indent="0">
              <a:buNone/>
            </a:pPr>
            <a:endParaRPr lang="en-US" sz="2800" dirty="0" smtClean="0"/>
          </a:p>
          <a:p>
            <a:pPr>
              <a:buNone/>
            </a:pPr>
            <a:r>
              <a:rPr lang="en-US" dirty="0" smtClean="0"/>
              <a:t>External (acquisition, services, affiliations)</a:t>
            </a:r>
          </a:p>
          <a:p>
            <a:r>
              <a:rPr lang="en-US" sz="2800" dirty="0" smtClean="0"/>
              <a:t>Midwest Collaborative for Library Services (MCLS)</a:t>
            </a:r>
          </a:p>
          <a:p>
            <a:r>
              <a:rPr lang="en-US" sz="2800" dirty="0" smtClean="0"/>
              <a:t>Library of Michigan</a:t>
            </a:r>
          </a:p>
          <a:p>
            <a:r>
              <a:rPr lang="en-US" sz="2800" dirty="0" smtClean="0"/>
              <a:t>Michigan Library Association </a:t>
            </a:r>
          </a:p>
          <a:p>
            <a:r>
              <a:rPr lang="en-US" sz="2800" dirty="0" smtClean="0"/>
              <a:t>MERLOT, </a:t>
            </a:r>
            <a:r>
              <a:rPr lang="en-US" sz="2800" dirty="0" err="1" smtClean="0"/>
              <a:t>EduCause</a:t>
            </a:r>
            <a:r>
              <a:rPr lang="en-US" sz="2800" dirty="0" smtClean="0"/>
              <a:t> Learning Initiative (ELI), SLOAN-C</a:t>
            </a:r>
          </a:p>
          <a:p>
            <a:pPr>
              <a:buNone/>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AIS Mission Statements </a:t>
            </a:r>
            <a:endParaRPr lang="en-US" dirty="0"/>
          </a:p>
        </p:txBody>
      </p:sp>
      <p:sp>
        <p:nvSpPr>
          <p:cNvPr id="3" name="Content Placeholder 2"/>
          <p:cNvSpPr>
            <a:spLocks noGrp="1"/>
          </p:cNvSpPr>
          <p:nvPr>
            <p:ph idx="1"/>
          </p:nvPr>
        </p:nvSpPr>
        <p:spPr/>
        <p:txBody>
          <a:bodyPr>
            <a:normAutofit fontScale="77500" lnSpcReduction="20000"/>
          </a:bodyPr>
          <a:lstStyle/>
          <a:p>
            <a:r>
              <a:rPr lang="en-US" sz="3300" b="1" dirty="0"/>
              <a:t>AIS Mission Statement </a:t>
            </a:r>
          </a:p>
          <a:p>
            <a:pPr>
              <a:buNone/>
            </a:pPr>
            <a:r>
              <a:rPr lang="en-US" sz="2400" b="1" dirty="0" smtClean="0"/>
              <a:t>     </a:t>
            </a:r>
            <a:r>
              <a:rPr lang="en-US" sz="2400" dirty="0" smtClean="0"/>
              <a:t>Academic </a:t>
            </a:r>
            <a:r>
              <a:rPr lang="en-US" sz="2400" dirty="0"/>
              <a:t>Information Services supports teaching, learning, scholarship, and community outreach activities by providing information resources, access to educational technology, and instructional services to help students and employees acquire information and technology skills that contribute to lifelong learning and productive citizenship. (Accepted by AIS Dean’s Advisory Council; 3/19/09</a:t>
            </a:r>
            <a:r>
              <a:rPr lang="en-US" sz="2400" dirty="0" smtClean="0"/>
              <a:t>)</a:t>
            </a:r>
          </a:p>
          <a:p>
            <a:pPr>
              <a:buNone/>
            </a:pPr>
            <a:endParaRPr lang="en-US" sz="2400" dirty="0" smtClean="0"/>
          </a:p>
          <a:p>
            <a:r>
              <a:rPr lang="en-US" sz="3300" b="1" dirty="0" smtClean="0"/>
              <a:t>AIS Unit Mission Statements </a:t>
            </a:r>
            <a:endParaRPr lang="en-US" sz="3300" b="1" dirty="0"/>
          </a:p>
          <a:p>
            <a:pPr>
              <a:buFont typeface="Wingdings" pitchFamily="2" charset="2"/>
              <a:buChar char="Ø"/>
            </a:pPr>
            <a:r>
              <a:rPr lang="en-US" dirty="0" smtClean="0"/>
              <a:t>Archives – revised 3/19/09</a:t>
            </a:r>
          </a:p>
          <a:p>
            <a:pPr>
              <a:buFont typeface="Wingdings" pitchFamily="2" charset="2"/>
              <a:buChar char="Ø"/>
            </a:pPr>
            <a:r>
              <a:rPr lang="en-US" dirty="0" smtClean="0"/>
              <a:t>Computing </a:t>
            </a:r>
            <a:r>
              <a:rPr lang="en-US" dirty="0" err="1" smtClean="0"/>
              <a:t>HelpDesk</a:t>
            </a:r>
            <a:r>
              <a:rPr lang="en-US" dirty="0" smtClean="0"/>
              <a:t> – revised 10/5/10</a:t>
            </a:r>
          </a:p>
          <a:p>
            <a:pPr>
              <a:buFont typeface="Wingdings" pitchFamily="2" charset="2"/>
              <a:buChar char="Ø"/>
            </a:pPr>
            <a:r>
              <a:rPr lang="en-US" dirty="0" smtClean="0"/>
              <a:t>Instructional Design &amp; Technology – revised 10/18/10</a:t>
            </a:r>
          </a:p>
          <a:p>
            <a:pPr>
              <a:buFont typeface="Wingdings" pitchFamily="2" charset="2"/>
              <a:buChar char="Ø"/>
            </a:pPr>
            <a:r>
              <a:rPr lang="en-US" dirty="0" smtClean="0"/>
              <a:t>Lydia M. Olson Library – revised 3/19/09</a:t>
            </a:r>
          </a:p>
          <a:p>
            <a:pPr>
              <a:buFont typeface="Wingdings" pitchFamily="2" charset="2"/>
              <a:buChar char="Ø"/>
            </a:pPr>
            <a:r>
              <a:rPr lang="en-US" dirty="0" smtClean="0"/>
              <a:t>Beaumier – 2010 </a:t>
            </a:r>
          </a:p>
          <a:p>
            <a:endParaRPr lang="en-US" dirty="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Facilities:  Learning Resources Center (LRC), Cohodas, and Services building </a:t>
            </a:r>
            <a:endParaRPr lang="en-US" sz="3600" dirty="0"/>
          </a:p>
        </p:txBody>
      </p:sp>
      <p:sp>
        <p:nvSpPr>
          <p:cNvPr id="3" name="Content Placeholder 2"/>
          <p:cNvSpPr>
            <a:spLocks noGrp="1"/>
          </p:cNvSpPr>
          <p:nvPr>
            <p:ph idx="1"/>
          </p:nvPr>
        </p:nvSpPr>
        <p:spPr>
          <a:xfrm>
            <a:off x="381000" y="1828800"/>
            <a:ext cx="7620000" cy="4800600"/>
          </a:xfrm>
        </p:spPr>
        <p:txBody>
          <a:bodyPr>
            <a:normAutofit fontScale="92500" lnSpcReduction="20000"/>
          </a:bodyPr>
          <a:lstStyle/>
          <a:p>
            <a:r>
              <a:rPr lang="en-US" dirty="0" err="1" smtClean="0"/>
              <a:t>Beaumier</a:t>
            </a:r>
            <a:r>
              <a:rPr lang="en-US" dirty="0" smtClean="0"/>
              <a:t> Heritage Center located in Cohodas </a:t>
            </a:r>
          </a:p>
          <a:p>
            <a:r>
              <a:rPr lang="en-US" dirty="0" smtClean="0"/>
              <a:t>LRC houses </a:t>
            </a:r>
          </a:p>
          <a:p>
            <a:pPr lvl="1"/>
            <a:r>
              <a:rPr lang="en-US" dirty="0" smtClean="0"/>
              <a:t>Library (upper two floors)</a:t>
            </a:r>
          </a:p>
          <a:p>
            <a:pPr lvl="1"/>
            <a:r>
              <a:rPr lang="en-US" dirty="0" smtClean="0"/>
              <a:t>Instructional Design &amp; Technology, CITE (first floor)</a:t>
            </a:r>
          </a:p>
          <a:p>
            <a:pPr lvl="1"/>
            <a:r>
              <a:rPr lang="en-US" dirty="0" smtClean="0"/>
              <a:t>Computing </a:t>
            </a:r>
            <a:r>
              <a:rPr lang="en-US" dirty="0" err="1" smtClean="0"/>
              <a:t>HelpDesk</a:t>
            </a:r>
            <a:r>
              <a:rPr lang="en-US" dirty="0" smtClean="0"/>
              <a:t> (first floor) </a:t>
            </a:r>
          </a:p>
          <a:p>
            <a:pPr lvl="1"/>
            <a:r>
              <a:rPr lang="en-US" dirty="0" smtClean="0"/>
              <a:t>Archives (first floor)</a:t>
            </a:r>
          </a:p>
          <a:p>
            <a:r>
              <a:rPr lang="en-US" dirty="0" smtClean="0"/>
              <a:t>Services building houses Records storage </a:t>
            </a:r>
          </a:p>
          <a:p>
            <a:r>
              <a:rPr lang="en-US" dirty="0" smtClean="0"/>
              <a:t>Classrooms in LRC, including renovation of LRC 108 into an Active Learning Classroom (NSF grant)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n-US" dirty="0" smtClean="0"/>
              <a:t/>
            </a:r>
            <a:br>
              <a:rPr lang="en-US" dirty="0" smtClean="0"/>
            </a:br>
            <a:r>
              <a:rPr lang="en-US" dirty="0" smtClean="0"/>
              <a:t>Align with Mission &amp; Vision of Academic Affairs</a:t>
            </a:r>
            <a:br>
              <a:rPr lang="en-US" dirty="0" smtClean="0"/>
            </a:br>
            <a:endParaRPr lang="en-US" dirty="0"/>
          </a:p>
        </p:txBody>
      </p:sp>
      <p:sp>
        <p:nvSpPr>
          <p:cNvPr id="3" name="Content Placeholder 2"/>
          <p:cNvSpPr>
            <a:spLocks noGrp="1"/>
          </p:cNvSpPr>
          <p:nvPr>
            <p:ph idx="1"/>
          </p:nvPr>
        </p:nvSpPr>
        <p:spPr>
          <a:xfrm>
            <a:off x="457200" y="1295400"/>
            <a:ext cx="8686800" cy="5333999"/>
          </a:xfrm>
        </p:spPr>
        <p:txBody>
          <a:bodyPr>
            <a:normAutofit fontScale="32500" lnSpcReduction="20000"/>
          </a:bodyPr>
          <a:lstStyle/>
          <a:p>
            <a:pPr marL="514350" indent="-514350">
              <a:buNone/>
            </a:pPr>
            <a:r>
              <a:rPr lang="en-US" dirty="0"/>
              <a:t>	</a:t>
            </a:r>
            <a:endParaRPr lang="en-US" dirty="0" smtClean="0"/>
          </a:p>
          <a:p>
            <a:pPr marL="514350" indent="-514350">
              <a:buNone/>
            </a:pPr>
            <a:r>
              <a:rPr lang="en-US" sz="5500" b="1" dirty="0" smtClean="0"/>
              <a:t>Intellectual Foundation </a:t>
            </a:r>
          </a:p>
          <a:p>
            <a:pPr marL="514350" indent="-514350"/>
            <a:r>
              <a:rPr lang="en-US" sz="5500" dirty="0" smtClean="0"/>
              <a:t>Instructional services focus on critical thinking, problem-based learning</a:t>
            </a:r>
          </a:p>
          <a:p>
            <a:pPr marL="514350" indent="-514350"/>
            <a:r>
              <a:rPr lang="en-US" sz="5500" dirty="0" smtClean="0"/>
              <a:t>Liaisons with departments, English (EN111), FYE, Writing Center</a:t>
            </a:r>
          </a:p>
          <a:p>
            <a:pPr marL="514350" indent="-514350"/>
            <a:r>
              <a:rPr lang="en-US" sz="5500" dirty="0" smtClean="0"/>
              <a:t>Archives  and </a:t>
            </a:r>
            <a:r>
              <a:rPr lang="en-US" sz="5500" dirty="0" err="1" smtClean="0"/>
              <a:t>Beaumier</a:t>
            </a:r>
            <a:r>
              <a:rPr lang="en-US" sz="5500" dirty="0" smtClean="0"/>
              <a:t> – cultural, historical, local &amp; regional</a:t>
            </a:r>
          </a:p>
          <a:p>
            <a:pPr marL="514350" indent="-514350"/>
            <a:r>
              <a:rPr lang="en-US" sz="5500" dirty="0" err="1" smtClean="0"/>
              <a:t>EduCat</a:t>
            </a:r>
            <a:r>
              <a:rPr lang="en-US" sz="5500" dirty="0" smtClean="0"/>
              <a:t>, instructional technology</a:t>
            </a:r>
          </a:p>
          <a:p>
            <a:pPr marL="514350" indent="-514350">
              <a:buNone/>
            </a:pPr>
            <a:r>
              <a:rPr lang="en-US" sz="5500" b="1" dirty="0" smtClean="0"/>
              <a:t>Active Learning</a:t>
            </a:r>
          </a:p>
          <a:p>
            <a:pPr marL="514350" indent="-514350"/>
            <a:r>
              <a:rPr lang="en-US" sz="5500" dirty="0" smtClean="0"/>
              <a:t>Credit courses complement broader curriculum – </a:t>
            </a:r>
          </a:p>
          <a:p>
            <a:pPr marL="914400" lvl="1" indent="-514350"/>
            <a:r>
              <a:rPr lang="en-US" sz="5500" dirty="0" smtClean="0"/>
              <a:t>submitted a CUP proposal to streamline course offerings</a:t>
            </a:r>
          </a:p>
          <a:p>
            <a:pPr marL="514350" indent="-514350"/>
            <a:r>
              <a:rPr lang="en-US" sz="5500" dirty="0" smtClean="0"/>
              <a:t>Student-guided library tours, Archives &amp; </a:t>
            </a:r>
            <a:r>
              <a:rPr lang="en-US" sz="5500" dirty="0" err="1" smtClean="0"/>
              <a:t>Beaumier</a:t>
            </a:r>
            <a:r>
              <a:rPr lang="en-US" sz="5500" dirty="0" smtClean="0"/>
              <a:t> projects</a:t>
            </a:r>
          </a:p>
          <a:p>
            <a:pPr marL="514350" indent="-514350"/>
            <a:r>
              <a:rPr lang="en-US" sz="5500" dirty="0" smtClean="0"/>
              <a:t>LRC 108 renovation and principal in NSF grant</a:t>
            </a:r>
          </a:p>
          <a:p>
            <a:pPr marL="514350" indent="-514350">
              <a:buNone/>
            </a:pPr>
            <a:r>
              <a:rPr lang="en-US" sz="5500" b="1" dirty="0" smtClean="0"/>
              <a:t>Career Preparation</a:t>
            </a:r>
          </a:p>
          <a:p>
            <a:pPr marL="514350" indent="-514350"/>
            <a:r>
              <a:rPr lang="en-US" sz="5500" dirty="0" smtClean="0"/>
              <a:t>Student employment leading to graduate school or employment </a:t>
            </a:r>
          </a:p>
          <a:p>
            <a:pPr marL="514350" indent="-514350"/>
            <a:r>
              <a:rPr lang="en-US" sz="5500" dirty="0" smtClean="0"/>
              <a:t>Resources for exploring career options </a:t>
            </a:r>
            <a:endParaRPr lang="en-US" sz="5500" dirty="0"/>
          </a:p>
          <a:p>
            <a:pPr marL="514350" indent="-514350">
              <a:buNone/>
            </a:pPr>
            <a:r>
              <a:rPr lang="en-US" sz="5500" b="1" dirty="0" smtClean="0"/>
              <a:t>Community Engagement </a:t>
            </a:r>
            <a:endParaRPr lang="en-US" sz="5500" dirty="0" smtClean="0"/>
          </a:p>
          <a:p>
            <a:pPr marL="514350" indent="-514350"/>
            <a:r>
              <a:rPr lang="en-US" sz="5500" dirty="0" smtClean="0"/>
              <a:t>Connections to regional K-12, Charter Schools, Native American schools/libraries</a:t>
            </a:r>
          </a:p>
          <a:p>
            <a:pPr marL="514350" indent="-514350"/>
            <a:r>
              <a:rPr lang="en-US" sz="5500" dirty="0" smtClean="0"/>
              <a:t>Local library connections – Peter White Public Library </a:t>
            </a:r>
          </a:p>
          <a:p>
            <a:pPr marL="514350" indent="-514350"/>
            <a:r>
              <a:rPr lang="en-US" sz="5500" dirty="0" smtClean="0"/>
              <a:t>Archives – internships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pPr algn="l"/>
            <a:r>
              <a:rPr lang="en-US" sz="4000" dirty="0" smtClean="0"/>
              <a:t>EPC Criteria</a:t>
            </a:r>
            <a:endParaRPr lang="en-US" sz="4000" dirty="0"/>
          </a:p>
        </p:txBody>
      </p:sp>
      <p:sp>
        <p:nvSpPr>
          <p:cNvPr id="3" name="Content Placeholder 2"/>
          <p:cNvSpPr>
            <a:spLocks noGrp="1"/>
          </p:cNvSpPr>
          <p:nvPr>
            <p:ph idx="1"/>
          </p:nvPr>
        </p:nvSpPr>
        <p:spPr>
          <a:xfrm>
            <a:off x="457200" y="990600"/>
            <a:ext cx="8229600" cy="5135563"/>
          </a:xfrm>
        </p:spPr>
        <p:txBody>
          <a:bodyPr>
            <a:normAutofit fontScale="92500" lnSpcReduction="20000"/>
          </a:bodyPr>
          <a:lstStyle/>
          <a:p>
            <a:pPr>
              <a:buNone/>
            </a:pPr>
            <a:r>
              <a:rPr lang="en-US" dirty="0" smtClean="0"/>
              <a:t>Internal demand – </a:t>
            </a:r>
            <a:r>
              <a:rPr lang="en-US" sz="2600" dirty="0" smtClean="0"/>
              <a:t>Does AIS provide essential support for others in the University?  Yes – instructional, scholarship, classroom, course design, etc.  </a:t>
            </a:r>
          </a:p>
          <a:p>
            <a:pPr marL="514350" indent="-514350">
              <a:buNone/>
            </a:pPr>
            <a:r>
              <a:rPr lang="en-US" dirty="0" smtClean="0"/>
              <a:t>Quality of program inputs and resources </a:t>
            </a:r>
          </a:p>
          <a:p>
            <a:pPr marL="914400" lvl="1" indent="-514350">
              <a:buFont typeface="Arial" pitchFamily="34" charset="0"/>
              <a:buChar char="•"/>
            </a:pPr>
            <a:r>
              <a:rPr lang="en-US" dirty="0" smtClean="0"/>
              <a:t>Equipment &amp; Software– maintained, updated, replaced (e.g. classroom technology, EduCat, digital resources, e-reserves) </a:t>
            </a:r>
          </a:p>
          <a:p>
            <a:pPr marL="914400" lvl="1" indent="-514350">
              <a:buFont typeface="Arial" pitchFamily="34" charset="0"/>
              <a:buChar char="•"/>
            </a:pPr>
            <a:r>
              <a:rPr lang="en-US" dirty="0" smtClean="0"/>
              <a:t>Facilities – recent improvements - Library group study; GU/DP classroom designations; connection to new academic building (JXJ) </a:t>
            </a:r>
          </a:p>
          <a:p>
            <a:pPr marL="914400" lvl="1" indent="-514350">
              <a:buFont typeface="Arial" pitchFamily="34" charset="0"/>
              <a:buChar char="•"/>
            </a:pPr>
            <a:r>
              <a:rPr lang="en-US" dirty="0" smtClean="0"/>
              <a:t>Faculty – expertise, engaged</a:t>
            </a:r>
          </a:p>
          <a:p>
            <a:pPr marL="914400" lvl="1" indent="-514350">
              <a:buFont typeface="Arial" pitchFamily="34" charset="0"/>
              <a:buChar char="•"/>
            </a:pPr>
            <a:r>
              <a:rPr lang="en-US" dirty="0" smtClean="0"/>
              <a:t>Student Assistants - expectations of professionalism, customer service, cooperation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spcBef>
                <a:spcPct val="0"/>
              </a:spcBef>
            </a:pPr>
            <a:r>
              <a:rPr lang="en-US" sz="2800" dirty="0" smtClean="0">
                <a:latin typeface="+mn-lt"/>
              </a:rPr>
              <a:t>Quality of program outcomes</a:t>
            </a:r>
            <a:br>
              <a:rPr lang="en-US" sz="2800" dirty="0" smtClean="0">
                <a:latin typeface="+mn-lt"/>
              </a:rPr>
            </a:br>
            <a:endParaRPr lang="en-US" sz="2800" dirty="0">
              <a:latin typeface="+mn-lt"/>
            </a:endParaRPr>
          </a:p>
        </p:txBody>
      </p:sp>
      <p:sp>
        <p:nvSpPr>
          <p:cNvPr id="3" name="Content Placeholder 2"/>
          <p:cNvSpPr>
            <a:spLocks noGrp="1"/>
          </p:cNvSpPr>
          <p:nvPr>
            <p:ph idx="1"/>
          </p:nvPr>
        </p:nvSpPr>
        <p:spPr>
          <a:xfrm>
            <a:off x="457200" y="1066800"/>
            <a:ext cx="8229600" cy="5059363"/>
          </a:xfrm>
        </p:spPr>
        <p:txBody>
          <a:bodyPr>
            <a:normAutofit lnSpcReduction="10000"/>
          </a:bodyPr>
          <a:lstStyle/>
          <a:p>
            <a:pPr marL="914400" lvl="1" indent="-514350">
              <a:buFont typeface="Arial" pitchFamily="34" charset="0"/>
              <a:buChar char="•"/>
            </a:pPr>
            <a:r>
              <a:rPr lang="en-US" dirty="0" smtClean="0"/>
              <a:t>Impact on regional community</a:t>
            </a:r>
          </a:p>
          <a:p>
            <a:pPr marL="1314450" lvl="2" indent="-514350"/>
            <a:r>
              <a:rPr lang="en-US" dirty="0" smtClean="0"/>
              <a:t>Interactions with local entities:  Peter White Public Library, Tribal libraries, MTU,  LSSU, Gogebic Community College, </a:t>
            </a:r>
            <a:r>
              <a:rPr lang="en-US" dirty="0" err="1" smtClean="0"/>
              <a:t>Finlandia</a:t>
            </a:r>
            <a:r>
              <a:rPr lang="en-US" dirty="0" smtClean="0"/>
              <a:t>,  UP public libraries</a:t>
            </a:r>
          </a:p>
          <a:p>
            <a:pPr marL="1314450" lvl="2" indent="-514350"/>
            <a:r>
              <a:rPr lang="en-US" dirty="0" smtClean="0"/>
              <a:t>Shared library </a:t>
            </a:r>
            <a:r>
              <a:rPr lang="en-US" dirty="0" err="1" smtClean="0"/>
              <a:t>resoures</a:t>
            </a:r>
            <a:r>
              <a:rPr lang="en-US" dirty="0" smtClean="0"/>
              <a:t> (</a:t>
            </a:r>
            <a:r>
              <a:rPr lang="en-US" dirty="0" err="1" smtClean="0"/>
              <a:t>MelCat</a:t>
            </a:r>
            <a:r>
              <a:rPr lang="en-US" dirty="0" smtClean="0"/>
              <a:t>, state-wide delivery)</a:t>
            </a:r>
          </a:p>
          <a:p>
            <a:pPr marL="1314450" lvl="2" indent="-514350"/>
            <a:r>
              <a:rPr lang="en-US" dirty="0" smtClean="0"/>
              <a:t>Archives workshops </a:t>
            </a:r>
          </a:p>
          <a:p>
            <a:pPr marL="1314450" lvl="2" indent="-514350"/>
            <a:r>
              <a:rPr lang="en-US" dirty="0" smtClean="0"/>
              <a:t>Beaumier programming (museum, </a:t>
            </a:r>
            <a:r>
              <a:rPr lang="en-US" dirty="0" err="1" smtClean="0"/>
              <a:t>Folklife</a:t>
            </a:r>
            <a:r>
              <a:rPr lang="en-US" dirty="0" smtClean="0"/>
              <a:t> festival, Northern Nights performing arts series, etc.)</a:t>
            </a:r>
          </a:p>
          <a:p>
            <a:pPr marL="914400" lvl="1" indent="-514350">
              <a:buFont typeface="Arial" pitchFamily="34" charset="0"/>
              <a:buChar char="•"/>
            </a:pPr>
            <a:r>
              <a:rPr lang="en-US" dirty="0" smtClean="0"/>
              <a:t>Learning outcomes assessment </a:t>
            </a:r>
          </a:p>
          <a:p>
            <a:pPr marL="1314450" lvl="2" indent="-514350"/>
            <a:r>
              <a:rPr lang="en-US" dirty="0" smtClean="0"/>
              <a:t>AIS 101 ongoing  component of Library’s assessment </a:t>
            </a:r>
          </a:p>
          <a:p>
            <a:pPr marL="1314450" lvl="2" indent="-514350"/>
            <a:r>
              <a:rPr lang="en-US" dirty="0" smtClean="0"/>
              <a:t>Embedded librarians in EduCat  identified within Assessment plan</a:t>
            </a:r>
          </a:p>
          <a:p>
            <a:pPr>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pPr algn="l"/>
            <a:r>
              <a:rPr lang="en-US" sz="4000" dirty="0" smtClean="0"/>
              <a:t/>
            </a:r>
            <a:br>
              <a:rPr lang="en-US" sz="4000" dirty="0" smtClean="0"/>
            </a:br>
            <a:r>
              <a:rPr lang="en-US" sz="4000" dirty="0" smtClean="0"/>
              <a:t>Size, scope, and productivity of the programs</a:t>
            </a:r>
            <a:br>
              <a:rPr lang="en-US" sz="4000" dirty="0" smtClean="0"/>
            </a:br>
            <a:endParaRPr lang="en-US" sz="4000" dirty="0"/>
          </a:p>
        </p:txBody>
      </p:sp>
      <p:sp>
        <p:nvSpPr>
          <p:cNvPr id="3" name="Content Placeholder 2"/>
          <p:cNvSpPr>
            <a:spLocks noGrp="1"/>
          </p:cNvSpPr>
          <p:nvPr>
            <p:ph idx="1"/>
          </p:nvPr>
        </p:nvSpPr>
        <p:spPr>
          <a:xfrm>
            <a:off x="457200" y="1828800"/>
            <a:ext cx="8229600" cy="4525963"/>
          </a:xfrm>
        </p:spPr>
        <p:txBody>
          <a:bodyPr>
            <a:normAutofit fontScale="77500" lnSpcReduction="20000"/>
          </a:bodyPr>
          <a:lstStyle/>
          <a:p>
            <a:pPr lvl="1">
              <a:buFont typeface="Arial" pitchFamily="34" charset="0"/>
              <a:buChar char="•"/>
            </a:pPr>
            <a:r>
              <a:rPr lang="en-US" dirty="0" smtClean="0"/>
              <a:t>Library measures as reported in Academic Library Survey (formerly IPEDS) </a:t>
            </a:r>
            <a:r>
              <a:rPr lang="en-US" sz="2000" dirty="0" smtClean="0"/>
              <a:t>(FYES: FTETF Library Faculty is 981:1)</a:t>
            </a:r>
          </a:p>
          <a:p>
            <a:pPr lvl="1">
              <a:buFont typeface="Arial" pitchFamily="34" charset="0"/>
              <a:buChar char="•"/>
            </a:pPr>
            <a:r>
              <a:rPr lang="en-US" dirty="0" smtClean="0"/>
              <a:t>Archives collections and acquisitions – political, economic, government records and papers </a:t>
            </a:r>
            <a:r>
              <a:rPr lang="en-US" dirty="0"/>
              <a:t>	</a:t>
            </a:r>
            <a:endParaRPr lang="en-US" dirty="0" smtClean="0"/>
          </a:p>
          <a:p>
            <a:pPr lvl="1">
              <a:buFont typeface="Arial" pitchFamily="34" charset="0"/>
              <a:buChar char="•"/>
            </a:pPr>
            <a:r>
              <a:rPr lang="en-US" dirty="0" smtClean="0"/>
              <a:t>Computing </a:t>
            </a:r>
            <a:r>
              <a:rPr lang="en-US" dirty="0" err="1" smtClean="0"/>
              <a:t>HelpDesk</a:t>
            </a:r>
            <a:r>
              <a:rPr lang="en-US" dirty="0" smtClean="0"/>
              <a:t> questions exceeded 21,700 for FY12</a:t>
            </a:r>
          </a:p>
          <a:p>
            <a:pPr lvl="1">
              <a:buFont typeface="Arial" pitchFamily="34" charset="0"/>
              <a:buChar char="•"/>
            </a:pPr>
            <a:r>
              <a:rPr lang="en-US" dirty="0" smtClean="0"/>
              <a:t>Instructional Design &amp; Technology – EduCat requests 1,087 at start of Fall 2012 semester; over 300 teaching staff (faculty, TAs, contingent faculty, etc.) </a:t>
            </a:r>
          </a:p>
          <a:p>
            <a:pPr lvl="1">
              <a:buFont typeface="Arial" pitchFamily="34" charset="0"/>
              <a:buChar char="•"/>
            </a:pPr>
            <a:r>
              <a:rPr lang="en-US" dirty="0" smtClean="0"/>
              <a:t>Embedded librarians – So far, July – September 2012 = 100</a:t>
            </a:r>
            <a:r>
              <a:rPr lang="en-US" dirty="0"/>
              <a:t> </a:t>
            </a:r>
            <a:r>
              <a:rPr lang="en-US" dirty="0" smtClean="0"/>
              <a:t>(total in all of FY12 was 170)</a:t>
            </a:r>
          </a:p>
          <a:p>
            <a:pPr lvl="1">
              <a:buFont typeface="Arial" pitchFamily="34" charset="0"/>
              <a:buChar char="•"/>
            </a:pPr>
            <a:r>
              <a:rPr lang="en-US" dirty="0" smtClean="0"/>
              <a:t>Library Instruction sessions provided January – September 2012 = 324 sessions (2011 calendar year = 309); success with learning objectives via different delivery methods currently being assessed as part of Library AQIP assessment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1918</TotalTime>
  <Words>1075</Words>
  <Application>Microsoft Office PowerPoint</Application>
  <PresentationFormat>On-screen Show (4:3)</PresentationFormat>
  <Paragraphs>165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Academic Information Services 2012 Update and Staffing Priorities </vt:lpstr>
      <vt:lpstr>AIS </vt:lpstr>
      <vt:lpstr>Collaborative Relationships Include:</vt:lpstr>
      <vt:lpstr>AIS Mission Statements </vt:lpstr>
      <vt:lpstr>Facilities:  Learning Resources Center (LRC), Cohodas, and Services building </vt:lpstr>
      <vt:lpstr> Align with Mission &amp; Vision of Academic Affairs </vt:lpstr>
      <vt:lpstr>EPC Criteria</vt:lpstr>
      <vt:lpstr>Quality of program outcomes </vt:lpstr>
      <vt:lpstr> Size, scope, and productivity of the programs </vt:lpstr>
      <vt:lpstr> Revenue and other resources  </vt:lpstr>
      <vt:lpstr> Costs, expenses, and efficiencies  </vt:lpstr>
      <vt:lpstr>Recent staffing changes – 2012</vt:lpstr>
      <vt:lpstr>AIS Position - Reconfiguration</vt:lpstr>
      <vt:lpstr>AIS New Position</vt:lpstr>
      <vt:lpstr>AIS New Position </vt:lpstr>
      <vt:lpstr>AIS New Positions</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Information Services Strategic Directions and Staffing Priorities</dc:title>
  <dc:creator>Registered User</dc:creator>
  <cp:lastModifiedBy>Registered User</cp:lastModifiedBy>
  <cp:revision>120</cp:revision>
  <dcterms:created xsi:type="dcterms:W3CDTF">2010-10-31T12:10:10Z</dcterms:created>
  <dcterms:modified xsi:type="dcterms:W3CDTF">2012-11-02T13:40:55Z</dcterms:modified>
</cp:coreProperties>
</file>