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7.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8.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9.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10.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notesSlides/notesSlide12.xml" ContentType="application/vnd.openxmlformats-officedocument.presentationml.notesSlide+xml"/>
  <Override PartName="/ppt/charts/chart8.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charts/chart9.xml" ContentType="application/vnd.openxmlformats-officedocument.drawingml.chart+xml"/>
  <Override PartName="/ppt/theme/themeOverride9.xml" ContentType="application/vnd.openxmlformats-officedocument.themeOverride+xml"/>
  <Override PartName="/ppt/notesSlides/notesSlide14.xml" ContentType="application/vnd.openxmlformats-officedocument.presentationml.notesSlide+xml"/>
  <Override PartName="/ppt/charts/chart10.xml" ContentType="application/vnd.openxmlformats-officedocument.drawingml.chart+xml"/>
  <Override PartName="/ppt/theme/themeOverride10.xml" ContentType="application/vnd.openxmlformats-officedocument.themeOverride+xml"/>
  <Override PartName="/ppt/notesSlides/notesSlide15.xml" ContentType="application/vnd.openxmlformats-officedocument.presentationml.notesSlide+xml"/>
  <Override PartName="/ppt/charts/chart11.xml" ContentType="application/vnd.openxmlformats-officedocument.drawingml.chart+xml"/>
  <Override PartName="/ppt/theme/themeOverride11.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2.xml" ContentType="application/vnd.openxmlformats-officedocument.drawingml.chart+xml"/>
  <Override PartName="/ppt/theme/themeOverride12.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3.xml" ContentType="application/vnd.openxmlformats-officedocument.drawingml.chart+xml"/>
  <Override PartName="/ppt/theme/themeOverride13.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4.xml" ContentType="application/vnd.openxmlformats-officedocument.drawingml.chart+xml"/>
  <Override PartName="/ppt/theme/themeOverride14.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Override PartName="/ppt/charts/colors5.xml" ContentType="application/vnd.ms-office.chartcolorstyle+xml"/>
  <Override PartName="/ppt/charts/style5.xml" ContentType="application/vnd.ms-office.chartstyle+xml"/>
  <Override PartName="/ppt/charts/colors6.xml" ContentType="application/vnd.ms-office.chartcolorstyle+xml"/>
  <Override PartName="/ppt/charts/style6.xml" ContentType="application/vnd.ms-office.chartstyle+xml"/>
  <Override PartName="/ppt/charts/colors7.xml" ContentType="application/vnd.ms-office.chartcolorstyle+xml"/>
  <Override PartName="/ppt/charts/style7.xml" ContentType="application/vnd.ms-office.chartstyle+xml"/>
  <Override PartName="/ppt/charts/colors8.xml" ContentType="application/vnd.ms-office.chartcolorstyle+xml"/>
  <Override PartName="/ppt/charts/style8.xml" ContentType="application/vnd.ms-office.chartstyle+xml"/>
  <Override PartName="/ppt/charts/colors9.xml" ContentType="application/vnd.ms-office.chartcolorstyle+xml"/>
  <Override PartName="/ppt/charts/style9.xml" ContentType="application/vnd.ms-office.chartstyle+xml"/>
  <Override PartName="/ppt/charts/colors10.xml" ContentType="application/vnd.ms-office.chartcolorstyle+xml"/>
  <Override PartName="/ppt/charts/style10.xml" ContentType="application/vnd.ms-office.chartstyle+xml"/>
  <Override PartName="/ppt/charts/colors11.xml" ContentType="application/vnd.ms-office.chartcolorstyle+xml"/>
  <Override PartName="/ppt/charts/style11.xml" ContentType="application/vnd.ms-office.chartstyle+xml"/>
  <Override PartName="/ppt/charts/colors12.xml" ContentType="application/vnd.ms-office.chartcolorstyle+xml"/>
  <Override PartName="/ppt/charts/style12.xml" ContentType="application/vnd.ms-office.chartstyle+xml"/>
  <Override PartName="/ppt/charts/colors13.xml" ContentType="application/vnd.ms-office.chartcolorstyle+xml"/>
  <Override PartName="/ppt/charts/style13.xml" ContentType="application/vnd.ms-office.chartstyle+xml"/>
  <Override PartName="/ppt/charts/colors14.xml" ContentType="application/vnd.ms-office.chartcolorstyle+xml"/>
  <Override PartName="/ppt/charts/style14.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258" r:id="rId3"/>
    <p:sldId id="260" r:id="rId4"/>
    <p:sldId id="257" r:id="rId5"/>
    <p:sldId id="270" r:id="rId6"/>
    <p:sldId id="274" r:id="rId7"/>
    <p:sldId id="275" r:id="rId8"/>
    <p:sldId id="276" r:id="rId9"/>
    <p:sldId id="277" r:id="rId10"/>
    <p:sldId id="278" r:id="rId11"/>
    <p:sldId id="271" r:id="rId12"/>
    <p:sldId id="279" r:id="rId13"/>
    <p:sldId id="280" r:id="rId14"/>
    <p:sldId id="281" r:id="rId15"/>
    <p:sldId id="282" r:id="rId16"/>
    <p:sldId id="259" r:id="rId17"/>
    <p:sldId id="272" r:id="rId18"/>
    <p:sldId id="261" r:id="rId19"/>
    <p:sldId id="262" r:id="rId20"/>
    <p:sldId id="273" r:id="rId21"/>
    <p:sldId id="263" r:id="rId22"/>
    <p:sldId id="264" r:id="rId23"/>
    <p:sldId id="265" r:id="rId24"/>
    <p:sldId id="266" r:id="rId25"/>
    <p:sldId id="283" r:id="rId26"/>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86" autoAdjust="0"/>
  </p:normalViewPr>
  <p:slideViewPr>
    <p:cSldViewPr snapToGrid="0">
      <p:cViewPr>
        <p:scale>
          <a:sx n="58" d="100"/>
          <a:sy n="58" d="100"/>
        </p:scale>
        <p:origin x="-490" y="-24"/>
      </p:cViewPr>
      <p:guideLst>
        <p:guide orient="horz" pos="2160"/>
        <p:guide pos="3840"/>
      </p:guideLst>
    </p:cSldViewPr>
  </p:slideViewPr>
  <p:notesTextViewPr>
    <p:cViewPr>
      <p:scale>
        <a:sx n="3" d="2"/>
        <a:sy n="3" d="2"/>
      </p:scale>
      <p:origin x="0" y="0"/>
    </p:cViewPr>
  </p:notesTextViewPr>
  <p:notesViewPr>
    <p:cSldViewPr snapToGrid="0">
      <p:cViewPr>
        <p:scale>
          <a:sx n="66" d="100"/>
          <a:sy n="66" d="100"/>
        </p:scale>
        <p:origin x="3091" y="6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package" Target="../embeddings/Microsoft_Excel_Worksheet3.xlsx"/><Relationship Id="rId1" Type="http://schemas.openxmlformats.org/officeDocument/2006/relationships/themeOverride" Target="../theme/themeOverride1.xml"/><Relationship Id="rId4"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microsoft.com/office/2011/relationships/chartColorStyle" Target="colors10.xml"/><Relationship Id="rId2" Type="http://schemas.openxmlformats.org/officeDocument/2006/relationships/package" Target="../embeddings/Microsoft_Excel_Worksheet12.xlsx"/><Relationship Id="rId1" Type="http://schemas.openxmlformats.org/officeDocument/2006/relationships/themeOverride" Target="../theme/themeOverride10.xml"/><Relationship Id="rId4"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microsoft.com/office/2011/relationships/chartColorStyle" Target="colors11.xml"/><Relationship Id="rId2" Type="http://schemas.openxmlformats.org/officeDocument/2006/relationships/package" Target="../embeddings/Microsoft_Excel_Worksheet13.xlsx"/><Relationship Id="rId1" Type="http://schemas.openxmlformats.org/officeDocument/2006/relationships/themeOverride" Target="../theme/themeOverride11.xml"/><Relationship Id="rId4"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microsoft.com/office/2011/relationships/chartColorStyle" Target="colors12.xml"/><Relationship Id="rId2" Type="http://schemas.openxmlformats.org/officeDocument/2006/relationships/package" Target="../embeddings/Microsoft_Excel_Worksheet15.xlsx"/><Relationship Id="rId1" Type="http://schemas.openxmlformats.org/officeDocument/2006/relationships/themeOverride" Target="../theme/themeOverride12.xml"/><Relationship Id="rId4"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microsoft.com/office/2011/relationships/chartColorStyle" Target="colors13.xml"/><Relationship Id="rId2" Type="http://schemas.openxmlformats.org/officeDocument/2006/relationships/package" Target="../embeddings/Microsoft_Excel_Worksheet18.xlsx"/><Relationship Id="rId1" Type="http://schemas.openxmlformats.org/officeDocument/2006/relationships/themeOverride" Target="../theme/themeOverride13.xml"/><Relationship Id="rId4"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microsoft.com/office/2011/relationships/chartColorStyle" Target="colors14.xml"/><Relationship Id="rId2" Type="http://schemas.openxmlformats.org/officeDocument/2006/relationships/package" Target="../embeddings/Microsoft_Excel_Worksheet22.xlsx"/><Relationship Id="rId1" Type="http://schemas.openxmlformats.org/officeDocument/2006/relationships/themeOverride" Target="../theme/themeOverride14.xml"/><Relationship Id="rId4"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package" Target="../embeddings/Microsoft_Excel_Worksheet4.xlsx"/><Relationship Id="rId1" Type="http://schemas.openxmlformats.org/officeDocument/2006/relationships/themeOverride" Target="../theme/themeOverride2.xml"/><Relationship Id="rId4" Type="http://schemas.microsoft.com/office/2011/relationships/chartStyle" Target="style2.xml"/></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openxmlformats.org/officeDocument/2006/relationships/package" Target="../embeddings/Microsoft_Excel_Worksheet5.xlsx"/><Relationship Id="rId1" Type="http://schemas.openxmlformats.org/officeDocument/2006/relationships/themeOverride" Target="../theme/themeOverride3.xml"/><Relationship Id="rId4" Type="http://schemas.microsoft.com/office/2011/relationships/chartStyle" Target="style3.xml"/></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openxmlformats.org/officeDocument/2006/relationships/package" Target="../embeddings/Microsoft_Excel_Worksheet6.xlsx"/><Relationship Id="rId1" Type="http://schemas.openxmlformats.org/officeDocument/2006/relationships/themeOverride" Target="../theme/themeOverride4.xml"/><Relationship Id="rId4" Type="http://schemas.microsoft.com/office/2011/relationships/chartStyle" Target="style4.xml"/></Relationships>
</file>

<file path=ppt/charts/_rels/chart5.xml.rels><?xml version="1.0" encoding="UTF-8" standalone="yes"?>
<Relationships xmlns="http://schemas.openxmlformats.org/package/2006/relationships"><Relationship Id="rId3" Type="http://schemas.microsoft.com/office/2011/relationships/chartColorStyle" Target="colors5.xml"/><Relationship Id="rId2" Type="http://schemas.openxmlformats.org/officeDocument/2006/relationships/package" Target="../embeddings/Microsoft_Excel_Worksheet7.xlsx"/><Relationship Id="rId1" Type="http://schemas.openxmlformats.org/officeDocument/2006/relationships/themeOverride" Target="../theme/themeOverride5.xml"/><Relationship Id="rId4" Type="http://schemas.microsoft.com/office/2011/relationships/chartStyle" Target="style5.xml"/></Relationships>
</file>

<file path=ppt/charts/_rels/chart6.xml.rels><?xml version="1.0" encoding="UTF-8" standalone="yes"?>
<Relationships xmlns="http://schemas.openxmlformats.org/package/2006/relationships"><Relationship Id="rId3" Type="http://schemas.microsoft.com/office/2011/relationships/chartColorStyle" Target="colors6.xml"/><Relationship Id="rId2" Type="http://schemas.openxmlformats.org/officeDocument/2006/relationships/package" Target="../embeddings/Microsoft_Excel_Worksheet8.xlsx"/><Relationship Id="rId1" Type="http://schemas.openxmlformats.org/officeDocument/2006/relationships/themeOverride" Target="../theme/themeOverride6.xml"/><Relationship Id="rId4" Type="http://schemas.microsoft.com/office/2011/relationships/chartStyle" Target="style6.xml"/></Relationships>
</file>

<file path=ppt/charts/_rels/chart7.xml.rels><?xml version="1.0" encoding="UTF-8" standalone="yes"?>
<Relationships xmlns="http://schemas.openxmlformats.org/package/2006/relationships"><Relationship Id="rId3" Type="http://schemas.microsoft.com/office/2011/relationships/chartColorStyle" Target="colors7.xml"/><Relationship Id="rId2" Type="http://schemas.openxmlformats.org/officeDocument/2006/relationships/package" Target="../embeddings/Microsoft_Excel_Worksheet9.xlsx"/><Relationship Id="rId1" Type="http://schemas.openxmlformats.org/officeDocument/2006/relationships/themeOverride" Target="../theme/themeOverride7.xml"/><Relationship Id="rId4" Type="http://schemas.microsoft.com/office/2011/relationships/chartStyle" Target="style7.xml"/></Relationships>
</file>

<file path=ppt/charts/_rels/chart8.xml.rels><?xml version="1.0" encoding="UTF-8" standalone="yes"?>
<Relationships xmlns="http://schemas.openxmlformats.org/package/2006/relationships"><Relationship Id="rId3" Type="http://schemas.microsoft.com/office/2011/relationships/chartColorStyle" Target="colors8.xml"/><Relationship Id="rId2" Type="http://schemas.openxmlformats.org/officeDocument/2006/relationships/package" Target="../embeddings/Microsoft_Excel_Worksheet10.xlsx"/><Relationship Id="rId1" Type="http://schemas.openxmlformats.org/officeDocument/2006/relationships/themeOverride" Target="../theme/themeOverride8.xml"/><Relationship Id="rId4" Type="http://schemas.microsoft.com/office/2011/relationships/chartStyle" Target="style8.xml"/></Relationships>
</file>

<file path=ppt/charts/_rels/chart9.xml.rels><?xml version="1.0" encoding="UTF-8" standalone="yes"?>
<Relationships xmlns="http://schemas.openxmlformats.org/package/2006/relationships"><Relationship Id="rId3" Type="http://schemas.microsoft.com/office/2011/relationships/chartColorStyle" Target="colors9.xml"/><Relationship Id="rId2" Type="http://schemas.openxmlformats.org/officeDocument/2006/relationships/package" Target="../embeddings/Microsoft_Excel_Worksheet11.xlsx"/><Relationship Id="rId1" Type="http://schemas.openxmlformats.org/officeDocument/2006/relationships/themeOverride" Target="../theme/themeOverride9.xml"/><Relationship Id="rId4"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CHSPS Enrollment by 1st Major</a:t>
            </a:r>
          </a:p>
        </c:rich>
      </c:tx>
      <c:layout/>
      <c:overlay val="0"/>
      <c:spPr>
        <a:noFill/>
        <a:ln>
          <a:noFill/>
        </a:ln>
        <a:effectLst/>
      </c:spPr>
    </c:title>
    <c:autoTitleDeleted val="0"/>
    <c:plotArea>
      <c:layout/>
      <c:barChart>
        <c:barDir val="col"/>
        <c:grouping val="clustered"/>
        <c:varyColors val="0"/>
        <c:ser>
          <c:idx val="0"/>
          <c:order val="0"/>
          <c:tx>
            <c:strRef>
              <c:f>'Enroll 1st major'!$B$1</c:f>
              <c:strCache>
                <c:ptCount val="1"/>
                <c:pt idx="0">
                  <c:v>F10</c:v>
                </c:pt>
              </c:strCache>
            </c:strRef>
          </c:tx>
          <c:spPr>
            <a:solidFill>
              <a:schemeClr val="accent1"/>
            </a:solidFill>
            <a:ln>
              <a:noFill/>
            </a:ln>
            <a:effectLst/>
          </c:spPr>
          <c:invertIfNegative val="0"/>
          <c:cat>
            <c:strRef>
              <c:f>'Enroll 1st major'!$A$2:$A$10</c:f>
              <c:strCache>
                <c:ptCount val="9"/>
                <c:pt idx="0">
                  <c:v>CJ</c:v>
                </c:pt>
                <c:pt idx="1">
                  <c:v>CS</c:v>
                </c:pt>
                <c:pt idx="2">
                  <c:v>ED</c:v>
                </c:pt>
                <c:pt idx="3">
                  <c:v>ENGT</c:v>
                </c:pt>
                <c:pt idx="4">
                  <c:v>NE</c:v>
                </c:pt>
                <c:pt idx="5">
                  <c:v>PE</c:v>
                </c:pt>
                <c:pt idx="6">
                  <c:v>PN</c:v>
                </c:pt>
                <c:pt idx="7">
                  <c:v>SW</c:v>
                </c:pt>
                <c:pt idx="8">
                  <c:v>TOS</c:v>
                </c:pt>
              </c:strCache>
            </c:strRef>
          </c:cat>
          <c:val>
            <c:numRef>
              <c:f>'Enroll 1st major'!$B$2:$B$10</c:f>
              <c:numCache>
                <c:formatCode>#0</c:formatCode>
                <c:ptCount val="9"/>
                <c:pt idx="0">
                  <c:v>452</c:v>
                </c:pt>
                <c:pt idx="1">
                  <c:v>418</c:v>
                </c:pt>
                <c:pt idx="2">
                  <c:v>565</c:v>
                </c:pt>
                <c:pt idx="3">
                  <c:v>230</c:v>
                </c:pt>
                <c:pt idx="4">
                  <c:v>603</c:v>
                </c:pt>
                <c:pt idx="5">
                  <c:v>477</c:v>
                </c:pt>
                <c:pt idx="6">
                  <c:v>53</c:v>
                </c:pt>
                <c:pt idx="7">
                  <c:v>128</c:v>
                </c:pt>
                <c:pt idx="8">
                  <c:v>615</c:v>
                </c:pt>
              </c:numCache>
            </c:numRef>
          </c:val>
        </c:ser>
        <c:ser>
          <c:idx val="1"/>
          <c:order val="1"/>
          <c:tx>
            <c:strRef>
              <c:f>'Enroll 1st major'!$C$1</c:f>
              <c:strCache>
                <c:ptCount val="1"/>
                <c:pt idx="0">
                  <c:v>F11</c:v>
                </c:pt>
              </c:strCache>
            </c:strRef>
          </c:tx>
          <c:spPr>
            <a:solidFill>
              <a:schemeClr val="accent2"/>
            </a:solidFill>
            <a:ln>
              <a:noFill/>
            </a:ln>
            <a:effectLst/>
          </c:spPr>
          <c:invertIfNegative val="0"/>
          <c:cat>
            <c:strRef>
              <c:f>'Enroll 1st major'!$A$2:$A$10</c:f>
              <c:strCache>
                <c:ptCount val="9"/>
                <c:pt idx="0">
                  <c:v>CJ</c:v>
                </c:pt>
                <c:pt idx="1">
                  <c:v>CS</c:v>
                </c:pt>
                <c:pt idx="2">
                  <c:v>ED</c:v>
                </c:pt>
                <c:pt idx="3">
                  <c:v>ENGT</c:v>
                </c:pt>
                <c:pt idx="4">
                  <c:v>NE</c:v>
                </c:pt>
                <c:pt idx="5">
                  <c:v>PE</c:v>
                </c:pt>
                <c:pt idx="6">
                  <c:v>PN</c:v>
                </c:pt>
                <c:pt idx="7">
                  <c:v>SW</c:v>
                </c:pt>
                <c:pt idx="8">
                  <c:v>TOS</c:v>
                </c:pt>
              </c:strCache>
            </c:strRef>
          </c:cat>
          <c:val>
            <c:numRef>
              <c:f>'Enroll 1st major'!$C$2:$C$10</c:f>
              <c:numCache>
                <c:formatCode>#0</c:formatCode>
                <c:ptCount val="9"/>
                <c:pt idx="0">
                  <c:v>456</c:v>
                </c:pt>
                <c:pt idx="1">
                  <c:v>455</c:v>
                </c:pt>
                <c:pt idx="2">
                  <c:v>572</c:v>
                </c:pt>
                <c:pt idx="3">
                  <c:v>231</c:v>
                </c:pt>
                <c:pt idx="4">
                  <c:v>620</c:v>
                </c:pt>
                <c:pt idx="5">
                  <c:v>477</c:v>
                </c:pt>
                <c:pt idx="7">
                  <c:v>131</c:v>
                </c:pt>
                <c:pt idx="8">
                  <c:v>583</c:v>
                </c:pt>
              </c:numCache>
            </c:numRef>
          </c:val>
        </c:ser>
        <c:ser>
          <c:idx val="2"/>
          <c:order val="2"/>
          <c:tx>
            <c:strRef>
              <c:f>'Enroll 1st major'!$D$1</c:f>
              <c:strCache>
                <c:ptCount val="1"/>
                <c:pt idx="0">
                  <c:v>F12</c:v>
                </c:pt>
              </c:strCache>
            </c:strRef>
          </c:tx>
          <c:spPr>
            <a:solidFill>
              <a:schemeClr val="accent3"/>
            </a:solidFill>
            <a:ln>
              <a:noFill/>
            </a:ln>
            <a:effectLst/>
          </c:spPr>
          <c:invertIfNegative val="0"/>
          <c:cat>
            <c:strRef>
              <c:f>'Enroll 1st major'!$A$2:$A$10</c:f>
              <c:strCache>
                <c:ptCount val="9"/>
                <c:pt idx="0">
                  <c:v>CJ</c:v>
                </c:pt>
                <c:pt idx="1">
                  <c:v>CS</c:v>
                </c:pt>
                <c:pt idx="2">
                  <c:v>ED</c:v>
                </c:pt>
                <c:pt idx="3">
                  <c:v>ENGT</c:v>
                </c:pt>
                <c:pt idx="4">
                  <c:v>NE</c:v>
                </c:pt>
                <c:pt idx="5">
                  <c:v>PE</c:v>
                </c:pt>
                <c:pt idx="6">
                  <c:v>PN</c:v>
                </c:pt>
                <c:pt idx="7">
                  <c:v>SW</c:v>
                </c:pt>
                <c:pt idx="8">
                  <c:v>TOS</c:v>
                </c:pt>
              </c:strCache>
            </c:strRef>
          </c:cat>
          <c:val>
            <c:numRef>
              <c:f>'Enroll 1st major'!$D$2:$D$10</c:f>
              <c:numCache>
                <c:formatCode>#0</c:formatCode>
                <c:ptCount val="9"/>
                <c:pt idx="0">
                  <c:v>423</c:v>
                </c:pt>
                <c:pt idx="1">
                  <c:v>430</c:v>
                </c:pt>
                <c:pt idx="2">
                  <c:v>543</c:v>
                </c:pt>
                <c:pt idx="3">
                  <c:v>236</c:v>
                </c:pt>
                <c:pt idx="4">
                  <c:v>604</c:v>
                </c:pt>
                <c:pt idx="5">
                  <c:v>471</c:v>
                </c:pt>
                <c:pt idx="6">
                  <c:v>25</c:v>
                </c:pt>
                <c:pt idx="7">
                  <c:v>151</c:v>
                </c:pt>
                <c:pt idx="8">
                  <c:v>557</c:v>
                </c:pt>
              </c:numCache>
            </c:numRef>
          </c:val>
        </c:ser>
        <c:ser>
          <c:idx val="3"/>
          <c:order val="3"/>
          <c:tx>
            <c:strRef>
              <c:f>'Enroll 1st major'!$E$1</c:f>
              <c:strCache>
                <c:ptCount val="1"/>
                <c:pt idx="0">
                  <c:v>F13</c:v>
                </c:pt>
              </c:strCache>
            </c:strRef>
          </c:tx>
          <c:spPr>
            <a:solidFill>
              <a:schemeClr val="accent4"/>
            </a:solidFill>
            <a:ln>
              <a:noFill/>
            </a:ln>
            <a:effectLst/>
          </c:spPr>
          <c:invertIfNegative val="0"/>
          <c:cat>
            <c:strRef>
              <c:f>'Enroll 1st major'!$A$2:$A$10</c:f>
              <c:strCache>
                <c:ptCount val="9"/>
                <c:pt idx="0">
                  <c:v>CJ</c:v>
                </c:pt>
                <c:pt idx="1">
                  <c:v>CS</c:v>
                </c:pt>
                <c:pt idx="2">
                  <c:v>ED</c:v>
                </c:pt>
                <c:pt idx="3">
                  <c:v>ENGT</c:v>
                </c:pt>
                <c:pt idx="4">
                  <c:v>NE</c:v>
                </c:pt>
                <c:pt idx="5">
                  <c:v>PE</c:v>
                </c:pt>
                <c:pt idx="6">
                  <c:v>PN</c:v>
                </c:pt>
                <c:pt idx="7">
                  <c:v>SW</c:v>
                </c:pt>
                <c:pt idx="8">
                  <c:v>TOS</c:v>
                </c:pt>
              </c:strCache>
            </c:strRef>
          </c:cat>
          <c:val>
            <c:numRef>
              <c:f>'Enroll 1st major'!$E$2:$E$10</c:f>
              <c:numCache>
                <c:formatCode>#0</c:formatCode>
                <c:ptCount val="9"/>
                <c:pt idx="0">
                  <c:v>436</c:v>
                </c:pt>
                <c:pt idx="1">
                  <c:v>413</c:v>
                </c:pt>
                <c:pt idx="2">
                  <c:v>521</c:v>
                </c:pt>
                <c:pt idx="3">
                  <c:v>243</c:v>
                </c:pt>
                <c:pt idx="4">
                  <c:v>566</c:v>
                </c:pt>
                <c:pt idx="5">
                  <c:v>480</c:v>
                </c:pt>
                <c:pt idx="6">
                  <c:v>61</c:v>
                </c:pt>
                <c:pt idx="7">
                  <c:v>163</c:v>
                </c:pt>
                <c:pt idx="8">
                  <c:v>477</c:v>
                </c:pt>
              </c:numCache>
            </c:numRef>
          </c:val>
        </c:ser>
        <c:ser>
          <c:idx val="4"/>
          <c:order val="4"/>
          <c:tx>
            <c:strRef>
              <c:f>'Enroll 1st major'!$F$1</c:f>
              <c:strCache>
                <c:ptCount val="1"/>
                <c:pt idx="0">
                  <c:v>F14</c:v>
                </c:pt>
              </c:strCache>
            </c:strRef>
          </c:tx>
          <c:spPr>
            <a:solidFill>
              <a:schemeClr val="accent5"/>
            </a:solidFill>
            <a:ln>
              <a:noFill/>
            </a:ln>
            <a:effectLst/>
          </c:spPr>
          <c:invertIfNegative val="0"/>
          <c:cat>
            <c:strRef>
              <c:f>'Enroll 1st major'!$A$2:$A$10</c:f>
              <c:strCache>
                <c:ptCount val="9"/>
                <c:pt idx="0">
                  <c:v>CJ</c:v>
                </c:pt>
                <c:pt idx="1">
                  <c:v>CS</c:v>
                </c:pt>
                <c:pt idx="2">
                  <c:v>ED</c:v>
                </c:pt>
                <c:pt idx="3">
                  <c:v>ENGT</c:v>
                </c:pt>
                <c:pt idx="4">
                  <c:v>NE</c:v>
                </c:pt>
                <c:pt idx="5">
                  <c:v>PE</c:v>
                </c:pt>
                <c:pt idx="6">
                  <c:v>PN</c:v>
                </c:pt>
                <c:pt idx="7">
                  <c:v>SW</c:v>
                </c:pt>
                <c:pt idx="8">
                  <c:v>TOS</c:v>
                </c:pt>
              </c:strCache>
            </c:strRef>
          </c:cat>
          <c:val>
            <c:numRef>
              <c:f>'Enroll 1st major'!$F$2:$F$10</c:f>
              <c:numCache>
                <c:formatCode>#0</c:formatCode>
                <c:ptCount val="9"/>
                <c:pt idx="0">
                  <c:v>377</c:v>
                </c:pt>
                <c:pt idx="1">
                  <c:v>403</c:v>
                </c:pt>
                <c:pt idx="2">
                  <c:v>622</c:v>
                </c:pt>
                <c:pt idx="3">
                  <c:v>237</c:v>
                </c:pt>
                <c:pt idx="4">
                  <c:v>525</c:v>
                </c:pt>
                <c:pt idx="5">
                  <c:v>492</c:v>
                </c:pt>
                <c:pt idx="6">
                  <c:v>73</c:v>
                </c:pt>
                <c:pt idx="7">
                  <c:v>142</c:v>
                </c:pt>
                <c:pt idx="8">
                  <c:v>454</c:v>
                </c:pt>
              </c:numCache>
            </c:numRef>
          </c:val>
        </c:ser>
        <c:dLbls>
          <c:showLegendKey val="0"/>
          <c:showVal val="0"/>
          <c:showCatName val="0"/>
          <c:showSerName val="0"/>
          <c:showPercent val="0"/>
          <c:showBubbleSize val="0"/>
        </c:dLbls>
        <c:gapWidth val="219"/>
        <c:overlap val="-27"/>
        <c:axId val="37589760"/>
        <c:axId val="37591296"/>
      </c:barChart>
      <c:catAx>
        <c:axId val="375897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591296"/>
        <c:crosses val="autoZero"/>
        <c:auto val="1"/>
        <c:lblAlgn val="ctr"/>
        <c:lblOffset val="100"/>
        <c:noMultiLvlLbl val="0"/>
      </c:catAx>
      <c:valAx>
        <c:axId val="375912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Number of Students </a:t>
                </a:r>
              </a:p>
            </c:rich>
          </c:tx>
          <c:layout/>
          <c:overlay val="0"/>
          <c:spPr>
            <a:noFill/>
            <a:ln>
              <a:noFill/>
            </a:ln>
            <a:effectLst/>
          </c:sp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58976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en-US"/>
        </a:p>
      </c:txPr>
    </c:title>
    <c:autoTitleDeleted val="0"/>
    <c:plotArea>
      <c:layout/>
      <c:barChart>
        <c:barDir val="col"/>
        <c:grouping val="clustered"/>
        <c:varyColors val="0"/>
        <c:ser>
          <c:idx val="0"/>
          <c:order val="0"/>
          <c:tx>
            <c:strRef>
              <c:f>'5Year'!$A$100:$C$100</c:f>
              <c:strCache>
                <c:ptCount val="3"/>
                <c:pt idx="0">
                  <c:v>SW</c:v>
                </c:pt>
                <c:pt idx="1">
                  <c:v>SOCW</c:v>
                </c:pt>
                <c:pt idx="2">
                  <c:v>Social Work</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multiLvlStrRef>
              <c:f>'5Year'!$D$1:$H$2</c:f>
              <c:multiLvlStrCache>
                <c:ptCount val="5"/>
                <c:lvl>
                  <c:pt idx="0">
                    <c:v>Total Major</c:v>
                  </c:pt>
                  <c:pt idx="1">
                    <c:v>Total Major</c:v>
                  </c:pt>
                  <c:pt idx="2">
                    <c:v>Total Major</c:v>
                  </c:pt>
                  <c:pt idx="3">
                    <c:v>Total Major</c:v>
                  </c:pt>
                  <c:pt idx="4">
                    <c:v>Total Major</c:v>
                  </c:pt>
                </c:lvl>
                <c:lvl>
                  <c:pt idx="0">
                    <c:v>F10</c:v>
                  </c:pt>
                  <c:pt idx="1">
                    <c:v>F11</c:v>
                  </c:pt>
                  <c:pt idx="2">
                    <c:v>F12</c:v>
                  </c:pt>
                  <c:pt idx="3">
                    <c:v>F13</c:v>
                  </c:pt>
                  <c:pt idx="4">
                    <c:v>F14</c:v>
                  </c:pt>
                </c:lvl>
              </c:multiLvlStrCache>
            </c:multiLvlStrRef>
          </c:cat>
          <c:val>
            <c:numRef>
              <c:f>'5Year'!$D$100:$H$100</c:f>
              <c:numCache>
                <c:formatCode>#,##0</c:formatCode>
                <c:ptCount val="5"/>
                <c:pt idx="0">
                  <c:v>128</c:v>
                </c:pt>
                <c:pt idx="1">
                  <c:v>131</c:v>
                </c:pt>
                <c:pt idx="2">
                  <c:v>151</c:v>
                </c:pt>
                <c:pt idx="3">
                  <c:v>163</c:v>
                </c:pt>
                <c:pt idx="4">
                  <c:v>142</c:v>
                </c:pt>
              </c:numCache>
            </c:numRef>
          </c:val>
        </c:ser>
        <c:dLbls>
          <c:dLblPos val="inEnd"/>
          <c:showLegendKey val="0"/>
          <c:showVal val="1"/>
          <c:showCatName val="0"/>
          <c:showSerName val="0"/>
          <c:showPercent val="0"/>
          <c:showBubbleSize val="0"/>
        </c:dLbls>
        <c:gapWidth val="41"/>
        <c:axId val="83788544"/>
        <c:axId val="83791232"/>
      </c:barChart>
      <c:catAx>
        <c:axId val="8378854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effectLst/>
                <a:latin typeface="+mn-lt"/>
                <a:ea typeface="+mn-ea"/>
                <a:cs typeface="+mn-cs"/>
              </a:defRPr>
            </a:pPr>
            <a:endParaRPr lang="en-US"/>
          </a:p>
        </c:txPr>
        <c:crossAx val="83791232"/>
        <c:crosses val="autoZero"/>
        <c:auto val="1"/>
        <c:lblAlgn val="ctr"/>
        <c:lblOffset val="100"/>
        <c:noMultiLvlLbl val="0"/>
      </c:catAx>
      <c:valAx>
        <c:axId val="83791232"/>
        <c:scaling>
          <c:orientation val="minMax"/>
        </c:scaling>
        <c:delete val="1"/>
        <c:axPos val="l"/>
        <c:numFmt formatCode="#,##0" sourceLinked="1"/>
        <c:majorTickMark val="none"/>
        <c:minorTickMark val="none"/>
        <c:tickLblPos val="nextTo"/>
        <c:crossAx val="83788544"/>
        <c:crosses val="autoZero"/>
        <c:crossBetween val="between"/>
      </c:valAx>
      <c:dTable>
        <c:showHorzBorder val="1"/>
        <c:showVertBorder val="1"/>
        <c:showOutline val="1"/>
        <c:showKeys val="1"/>
        <c:spPr>
          <a:noFill/>
          <a:ln w="9525">
            <a:solidFill>
              <a:schemeClr val="dk1">
                <a:lumMod val="15000"/>
                <a:lumOff val="85000"/>
              </a:schemeClr>
            </a:solidFill>
          </a:ln>
          <a:effectLst/>
        </c:spPr>
        <c:txPr>
          <a:bodyPr rot="0" spcFirstLastPara="1" vertOverflow="ellipsis" vert="horz" wrap="square" anchor="ctr" anchorCtr="1"/>
          <a:lstStyle/>
          <a:p>
            <a:pPr rtl="0">
              <a:defRPr sz="900" b="0" i="0" u="none" strike="noStrike" kern="1200" baseline="0">
                <a:solidFill>
                  <a:schemeClr val="dk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dirty="0" smtClean="0"/>
              <a:t>Technology &amp; Occupational</a:t>
            </a:r>
            <a:r>
              <a:rPr lang="en-US" sz="1600" baseline="0" dirty="0" smtClean="0"/>
              <a:t> Science</a:t>
            </a:r>
            <a:endParaRPr lang="en-US" sz="1600" dirty="0"/>
          </a:p>
        </c:rich>
      </c:tx>
      <c:layout>
        <c:manualLayout>
          <c:xMode val="edge"/>
          <c:yMode val="edge"/>
          <c:x val="0.39838189567520277"/>
          <c:y val="1.7898052691867124E-2"/>
        </c:manualLayout>
      </c:layout>
      <c:overlay val="0"/>
      <c:spPr>
        <a:noFill/>
        <a:ln>
          <a:noFill/>
        </a:ln>
        <a:effectLst/>
      </c:spPr>
    </c:title>
    <c:autoTitleDeleted val="0"/>
    <c:plotArea>
      <c:layout>
        <c:manualLayout>
          <c:layoutTarget val="inner"/>
          <c:xMode val="edge"/>
          <c:yMode val="edge"/>
          <c:x val="3.6801072726269576E-2"/>
          <c:y val="0.13771477663230242"/>
          <c:w val="0.93817390224870545"/>
          <c:h val="0.72175433612035622"/>
        </c:manualLayout>
      </c:layout>
      <c:barChart>
        <c:barDir val="col"/>
        <c:grouping val="clustered"/>
        <c:varyColors val="0"/>
        <c:ser>
          <c:idx val="0"/>
          <c:order val="0"/>
          <c:tx>
            <c:strRef>
              <c:f>'5Year'!$D$1:$D$2</c:f>
              <c:strCache>
                <c:ptCount val="2"/>
                <c:pt idx="0">
                  <c:v>F10</c:v>
                </c:pt>
                <c:pt idx="1">
                  <c:v>Total Major</c:v>
                </c:pt>
              </c:strCache>
            </c:strRef>
          </c:tx>
          <c:spPr>
            <a:solidFill>
              <a:schemeClr val="accent1"/>
            </a:solidFill>
            <a:ln>
              <a:noFill/>
            </a:ln>
            <a:effectLst/>
          </c:spPr>
          <c:invertIfNegative val="0"/>
          <c:cat>
            <c:strRef>
              <c:f>'5Year'!$B$102:$B$115</c:f>
              <c:strCache>
                <c:ptCount val="14"/>
                <c:pt idx="0">
                  <c:v>AUTO</c:v>
                </c:pt>
                <c:pt idx="1">
                  <c:v>AVIA</c:v>
                </c:pt>
                <c:pt idx="2">
                  <c:v>BUIL</c:v>
                </c:pt>
                <c:pt idx="3">
                  <c:v>CLIM</c:v>
                </c:pt>
                <c:pt idx="4">
                  <c:v>COLL</c:v>
                </c:pt>
                <c:pt idx="5">
                  <c:v>CONT</c:v>
                </c:pt>
                <c:pt idx="6">
                  <c:v>COSI</c:v>
                </c:pt>
                <c:pt idx="7">
                  <c:v>COSM</c:v>
                </c:pt>
                <c:pt idx="8">
                  <c:v>ELIN</c:v>
                </c:pt>
                <c:pt idx="9">
                  <c:v>FOOD</c:v>
                </c:pt>
                <c:pt idx="10">
                  <c:v>HEAT</c:v>
                </c:pt>
                <c:pt idx="11">
                  <c:v>HMGT</c:v>
                </c:pt>
                <c:pt idx="12">
                  <c:v>INDM</c:v>
                </c:pt>
                <c:pt idx="13">
                  <c:v>WELD</c:v>
                </c:pt>
              </c:strCache>
              <c:extLst>
                <c:ext xmlns:c15="http://schemas.microsoft.com/office/drawing/2012/chart" uri="{02D57815-91ED-43cb-92C2-25804820EDAC}">
                  <c15:fullRef>
                    <c15:sqref>'5Year'!$A$102:$C$115</c15:sqref>
                  </c15:fullRef>
                  <c15:levelRef>
                    <c15:sqref>'5Year'!$B$102:$B$115</c15:sqref>
                  </c15:levelRef>
                </c:ext>
              </c:extLst>
            </c:strRef>
          </c:cat>
          <c:val>
            <c:numRef>
              <c:f>'5Year'!$D$102:$D$115</c:f>
              <c:numCache>
                <c:formatCode>#,##0</c:formatCode>
                <c:ptCount val="14"/>
                <c:pt idx="0">
                  <c:v>56</c:v>
                </c:pt>
                <c:pt idx="1">
                  <c:v>58</c:v>
                </c:pt>
                <c:pt idx="2">
                  <c:v>21</c:v>
                </c:pt>
                <c:pt idx="3">
                  <c:v>23</c:v>
                </c:pt>
                <c:pt idx="4">
                  <c:v>1</c:v>
                </c:pt>
                <c:pt idx="5">
                  <c:v>122</c:v>
                </c:pt>
                <c:pt idx="6">
                  <c:v>1</c:v>
                </c:pt>
                <c:pt idx="7">
                  <c:v>45</c:v>
                </c:pt>
                <c:pt idx="8">
                  <c:v>37</c:v>
                </c:pt>
                <c:pt idx="9">
                  <c:v>41</c:v>
                </c:pt>
                <c:pt idx="10">
                  <c:v>23</c:v>
                </c:pt>
                <c:pt idx="11">
                  <c:v>91</c:v>
                </c:pt>
                <c:pt idx="12">
                  <c:v>70</c:v>
                </c:pt>
                <c:pt idx="13">
                  <c:v>26</c:v>
                </c:pt>
              </c:numCache>
            </c:numRef>
          </c:val>
        </c:ser>
        <c:ser>
          <c:idx val="1"/>
          <c:order val="1"/>
          <c:tx>
            <c:strRef>
              <c:f>'5Year'!$E$1:$E$2</c:f>
              <c:strCache>
                <c:ptCount val="2"/>
                <c:pt idx="0">
                  <c:v>F11</c:v>
                </c:pt>
                <c:pt idx="1">
                  <c:v>Total Major</c:v>
                </c:pt>
              </c:strCache>
            </c:strRef>
          </c:tx>
          <c:spPr>
            <a:solidFill>
              <a:schemeClr val="accent2"/>
            </a:solidFill>
            <a:ln>
              <a:noFill/>
            </a:ln>
            <a:effectLst/>
          </c:spPr>
          <c:invertIfNegative val="0"/>
          <c:cat>
            <c:strRef>
              <c:f>'5Year'!$B$102:$B$115</c:f>
              <c:strCache>
                <c:ptCount val="14"/>
                <c:pt idx="0">
                  <c:v>AUTO</c:v>
                </c:pt>
                <c:pt idx="1">
                  <c:v>AVIA</c:v>
                </c:pt>
                <c:pt idx="2">
                  <c:v>BUIL</c:v>
                </c:pt>
                <c:pt idx="3">
                  <c:v>CLIM</c:v>
                </c:pt>
                <c:pt idx="4">
                  <c:v>COLL</c:v>
                </c:pt>
                <c:pt idx="5">
                  <c:v>CONT</c:v>
                </c:pt>
                <c:pt idx="6">
                  <c:v>COSI</c:v>
                </c:pt>
                <c:pt idx="7">
                  <c:v>COSM</c:v>
                </c:pt>
                <c:pt idx="8">
                  <c:v>ELIN</c:v>
                </c:pt>
                <c:pt idx="9">
                  <c:v>FOOD</c:v>
                </c:pt>
                <c:pt idx="10">
                  <c:v>HEAT</c:v>
                </c:pt>
                <c:pt idx="11">
                  <c:v>HMGT</c:v>
                </c:pt>
                <c:pt idx="12">
                  <c:v>INDM</c:v>
                </c:pt>
                <c:pt idx="13">
                  <c:v>WELD</c:v>
                </c:pt>
              </c:strCache>
              <c:extLst>
                <c:ext xmlns:c15="http://schemas.microsoft.com/office/drawing/2012/chart" uri="{02D57815-91ED-43cb-92C2-25804820EDAC}">
                  <c15:fullRef>
                    <c15:sqref>'5Year'!$A$102:$C$115</c15:sqref>
                  </c15:fullRef>
                  <c15:levelRef>
                    <c15:sqref>'5Year'!$B$102:$B$115</c15:sqref>
                  </c15:levelRef>
                </c:ext>
              </c:extLst>
            </c:strRef>
          </c:cat>
          <c:val>
            <c:numRef>
              <c:f>'5Year'!$E$102:$E$115</c:f>
              <c:numCache>
                <c:formatCode>#,##0</c:formatCode>
                <c:ptCount val="14"/>
                <c:pt idx="0">
                  <c:v>55</c:v>
                </c:pt>
                <c:pt idx="1">
                  <c:v>50</c:v>
                </c:pt>
                <c:pt idx="2">
                  <c:v>19</c:v>
                </c:pt>
                <c:pt idx="3">
                  <c:v>17</c:v>
                </c:pt>
                <c:pt idx="5">
                  <c:v>89</c:v>
                </c:pt>
                <c:pt idx="7">
                  <c:v>43</c:v>
                </c:pt>
                <c:pt idx="8">
                  <c:v>38</c:v>
                </c:pt>
                <c:pt idx="9">
                  <c:v>36</c:v>
                </c:pt>
                <c:pt idx="10">
                  <c:v>16</c:v>
                </c:pt>
                <c:pt idx="11">
                  <c:v>99</c:v>
                </c:pt>
                <c:pt idx="12">
                  <c:v>65</c:v>
                </c:pt>
                <c:pt idx="13">
                  <c:v>56</c:v>
                </c:pt>
              </c:numCache>
            </c:numRef>
          </c:val>
        </c:ser>
        <c:ser>
          <c:idx val="2"/>
          <c:order val="2"/>
          <c:tx>
            <c:strRef>
              <c:f>'5Year'!$F$1:$F$2</c:f>
              <c:strCache>
                <c:ptCount val="2"/>
                <c:pt idx="0">
                  <c:v>F12</c:v>
                </c:pt>
                <c:pt idx="1">
                  <c:v>Total Major</c:v>
                </c:pt>
              </c:strCache>
            </c:strRef>
          </c:tx>
          <c:spPr>
            <a:solidFill>
              <a:schemeClr val="accent3"/>
            </a:solidFill>
            <a:ln>
              <a:noFill/>
            </a:ln>
            <a:effectLst/>
          </c:spPr>
          <c:invertIfNegative val="0"/>
          <c:cat>
            <c:strRef>
              <c:f>'5Year'!$B$102:$B$115</c:f>
              <c:strCache>
                <c:ptCount val="14"/>
                <c:pt idx="0">
                  <c:v>AUTO</c:v>
                </c:pt>
                <c:pt idx="1">
                  <c:v>AVIA</c:v>
                </c:pt>
                <c:pt idx="2">
                  <c:v>BUIL</c:v>
                </c:pt>
                <c:pt idx="3">
                  <c:v>CLIM</c:v>
                </c:pt>
                <c:pt idx="4">
                  <c:v>COLL</c:v>
                </c:pt>
                <c:pt idx="5">
                  <c:v>CONT</c:v>
                </c:pt>
                <c:pt idx="6">
                  <c:v>COSI</c:v>
                </c:pt>
                <c:pt idx="7">
                  <c:v>COSM</c:v>
                </c:pt>
                <c:pt idx="8">
                  <c:v>ELIN</c:v>
                </c:pt>
                <c:pt idx="9">
                  <c:v>FOOD</c:v>
                </c:pt>
                <c:pt idx="10">
                  <c:v>HEAT</c:v>
                </c:pt>
                <c:pt idx="11">
                  <c:v>HMGT</c:v>
                </c:pt>
                <c:pt idx="12">
                  <c:v>INDM</c:v>
                </c:pt>
                <c:pt idx="13">
                  <c:v>WELD</c:v>
                </c:pt>
              </c:strCache>
              <c:extLst>
                <c:ext xmlns:c15="http://schemas.microsoft.com/office/drawing/2012/chart" uri="{02D57815-91ED-43cb-92C2-25804820EDAC}">
                  <c15:fullRef>
                    <c15:sqref>'5Year'!$A$102:$C$115</c15:sqref>
                  </c15:fullRef>
                  <c15:levelRef>
                    <c15:sqref>'5Year'!$B$102:$B$115</c15:sqref>
                  </c15:levelRef>
                </c:ext>
              </c:extLst>
            </c:strRef>
          </c:cat>
          <c:val>
            <c:numRef>
              <c:f>'5Year'!$F$102:$F$115</c:f>
              <c:numCache>
                <c:formatCode>#,##0</c:formatCode>
                <c:ptCount val="14"/>
                <c:pt idx="0">
                  <c:v>35</c:v>
                </c:pt>
                <c:pt idx="1">
                  <c:v>44</c:v>
                </c:pt>
                <c:pt idx="2">
                  <c:v>12</c:v>
                </c:pt>
                <c:pt idx="3">
                  <c:v>16</c:v>
                </c:pt>
                <c:pt idx="5">
                  <c:v>77</c:v>
                </c:pt>
                <c:pt idx="7">
                  <c:v>40</c:v>
                </c:pt>
                <c:pt idx="8">
                  <c:v>32</c:v>
                </c:pt>
                <c:pt idx="9">
                  <c:v>37</c:v>
                </c:pt>
                <c:pt idx="10">
                  <c:v>13</c:v>
                </c:pt>
                <c:pt idx="11">
                  <c:v>114</c:v>
                </c:pt>
                <c:pt idx="12">
                  <c:v>71</c:v>
                </c:pt>
                <c:pt idx="13">
                  <c:v>66</c:v>
                </c:pt>
              </c:numCache>
            </c:numRef>
          </c:val>
        </c:ser>
        <c:ser>
          <c:idx val="3"/>
          <c:order val="3"/>
          <c:tx>
            <c:strRef>
              <c:f>'5Year'!$G$1:$G$2</c:f>
              <c:strCache>
                <c:ptCount val="2"/>
                <c:pt idx="0">
                  <c:v>F13</c:v>
                </c:pt>
                <c:pt idx="1">
                  <c:v>Total Major</c:v>
                </c:pt>
              </c:strCache>
            </c:strRef>
          </c:tx>
          <c:spPr>
            <a:solidFill>
              <a:schemeClr val="accent4"/>
            </a:solidFill>
            <a:ln>
              <a:noFill/>
            </a:ln>
            <a:effectLst/>
          </c:spPr>
          <c:invertIfNegative val="0"/>
          <c:cat>
            <c:strRef>
              <c:f>'5Year'!$B$102:$B$115</c:f>
              <c:strCache>
                <c:ptCount val="14"/>
                <c:pt idx="0">
                  <c:v>AUTO</c:v>
                </c:pt>
                <c:pt idx="1">
                  <c:v>AVIA</c:v>
                </c:pt>
                <c:pt idx="2">
                  <c:v>BUIL</c:v>
                </c:pt>
                <c:pt idx="3">
                  <c:v>CLIM</c:v>
                </c:pt>
                <c:pt idx="4">
                  <c:v>COLL</c:v>
                </c:pt>
                <c:pt idx="5">
                  <c:v>CONT</c:v>
                </c:pt>
                <c:pt idx="6">
                  <c:v>COSI</c:v>
                </c:pt>
                <c:pt idx="7">
                  <c:v>COSM</c:v>
                </c:pt>
                <c:pt idx="8">
                  <c:v>ELIN</c:v>
                </c:pt>
                <c:pt idx="9">
                  <c:v>FOOD</c:v>
                </c:pt>
                <c:pt idx="10">
                  <c:v>HEAT</c:v>
                </c:pt>
                <c:pt idx="11">
                  <c:v>HMGT</c:v>
                </c:pt>
                <c:pt idx="12">
                  <c:v>INDM</c:v>
                </c:pt>
                <c:pt idx="13">
                  <c:v>WELD</c:v>
                </c:pt>
              </c:strCache>
              <c:extLst>
                <c:ext xmlns:c15="http://schemas.microsoft.com/office/drawing/2012/chart" uri="{02D57815-91ED-43cb-92C2-25804820EDAC}">
                  <c15:fullRef>
                    <c15:sqref>'5Year'!$A$102:$C$115</c15:sqref>
                  </c15:fullRef>
                  <c15:levelRef>
                    <c15:sqref>'5Year'!$B$102:$B$115</c15:sqref>
                  </c15:levelRef>
                </c:ext>
              </c:extLst>
            </c:strRef>
          </c:cat>
          <c:val>
            <c:numRef>
              <c:f>'5Year'!$G$102:$G$115</c:f>
              <c:numCache>
                <c:formatCode>#,##0</c:formatCode>
                <c:ptCount val="14"/>
                <c:pt idx="0">
                  <c:v>16</c:v>
                </c:pt>
                <c:pt idx="1">
                  <c:v>30</c:v>
                </c:pt>
                <c:pt idx="2">
                  <c:v>8</c:v>
                </c:pt>
                <c:pt idx="3">
                  <c:v>18</c:v>
                </c:pt>
                <c:pt idx="5">
                  <c:v>60</c:v>
                </c:pt>
                <c:pt idx="7">
                  <c:v>54</c:v>
                </c:pt>
                <c:pt idx="8">
                  <c:v>34</c:v>
                </c:pt>
                <c:pt idx="9">
                  <c:v>34</c:v>
                </c:pt>
                <c:pt idx="10">
                  <c:v>4</c:v>
                </c:pt>
                <c:pt idx="11">
                  <c:v>104</c:v>
                </c:pt>
                <c:pt idx="12">
                  <c:v>46</c:v>
                </c:pt>
                <c:pt idx="13">
                  <c:v>69</c:v>
                </c:pt>
              </c:numCache>
            </c:numRef>
          </c:val>
        </c:ser>
        <c:ser>
          <c:idx val="4"/>
          <c:order val="4"/>
          <c:tx>
            <c:strRef>
              <c:f>'5Year'!$H$1:$H$2</c:f>
              <c:strCache>
                <c:ptCount val="2"/>
                <c:pt idx="0">
                  <c:v>F14</c:v>
                </c:pt>
                <c:pt idx="1">
                  <c:v>Total Major</c:v>
                </c:pt>
              </c:strCache>
            </c:strRef>
          </c:tx>
          <c:spPr>
            <a:solidFill>
              <a:schemeClr val="accent5"/>
            </a:solidFill>
            <a:ln>
              <a:noFill/>
            </a:ln>
            <a:effectLst/>
          </c:spPr>
          <c:invertIfNegative val="0"/>
          <c:cat>
            <c:strRef>
              <c:f>'5Year'!$B$102:$B$115</c:f>
              <c:strCache>
                <c:ptCount val="14"/>
                <c:pt idx="0">
                  <c:v>AUTO</c:v>
                </c:pt>
                <c:pt idx="1">
                  <c:v>AVIA</c:v>
                </c:pt>
                <c:pt idx="2">
                  <c:v>BUIL</c:v>
                </c:pt>
                <c:pt idx="3">
                  <c:v>CLIM</c:v>
                </c:pt>
                <c:pt idx="4">
                  <c:v>COLL</c:v>
                </c:pt>
                <c:pt idx="5">
                  <c:v>CONT</c:v>
                </c:pt>
                <c:pt idx="6">
                  <c:v>COSI</c:v>
                </c:pt>
                <c:pt idx="7">
                  <c:v>COSM</c:v>
                </c:pt>
                <c:pt idx="8">
                  <c:v>ELIN</c:v>
                </c:pt>
                <c:pt idx="9">
                  <c:v>FOOD</c:v>
                </c:pt>
                <c:pt idx="10">
                  <c:v>HEAT</c:v>
                </c:pt>
                <c:pt idx="11">
                  <c:v>HMGT</c:v>
                </c:pt>
                <c:pt idx="12">
                  <c:v>INDM</c:v>
                </c:pt>
                <c:pt idx="13">
                  <c:v>WELD</c:v>
                </c:pt>
              </c:strCache>
              <c:extLst>
                <c:ext xmlns:c15="http://schemas.microsoft.com/office/drawing/2012/chart" uri="{02D57815-91ED-43cb-92C2-25804820EDAC}">
                  <c15:fullRef>
                    <c15:sqref>'5Year'!$A$102:$C$115</c15:sqref>
                  </c15:fullRef>
                  <c15:levelRef>
                    <c15:sqref>'5Year'!$B$102:$B$115</c15:sqref>
                  </c15:levelRef>
                </c:ext>
              </c:extLst>
            </c:strRef>
          </c:cat>
          <c:val>
            <c:numRef>
              <c:f>'5Year'!$H$102:$H$115</c:f>
              <c:numCache>
                <c:formatCode>#,##0</c:formatCode>
                <c:ptCount val="14"/>
                <c:pt idx="0">
                  <c:v>17</c:v>
                </c:pt>
                <c:pt idx="1">
                  <c:v>22</c:v>
                </c:pt>
                <c:pt idx="2">
                  <c:v>7</c:v>
                </c:pt>
                <c:pt idx="3">
                  <c:v>19</c:v>
                </c:pt>
                <c:pt idx="5">
                  <c:v>74</c:v>
                </c:pt>
                <c:pt idx="7">
                  <c:v>40</c:v>
                </c:pt>
                <c:pt idx="8">
                  <c:v>35</c:v>
                </c:pt>
                <c:pt idx="9">
                  <c:v>28</c:v>
                </c:pt>
                <c:pt idx="10">
                  <c:v>17</c:v>
                </c:pt>
                <c:pt idx="11">
                  <c:v>97</c:v>
                </c:pt>
                <c:pt idx="12">
                  <c:v>34</c:v>
                </c:pt>
                <c:pt idx="13">
                  <c:v>64</c:v>
                </c:pt>
              </c:numCache>
            </c:numRef>
          </c:val>
        </c:ser>
        <c:dLbls>
          <c:showLegendKey val="0"/>
          <c:showVal val="0"/>
          <c:showCatName val="0"/>
          <c:showSerName val="0"/>
          <c:showPercent val="0"/>
          <c:showBubbleSize val="0"/>
        </c:dLbls>
        <c:gapWidth val="219"/>
        <c:overlap val="-27"/>
        <c:axId val="84329984"/>
        <c:axId val="84331520"/>
      </c:barChart>
      <c:catAx>
        <c:axId val="84329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4331520"/>
        <c:crosses val="autoZero"/>
        <c:auto val="1"/>
        <c:lblAlgn val="ctr"/>
        <c:lblOffset val="100"/>
        <c:noMultiLvlLbl val="0"/>
      </c:catAx>
      <c:valAx>
        <c:axId val="843315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43299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CHSPS SCH by Department</a:t>
            </a:r>
          </a:p>
        </c:rich>
      </c:tx>
      <c:overlay val="0"/>
      <c:spPr>
        <a:noFill/>
        <a:ln>
          <a:noFill/>
        </a:ln>
        <a:effectLst/>
      </c:spPr>
    </c:title>
    <c:autoTitleDeleted val="0"/>
    <c:plotArea>
      <c:layout/>
      <c:barChart>
        <c:barDir val="col"/>
        <c:grouping val="clustered"/>
        <c:varyColors val="0"/>
        <c:ser>
          <c:idx val="0"/>
          <c:order val="0"/>
          <c:tx>
            <c:strRef>
              <c:f>'SCH by Dept'!$B$1:$B$2</c:f>
              <c:strCache>
                <c:ptCount val="2"/>
                <c:pt idx="0">
                  <c:v>F10</c:v>
                </c:pt>
                <c:pt idx="1">
                  <c:v>Total SCH</c:v>
                </c:pt>
              </c:strCache>
            </c:strRef>
          </c:tx>
          <c:spPr>
            <a:solidFill>
              <a:schemeClr val="accent1"/>
            </a:solidFill>
            <a:ln>
              <a:noFill/>
            </a:ln>
            <a:effectLst/>
          </c:spPr>
          <c:invertIfNegative val="0"/>
          <c:cat>
            <c:strRef>
              <c:f>'SCH by Dept'!$A$3:$A$11</c:f>
              <c:strCache>
                <c:ptCount val="9"/>
                <c:pt idx="0">
                  <c:v>CJ</c:v>
                </c:pt>
                <c:pt idx="1">
                  <c:v>CS</c:v>
                </c:pt>
                <c:pt idx="2">
                  <c:v>ED</c:v>
                </c:pt>
                <c:pt idx="3">
                  <c:v>ENGT</c:v>
                </c:pt>
                <c:pt idx="4">
                  <c:v>NE</c:v>
                </c:pt>
                <c:pt idx="5">
                  <c:v>PE</c:v>
                </c:pt>
                <c:pt idx="6">
                  <c:v>PN</c:v>
                </c:pt>
                <c:pt idx="7">
                  <c:v>SW</c:v>
                </c:pt>
                <c:pt idx="8">
                  <c:v>TOS</c:v>
                </c:pt>
              </c:strCache>
            </c:strRef>
          </c:cat>
          <c:val>
            <c:numRef>
              <c:f>'SCH by Dept'!$B$3:$B$11</c:f>
              <c:numCache>
                <c:formatCode>0</c:formatCode>
                <c:ptCount val="9"/>
                <c:pt idx="0">
                  <c:v>5897.5</c:v>
                </c:pt>
                <c:pt idx="1">
                  <c:v>5667</c:v>
                </c:pt>
                <c:pt idx="2">
                  <c:v>6248</c:v>
                </c:pt>
                <c:pt idx="3">
                  <c:v>3157.5</c:v>
                </c:pt>
                <c:pt idx="4">
                  <c:v>8040.5</c:v>
                </c:pt>
                <c:pt idx="5">
                  <c:v>6603</c:v>
                </c:pt>
                <c:pt idx="6">
                  <c:v>811</c:v>
                </c:pt>
                <c:pt idx="7">
                  <c:v>1779.5</c:v>
                </c:pt>
                <c:pt idx="8">
                  <c:v>8802</c:v>
                </c:pt>
              </c:numCache>
            </c:numRef>
          </c:val>
        </c:ser>
        <c:ser>
          <c:idx val="1"/>
          <c:order val="1"/>
          <c:tx>
            <c:strRef>
              <c:f>'SCH by Dept'!$C$1:$C$2</c:f>
              <c:strCache>
                <c:ptCount val="2"/>
                <c:pt idx="0">
                  <c:v>F11</c:v>
                </c:pt>
                <c:pt idx="1">
                  <c:v>Total SCH</c:v>
                </c:pt>
              </c:strCache>
            </c:strRef>
          </c:tx>
          <c:spPr>
            <a:solidFill>
              <a:schemeClr val="accent2"/>
            </a:solidFill>
            <a:ln>
              <a:noFill/>
            </a:ln>
            <a:effectLst/>
          </c:spPr>
          <c:invertIfNegative val="0"/>
          <c:cat>
            <c:strRef>
              <c:f>'SCH by Dept'!$A$3:$A$11</c:f>
              <c:strCache>
                <c:ptCount val="9"/>
                <c:pt idx="0">
                  <c:v>CJ</c:v>
                </c:pt>
                <c:pt idx="1">
                  <c:v>CS</c:v>
                </c:pt>
                <c:pt idx="2">
                  <c:v>ED</c:v>
                </c:pt>
                <c:pt idx="3">
                  <c:v>ENGT</c:v>
                </c:pt>
                <c:pt idx="4">
                  <c:v>NE</c:v>
                </c:pt>
                <c:pt idx="5">
                  <c:v>PE</c:v>
                </c:pt>
                <c:pt idx="6">
                  <c:v>PN</c:v>
                </c:pt>
                <c:pt idx="7">
                  <c:v>SW</c:v>
                </c:pt>
                <c:pt idx="8">
                  <c:v>TOS</c:v>
                </c:pt>
              </c:strCache>
            </c:strRef>
          </c:cat>
          <c:val>
            <c:numRef>
              <c:f>'SCH by Dept'!$C$3:$C$11</c:f>
              <c:numCache>
                <c:formatCode>0</c:formatCode>
                <c:ptCount val="9"/>
                <c:pt idx="0">
                  <c:v>6099</c:v>
                </c:pt>
                <c:pt idx="1">
                  <c:v>6125</c:v>
                </c:pt>
                <c:pt idx="2">
                  <c:v>6294.5</c:v>
                </c:pt>
                <c:pt idx="3">
                  <c:v>3135</c:v>
                </c:pt>
                <c:pt idx="4">
                  <c:v>8213</c:v>
                </c:pt>
                <c:pt idx="5">
                  <c:v>6635.5</c:v>
                </c:pt>
                <c:pt idx="7">
                  <c:v>1828</c:v>
                </c:pt>
                <c:pt idx="8">
                  <c:v>8321</c:v>
                </c:pt>
              </c:numCache>
            </c:numRef>
          </c:val>
        </c:ser>
        <c:ser>
          <c:idx val="2"/>
          <c:order val="2"/>
          <c:tx>
            <c:strRef>
              <c:f>'SCH by Dept'!$D$1:$D$2</c:f>
              <c:strCache>
                <c:ptCount val="2"/>
                <c:pt idx="0">
                  <c:v>F12</c:v>
                </c:pt>
                <c:pt idx="1">
                  <c:v>Total SCH</c:v>
                </c:pt>
              </c:strCache>
            </c:strRef>
          </c:tx>
          <c:spPr>
            <a:solidFill>
              <a:schemeClr val="accent3"/>
            </a:solidFill>
            <a:ln>
              <a:noFill/>
            </a:ln>
            <a:effectLst/>
          </c:spPr>
          <c:invertIfNegative val="0"/>
          <c:cat>
            <c:strRef>
              <c:f>'SCH by Dept'!$A$3:$A$11</c:f>
              <c:strCache>
                <c:ptCount val="9"/>
                <c:pt idx="0">
                  <c:v>CJ</c:v>
                </c:pt>
                <c:pt idx="1">
                  <c:v>CS</c:v>
                </c:pt>
                <c:pt idx="2">
                  <c:v>ED</c:v>
                </c:pt>
                <c:pt idx="3">
                  <c:v>ENGT</c:v>
                </c:pt>
                <c:pt idx="4">
                  <c:v>NE</c:v>
                </c:pt>
                <c:pt idx="5">
                  <c:v>PE</c:v>
                </c:pt>
                <c:pt idx="6">
                  <c:v>PN</c:v>
                </c:pt>
                <c:pt idx="7">
                  <c:v>SW</c:v>
                </c:pt>
                <c:pt idx="8">
                  <c:v>TOS</c:v>
                </c:pt>
              </c:strCache>
            </c:strRef>
          </c:cat>
          <c:val>
            <c:numRef>
              <c:f>'SCH by Dept'!$D$3:$D$11</c:f>
              <c:numCache>
                <c:formatCode>0</c:formatCode>
                <c:ptCount val="9"/>
                <c:pt idx="0">
                  <c:v>5718.5</c:v>
                </c:pt>
                <c:pt idx="1">
                  <c:v>5690</c:v>
                </c:pt>
                <c:pt idx="2">
                  <c:v>5712.5</c:v>
                </c:pt>
                <c:pt idx="3">
                  <c:v>3141</c:v>
                </c:pt>
                <c:pt idx="4">
                  <c:v>7994</c:v>
                </c:pt>
                <c:pt idx="5">
                  <c:v>6442</c:v>
                </c:pt>
                <c:pt idx="6">
                  <c:v>239</c:v>
                </c:pt>
                <c:pt idx="7">
                  <c:v>2089.5</c:v>
                </c:pt>
                <c:pt idx="8">
                  <c:v>7708.5</c:v>
                </c:pt>
              </c:numCache>
            </c:numRef>
          </c:val>
        </c:ser>
        <c:ser>
          <c:idx val="3"/>
          <c:order val="3"/>
          <c:tx>
            <c:strRef>
              <c:f>'SCH by Dept'!$E$1:$E$2</c:f>
              <c:strCache>
                <c:ptCount val="2"/>
                <c:pt idx="0">
                  <c:v>F13</c:v>
                </c:pt>
                <c:pt idx="1">
                  <c:v>Total SCH</c:v>
                </c:pt>
              </c:strCache>
            </c:strRef>
          </c:tx>
          <c:spPr>
            <a:solidFill>
              <a:schemeClr val="accent4"/>
            </a:solidFill>
            <a:ln>
              <a:noFill/>
            </a:ln>
            <a:effectLst/>
          </c:spPr>
          <c:invertIfNegative val="0"/>
          <c:cat>
            <c:strRef>
              <c:f>'SCH by Dept'!$A$3:$A$11</c:f>
              <c:strCache>
                <c:ptCount val="9"/>
                <c:pt idx="0">
                  <c:v>CJ</c:v>
                </c:pt>
                <c:pt idx="1">
                  <c:v>CS</c:v>
                </c:pt>
                <c:pt idx="2">
                  <c:v>ED</c:v>
                </c:pt>
                <c:pt idx="3">
                  <c:v>ENGT</c:v>
                </c:pt>
                <c:pt idx="4">
                  <c:v>NE</c:v>
                </c:pt>
                <c:pt idx="5">
                  <c:v>PE</c:v>
                </c:pt>
                <c:pt idx="6">
                  <c:v>PN</c:v>
                </c:pt>
                <c:pt idx="7">
                  <c:v>SW</c:v>
                </c:pt>
                <c:pt idx="8">
                  <c:v>TOS</c:v>
                </c:pt>
              </c:strCache>
            </c:strRef>
          </c:cat>
          <c:val>
            <c:numRef>
              <c:f>'SCH by Dept'!$E$3:$E$11</c:f>
              <c:numCache>
                <c:formatCode>0</c:formatCode>
                <c:ptCount val="9"/>
                <c:pt idx="0">
                  <c:v>5949</c:v>
                </c:pt>
                <c:pt idx="1">
                  <c:v>5538</c:v>
                </c:pt>
                <c:pt idx="2">
                  <c:v>5457</c:v>
                </c:pt>
                <c:pt idx="3">
                  <c:v>3346.5</c:v>
                </c:pt>
                <c:pt idx="4">
                  <c:v>7516.5</c:v>
                </c:pt>
                <c:pt idx="5">
                  <c:v>6678</c:v>
                </c:pt>
                <c:pt idx="6">
                  <c:v>719</c:v>
                </c:pt>
                <c:pt idx="7">
                  <c:v>2338.5</c:v>
                </c:pt>
                <c:pt idx="8">
                  <c:v>6681</c:v>
                </c:pt>
              </c:numCache>
            </c:numRef>
          </c:val>
        </c:ser>
        <c:ser>
          <c:idx val="4"/>
          <c:order val="4"/>
          <c:tx>
            <c:strRef>
              <c:f>'SCH by Dept'!$F$1:$F$2</c:f>
              <c:strCache>
                <c:ptCount val="2"/>
                <c:pt idx="0">
                  <c:v>F14</c:v>
                </c:pt>
                <c:pt idx="1">
                  <c:v>Total SCH</c:v>
                </c:pt>
              </c:strCache>
            </c:strRef>
          </c:tx>
          <c:spPr>
            <a:solidFill>
              <a:schemeClr val="accent5"/>
            </a:solidFill>
            <a:ln>
              <a:noFill/>
            </a:ln>
            <a:effectLst/>
          </c:spPr>
          <c:invertIfNegative val="0"/>
          <c:cat>
            <c:strRef>
              <c:f>'SCH by Dept'!$A$3:$A$11</c:f>
              <c:strCache>
                <c:ptCount val="9"/>
                <c:pt idx="0">
                  <c:v>CJ</c:v>
                </c:pt>
                <c:pt idx="1">
                  <c:v>CS</c:v>
                </c:pt>
                <c:pt idx="2">
                  <c:v>ED</c:v>
                </c:pt>
                <c:pt idx="3">
                  <c:v>ENGT</c:v>
                </c:pt>
                <c:pt idx="4">
                  <c:v>NE</c:v>
                </c:pt>
                <c:pt idx="5">
                  <c:v>PE</c:v>
                </c:pt>
                <c:pt idx="6">
                  <c:v>PN</c:v>
                </c:pt>
                <c:pt idx="7">
                  <c:v>SW</c:v>
                </c:pt>
                <c:pt idx="8">
                  <c:v>TOS</c:v>
                </c:pt>
              </c:strCache>
            </c:strRef>
          </c:cat>
          <c:val>
            <c:numRef>
              <c:f>'SCH by Dept'!$F$3:$F$11</c:f>
              <c:numCache>
                <c:formatCode>0</c:formatCode>
                <c:ptCount val="9"/>
                <c:pt idx="0">
                  <c:v>5222.5</c:v>
                </c:pt>
                <c:pt idx="1">
                  <c:v>5447.5</c:v>
                </c:pt>
                <c:pt idx="2">
                  <c:v>5361</c:v>
                </c:pt>
                <c:pt idx="3">
                  <c:v>3299.5</c:v>
                </c:pt>
                <c:pt idx="4">
                  <c:v>6843</c:v>
                </c:pt>
                <c:pt idx="5">
                  <c:v>6771</c:v>
                </c:pt>
                <c:pt idx="6">
                  <c:v>778</c:v>
                </c:pt>
                <c:pt idx="7">
                  <c:v>2105</c:v>
                </c:pt>
                <c:pt idx="8">
                  <c:v>6337</c:v>
                </c:pt>
              </c:numCache>
            </c:numRef>
          </c:val>
        </c:ser>
        <c:dLbls>
          <c:showLegendKey val="0"/>
          <c:showVal val="0"/>
          <c:showCatName val="0"/>
          <c:showSerName val="0"/>
          <c:showPercent val="0"/>
          <c:showBubbleSize val="0"/>
        </c:dLbls>
        <c:gapWidth val="219"/>
        <c:overlap val="-27"/>
        <c:axId val="84489728"/>
        <c:axId val="84491264"/>
      </c:barChart>
      <c:catAx>
        <c:axId val="84489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4491264"/>
        <c:crosses val="autoZero"/>
        <c:auto val="1"/>
        <c:lblAlgn val="ctr"/>
        <c:lblOffset val="100"/>
        <c:noMultiLvlLbl val="0"/>
      </c:catAx>
      <c:valAx>
        <c:axId val="844912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44897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SCH/FTEFT</a:t>
            </a:r>
          </a:p>
        </c:rich>
      </c:tx>
      <c:overlay val="0"/>
      <c:spPr>
        <a:noFill/>
        <a:ln>
          <a:noFill/>
        </a:ln>
        <a:effectLst/>
      </c:spPr>
    </c:title>
    <c:autoTitleDeleted val="0"/>
    <c:plotArea>
      <c:layout/>
      <c:barChart>
        <c:barDir val="col"/>
        <c:grouping val="clustered"/>
        <c:varyColors val="0"/>
        <c:ser>
          <c:idx val="0"/>
          <c:order val="0"/>
          <c:tx>
            <c:strRef>
              <c:f>Sheet2!$E$1:$E$2</c:f>
              <c:strCache>
                <c:ptCount val="2"/>
                <c:pt idx="0">
                  <c:v>2012</c:v>
                </c:pt>
                <c:pt idx="1">
                  <c:v>SCH/FTETF</c:v>
                </c:pt>
              </c:strCache>
            </c:strRef>
          </c:tx>
          <c:spPr>
            <a:solidFill>
              <a:schemeClr val="accent1"/>
            </a:solidFill>
            <a:ln>
              <a:noFill/>
            </a:ln>
            <a:effectLst/>
          </c:spPr>
          <c:invertIfNegative val="0"/>
          <c:cat>
            <c:strRef>
              <c:f>Sheet2!$A$3:$A$11</c:f>
              <c:strCache>
                <c:ptCount val="9"/>
                <c:pt idx="1">
                  <c:v>CJ</c:v>
                </c:pt>
                <c:pt idx="2">
                  <c:v>CLS</c:v>
                </c:pt>
                <c:pt idx="3">
                  <c:v>ED</c:v>
                </c:pt>
                <c:pt idx="4">
                  <c:v>ENGT</c:v>
                </c:pt>
                <c:pt idx="5">
                  <c:v>NE</c:v>
                </c:pt>
                <c:pt idx="6">
                  <c:v>PE</c:v>
                </c:pt>
                <c:pt idx="7">
                  <c:v>SO</c:v>
                </c:pt>
                <c:pt idx="8">
                  <c:v>TOS</c:v>
                </c:pt>
              </c:strCache>
            </c:strRef>
          </c:cat>
          <c:val>
            <c:numRef>
              <c:f>Sheet2!$E$3:$E$11</c:f>
              <c:numCache>
                <c:formatCode>0</c:formatCode>
                <c:ptCount val="9"/>
                <c:pt idx="1">
                  <c:v>795.5</c:v>
                </c:pt>
                <c:pt idx="2">
                  <c:v>448.3</c:v>
                </c:pt>
                <c:pt idx="3">
                  <c:v>406.8</c:v>
                </c:pt>
                <c:pt idx="4">
                  <c:v>481.7</c:v>
                </c:pt>
                <c:pt idx="5">
                  <c:v>307.2</c:v>
                </c:pt>
                <c:pt idx="6">
                  <c:v>603.70000000000005</c:v>
                </c:pt>
                <c:pt idx="7">
                  <c:v>930.7</c:v>
                </c:pt>
                <c:pt idx="8">
                  <c:v>529.9</c:v>
                </c:pt>
              </c:numCache>
            </c:numRef>
          </c:val>
        </c:ser>
        <c:ser>
          <c:idx val="1"/>
          <c:order val="1"/>
          <c:tx>
            <c:strRef>
              <c:f>Sheet2!$J$1:$J$2</c:f>
              <c:strCache>
                <c:ptCount val="2"/>
                <c:pt idx="0">
                  <c:v>2013</c:v>
                </c:pt>
                <c:pt idx="1">
                  <c:v>SCH/FTETF</c:v>
                </c:pt>
              </c:strCache>
            </c:strRef>
          </c:tx>
          <c:spPr>
            <a:solidFill>
              <a:schemeClr val="accent2"/>
            </a:solidFill>
            <a:ln>
              <a:noFill/>
            </a:ln>
            <a:effectLst/>
          </c:spPr>
          <c:invertIfNegative val="0"/>
          <c:cat>
            <c:strRef>
              <c:f>Sheet2!$A$3:$A$11</c:f>
              <c:strCache>
                <c:ptCount val="9"/>
                <c:pt idx="1">
                  <c:v>CJ</c:v>
                </c:pt>
                <c:pt idx="2">
                  <c:v>CLS</c:v>
                </c:pt>
                <c:pt idx="3">
                  <c:v>ED</c:v>
                </c:pt>
                <c:pt idx="4">
                  <c:v>ENGT</c:v>
                </c:pt>
                <c:pt idx="5">
                  <c:v>NE</c:v>
                </c:pt>
                <c:pt idx="6">
                  <c:v>PE</c:v>
                </c:pt>
                <c:pt idx="7">
                  <c:v>SO</c:v>
                </c:pt>
                <c:pt idx="8">
                  <c:v>TOS</c:v>
                </c:pt>
              </c:strCache>
            </c:strRef>
          </c:cat>
          <c:val>
            <c:numRef>
              <c:f>Sheet2!$J$3:$J$11</c:f>
              <c:numCache>
                <c:formatCode>0</c:formatCode>
                <c:ptCount val="9"/>
                <c:pt idx="1">
                  <c:v>768.52719604945401</c:v>
                </c:pt>
                <c:pt idx="2">
                  <c:v>464.19618857781398</c:v>
                </c:pt>
                <c:pt idx="3">
                  <c:v>378.91596443204003</c:v>
                </c:pt>
                <c:pt idx="4">
                  <c:v>514.62317210348704</c:v>
                </c:pt>
                <c:pt idx="5">
                  <c:v>302.42580499463702</c:v>
                </c:pt>
                <c:pt idx="6">
                  <c:v>581.87751904012498</c:v>
                </c:pt>
                <c:pt idx="7">
                  <c:v>850.233035565666</c:v>
                </c:pt>
                <c:pt idx="8">
                  <c:v>499.388466384043</c:v>
                </c:pt>
              </c:numCache>
            </c:numRef>
          </c:val>
        </c:ser>
        <c:dLbls>
          <c:showLegendKey val="0"/>
          <c:showVal val="0"/>
          <c:showCatName val="0"/>
          <c:showSerName val="0"/>
          <c:showPercent val="0"/>
          <c:showBubbleSize val="0"/>
        </c:dLbls>
        <c:gapWidth val="219"/>
        <c:overlap val="-27"/>
        <c:axId val="85021824"/>
        <c:axId val="85023360"/>
      </c:barChart>
      <c:catAx>
        <c:axId val="85021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023360"/>
        <c:crosses val="autoZero"/>
        <c:auto val="1"/>
        <c:lblAlgn val="ctr"/>
        <c:lblOffset val="100"/>
        <c:noMultiLvlLbl val="0"/>
      </c:catAx>
      <c:valAx>
        <c:axId val="850233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02182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Degrees Awarded Summer 2009 through Winter 2014</a:t>
            </a:r>
          </a:p>
        </c:rich>
      </c:tx>
      <c:overlay val="0"/>
      <c:spPr>
        <a:noFill/>
        <a:ln>
          <a:noFill/>
        </a:ln>
        <a:effectLst/>
      </c:spPr>
    </c:title>
    <c:autoTitleDeleted val="0"/>
    <c:plotArea>
      <c:layout/>
      <c:barChart>
        <c:barDir val="col"/>
        <c:grouping val="clustered"/>
        <c:varyColors val="0"/>
        <c:ser>
          <c:idx val="0"/>
          <c:order val="0"/>
          <c:tx>
            <c:strRef>
              <c:f>Sheet1!$A$133</c:f>
              <c:strCache>
                <c:ptCount val="1"/>
                <c:pt idx="0">
                  <c:v>College Total: </c:v>
                </c:pt>
              </c:strCache>
            </c:strRef>
          </c:tx>
          <c:spPr>
            <a:solidFill>
              <a:schemeClr val="accent1"/>
            </a:solidFill>
            <a:ln>
              <a:noFill/>
            </a:ln>
            <a:effectLst/>
          </c:spPr>
          <c:invertIfNegative val="0"/>
          <c:val>
            <c:numRef>
              <c:f>Sheet1!$B$133:$H$133</c:f>
              <c:numCache>
                <c:formatCode>General</c:formatCode>
                <c:ptCount val="7"/>
                <c:pt idx="2" formatCode="#,##0">
                  <c:v>771</c:v>
                </c:pt>
                <c:pt idx="3" formatCode="#,##0">
                  <c:v>846</c:v>
                </c:pt>
                <c:pt idx="4" formatCode="#,##0">
                  <c:v>843</c:v>
                </c:pt>
                <c:pt idx="5" formatCode="#,##0">
                  <c:v>869</c:v>
                </c:pt>
                <c:pt idx="6" formatCode="#,##0">
                  <c:v>872</c:v>
                </c:pt>
              </c:numCache>
            </c:numRef>
          </c:val>
        </c:ser>
        <c:ser>
          <c:idx val="1"/>
          <c:order val="1"/>
          <c:tx>
            <c:strRef>
              <c:f>Sheet1!$A$134</c:f>
              <c:strCache>
                <c:ptCount val="1"/>
                <c:pt idx="0">
                  <c:v>Univ Total</c:v>
                </c:pt>
              </c:strCache>
            </c:strRef>
          </c:tx>
          <c:spPr>
            <a:solidFill>
              <a:schemeClr val="accent2"/>
            </a:solidFill>
            <a:ln>
              <a:noFill/>
            </a:ln>
            <a:effectLst/>
          </c:spPr>
          <c:invertIfNegative val="0"/>
          <c:val>
            <c:numRef>
              <c:f>Sheet1!$B$134:$H$134</c:f>
              <c:numCache>
                <c:formatCode>General</c:formatCode>
                <c:ptCount val="7"/>
                <c:pt idx="2" formatCode="#,##0">
                  <c:v>1620</c:v>
                </c:pt>
                <c:pt idx="3" formatCode="#,##0">
                  <c:v>1706</c:v>
                </c:pt>
                <c:pt idx="4" formatCode="#,##0">
                  <c:v>1743</c:v>
                </c:pt>
                <c:pt idx="5" formatCode="#,##0">
                  <c:v>1798</c:v>
                </c:pt>
                <c:pt idx="6" formatCode="#,##0">
                  <c:v>1816</c:v>
                </c:pt>
              </c:numCache>
            </c:numRef>
          </c:val>
        </c:ser>
        <c:dLbls>
          <c:showLegendKey val="0"/>
          <c:showVal val="0"/>
          <c:showCatName val="0"/>
          <c:showSerName val="0"/>
          <c:showPercent val="0"/>
          <c:showBubbleSize val="0"/>
        </c:dLbls>
        <c:gapWidth val="219"/>
        <c:overlap val="-27"/>
        <c:axId val="85695872"/>
        <c:axId val="86074496"/>
      </c:barChart>
      <c:catAx>
        <c:axId val="85695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6074496"/>
        <c:crosses val="autoZero"/>
        <c:auto val="1"/>
        <c:lblAlgn val="ctr"/>
        <c:lblOffset val="100"/>
        <c:noMultiLvlLbl val="0"/>
      </c:catAx>
      <c:valAx>
        <c:axId val="86074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69587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CJ Program Enrollments</a:t>
            </a:r>
          </a:p>
        </c:rich>
      </c:tx>
      <c:layout/>
      <c:overlay val="0"/>
      <c:spPr>
        <a:noFill/>
        <a:ln>
          <a:noFill/>
        </a:ln>
        <a:effectLst/>
      </c:spPr>
    </c:title>
    <c:autoTitleDeleted val="0"/>
    <c:plotArea>
      <c:layout/>
      <c:barChart>
        <c:barDir val="col"/>
        <c:grouping val="clustered"/>
        <c:varyColors val="0"/>
        <c:ser>
          <c:idx val="0"/>
          <c:order val="0"/>
          <c:tx>
            <c:strRef>
              <c:f>'5Year'!$A$3:$C$3</c:f>
              <c:strCache>
                <c:ptCount val="3"/>
                <c:pt idx="0">
                  <c:v>Dept Code</c:v>
                </c:pt>
                <c:pt idx="1">
                  <c:v>CMGT</c:v>
                </c:pt>
                <c:pt idx="2">
                  <c:v>Criminal Justice Management</c:v>
                </c:pt>
              </c:strCache>
            </c:strRef>
          </c:tx>
          <c:spPr>
            <a:solidFill>
              <a:schemeClr val="accent1"/>
            </a:solidFill>
            <a:ln>
              <a:noFill/>
            </a:ln>
            <a:effectLst/>
          </c:spPr>
          <c:invertIfNegative val="0"/>
          <c:cat>
            <c:multiLvlStrRef>
              <c:f>'5Year'!$D$1:$H$2</c:f>
              <c:multiLvlStrCache>
                <c:ptCount val="5"/>
                <c:lvl>
                  <c:pt idx="0">
                    <c:v>Total Major</c:v>
                  </c:pt>
                  <c:pt idx="1">
                    <c:v>Total Major</c:v>
                  </c:pt>
                  <c:pt idx="2">
                    <c:v>Total Major</c:v>
                  </c:pt>
                  <c:pt idx="3">
                    <c:v>Total Major</c:v>
                  </c:pt>
                  <c:pt idx="4">
                    <c:v>Total Major</c:v>
                  </c:pt>
                </c:lvl>
                <c:lvl>
                  <c:pt idx="0">
                    <c:v>F10</c:v>
                  </c:pt>
                  <c:pt idx="1">
                    <c:v>F11</c:v>
                  </c:pt>
                  <c:pt idx="2">
                    <c:v>F12</c:v>
                  </c:pt>
                  <c:pt idx="3">
                    <c:v>F13</c:v>
                  </c:pt>
                  <c:pt idx="4">
                    <c:v>F14</c:v>
                  </c:pt>
                </c:lvl>
              </c:multiLvlStrCache>
            </c:multiLvlStrRef>
          </c:cat>
          <c:val>
            <c:numRef>
              <c:f>'5Year'!$D$3:$H$3</c:f>
              <c:numCache>
                <c:formatCode>#,##0</c:formatCode>
                <c:ptCount val="5"/>
                <c:pt idx="0">
                  <c:v>3</c:v>
                </c:pt>
                <c:pt idx="1">
                  <c:v>3</c:v>
                </c:pt>
              </c:numCache>
            </c:numRef>
          </c:val>
        </c:ser>
        <c:ser>
          <c:idx val="1"/>
          <c:order val="1"/>
          <c:tx>
            <c:strRef>
              <c:f>'5Year'!$A$4:$C$4</c:f>
              <c:strCache>
                <c:ptCount val="3"/>
                <c:pt idx="0">
                  <c:v>CJ</c:v>
                </c:pt>
                <c:pt idx="1">
                  <c:v>CRIM</c:v>
                </c:pt>
                <c:pt idx="2">
                  <c:v>Criminal Justice</c:v>
                </c:pt>
              </c:strCache>
            </c:strRef>
          </c:tx>
          <c:spPr>
            <a:solidFill>
              <a:schemeClr val="accent2"/>
            </a:solidFill>
            <a:ln>
              <a:noFill/>
            </a:ln>
            <a:effectLst/>
          </c:spPr>
          <c:invertIfNegative val="0"/>
          <c:cat>
            <c:multiLvlStrRef>
              <c:f>'5Year'!$D$1:$H$2</c:f>
              <c:multiLvlStrCache>
                <c:ptCount val="5"/>
                <c:lvl>
                  <c:pt idx="0">
                    <c:v>Total Major</c:v>
                  </c:pt>
                  <c:pt idx="1">
                    <c:v>Total Major</c:v>
                  </c:pt>
                  <c:pt idx="2">
                    <c:v>Total Major</c:v>
                  </c:pt>
                  <c:pt idx="3">
                    <c:v>Total Major</c:v>
                  </c:pt>
                  <c:pt idx="4">
                    <c:v>Total Major</c:v>
                  </c:pt>
                </c:lvl>
                <c:lvl>
                  <c:pt idx="0">
                    <c:v>F10</c:v>
                  </c:pt>
                  <c:pt idx="1">
                    <c:v>F11</c:v>
                  </c:pt>
                  <c:pt idx="2">
                    <c:v>F12</c:v>
                  </c:pt>
                  <c:pt idx="3">
                    <c:v>F13</c:v>
                  </c:pt>
                  <c:pt idx="4">
                    <c:v>F14</c:v>
                  </c:pt>
                </c:lvl>
              </c:multiLvlStrCache>
            </c:multiLvlStrRef>
          </c:cat>
          <c:val>
            <c:numRef>
              <c:f>'5Year'!$D$4:$H$4</c:f>
              <c:numCache>
                <c:formatCode>#,##0</c:formatCode>
                <c:ptCount val="5"/>
                <c:pt idx="0">
                  <c:v>401</c:v>
                </c:pt>
                <c:pt idx="1">
                  <c:v>408</c:v>
                </c:pt>
                <c:pt idx="2">
                  <c:v>387</c:v>
                </c:pt>
                <c:pt idx="3">
                  <c:v>394</c:v>
                </c:pt>
                <c:pt idx="4">
                  <c:v>352</c:v>
                </c:pt>
              </c:numCache>
            </c:numRef>
          </c:val>
        </c:ser>
        <c:ser>
          <c:idx val="2"/>
          <c:order val="2"/>
          <c:tx>
            <c:strRef>
              <c:f>'5Year'!$A$5:$C$5</c:f>
              <c:strCache>
                <c:ptCount val="3"/>
                <c:pt idx="0">
                  <c:v>CJ</c:v>
                </c:pt>
                <c:pt idx="1">
                  <c:v>LAWE</c:v>
                </c:pt>
                <c:pt idx="2">
                  <c:v>Law Enforcement</c:v>
                </c:pt>
              </c:strCache>
            </c:strRef>
          </c:tx>
          <c:spPr>
            <a:solidFill>
              <a:schemeClr val="accent3"/>
            </a:solidFill>
            <a:ln>
              <a:noFill/>
            </a:ln>
            <a:effectLst/>
          </c:spPr>
          <c:invertIfNegative val="0"/>
          <c:cat>
            <c:multiLvlStrRef>
              <c:f>'5Year'!$D$1:$H$2</c:f>
              <c:multiLvlStrCache>
                <c:ptCount val="5"/>
                <c:lvl>
                  <c:pt idx="0">
                    <c:v>Total Major</c:v>
                  </c:pt>
                  <c:pt idx="1">
                    <c:v>Total Major</c:v>
                  </c:pt>
                  <c:pt idx="2">
                    <c:v>Total Major</c:v>
                  </c:pt>
                  <c:pt idx="3">
                    <c:v>Total Major</c:v>
                  </c:pt>
                  <c:pt idx="4">
                    <c:v>Total Major</c:v>
                  </c:pt>
                </c:lvl>
                <c:lvl>
                  <c:pt idx="0">
                    <c:v>F10</c:v>
                  </c:pt>
                  <c:pt idx="1">
                    <c:v>F11</c:v>
                  </c:pt>
                  <c:pt idx="2">
                    <c:v>F12</c:v>
                  </c:pt>
                  <c:pt idx="3">
                    <c:v>F13</c:v>
                  </c:pt>
                  <c:pt idx="4">
                    <c:v>F14</c:v>
                  </c:pt>
                </c:lvl>
              </c:multiLvlStrCache>
            </c:multiLvlStrRef>
          </c:cat>
          <c:val>
            <c:numRef>
              <c:f>'5Year'!$D$5:$H$5</c:f>
              <c:numCache>
                <c:formatCode>#,##0</c:formatCode>
                <c:ptCount val="5"/>
                <c:pt idx="0">
                  <c:v>13</c:v>
                </c:pt>
                <c:pt idx="1">
                  <c:v>11</c:v>
                </c:pt>
                <c:pt idx="2">
                  <c:v>4</c:v>
                </c:pt>
                <c:pt idx="3">
                  <c:v>11</c:v>
                </c:pt>
                <c:pt idx="4">
                  <c:v>4</c:v>
                </c:pt>
              </c:numCache>
            </c:numRef>
          </c:val>
        </c:ser>
        <c:ser>
          <c:idx val="3"/>
          <c:order val="3"/>
          <c:tx>
            <c:strRef>
              <c:f>'5Year'!$A$6:$C$6</c:f>
              <c:strCache>
                <c:ptCount val="3"/>
                <c:pt idx="0">
                  <c:v>CJ</c:v>
                </c:pt>
                <c:pt idx="1">
                  <c:v>LOSS</c:v>
                </c:pt>
                <c:pt idx="2">
                  <c:v>Loss Prevention Management</c:v>
                </c:pt>
              </c:strCache>
            </c:strRef>
          </c:tx>
          <c:spPr>
            <a:solidFill>
              <a:schemeClr val="accent4"/>
            </a:solidFill>
            <a:ln>
              <a:noFill/>
            </a:ln>
            <a:effectLst/>
          </c:spPr>
          <c:invertIfNegative val="0"/>
          <c:cat>
            <c:multiLvlStrRef>
              <c:f>'5Year'!$D$1:$H$2</c:f>
              <c:multiLvlStrCache>
                <c:ptCount val="5"/>
                <c:lvl>
                  <c:pt idx="0">
                    <c:v>Total Major</c:v>
                  </c:pt>
                  <c:pt idx="1">
                    <c:v>Total Major</c:v>
                  </c:pt>
                  <c:pt idx="2">
                    <c:v>Total Major</c:v>
                  </c:pt>
                  <c:pt idx="3">
                    <c:v>Total Major</c:v>
                  </c:pt>
                  <c:pt idx="4">
                    <c:v>Total Major</c:v>
                  </c:pt>
                </c:lvl>
                <c:lvl>
                  <c:pt idx="0">
                    <c:v>F10</c:v>
                  </c:pt>
                  <c:pt idx="1">
                    <c:v>F11</c:v>
                  </c:pt>
                  <c:pt idx="2">
                    <c:v>F12</c:v>
                  </c:pt>
                  <c:pt idx="3">
                    <c:v>F13</c:v>
                  </c:pt>
                  <c:pt idx="4">
                    <c:v>F14</c:v>
                  </c:pt>
                </c:lvl>
              </c:multiLvlStrCache>
            </c:multiLvlStrRef>
          </c:cat>
          <c:val>
            <c:numRef>
              <c:f>'5Year'!$D$6:$H$6</c:f>
              <c:numCache>
                <c:formatCode>#,##0</c:formatCode>
                <c:ptCount val="5"/>
                <c:pt idx="0">
                  <c:v>34</c:v>
                </c:pt>
                <c:pt idx="1">
                  <c:v>34</c:v>
                </c:pt>
                <c:pt idx="2">
                  <c:v>32</c:v>
                </c:pt>
                <c:pt idx="3">
                  <c:v>31</c:v>
                </c:pt>
                <c:pt idx="4">
                  <c:v>21</c:v>
                </c:pt>
              </c:numCache>
            </c:numRef>
          </c:val>
        </c:ser>
        <c:ser>
          <c:idx val="4"/>
          <c:order val="4"/>
          <c:tx>
            <c:strRef>
              <c:f>'5Year'!$A$7:$C$7</c:f>
              <c:strCache>
                <c:ptCount val="3"/>
                <c:pt idx="0">
                  <c:v>CJ</c:v>
                </c:pt>
                <c:pt idx="1">
                  <c:v>SAFE</c:v>
                </c:pt>
                <c:pt idx="2">
                  <c:v>Advanced Law Enforcement</c:v>
                </c:pt>
              </c:strCache>
            </c:strRef>
          </c:tx>
          <c:spPr>
            <a:solidFill>
              <a:schemeClr val="accent5"/>
            </a:solidFill>
            <a:ln>
              <a:noFill/>
            </a:ln>
            <a:effectLst/>
          </c:spPr>
          <c:invertIfNegative val="0"/>
          <c:cat>
            <c:multiLvlStrRef>
              <c:f>'5Year'!$D$1:$H$2</c:f>
              <c:multiLvlStrCache>
                <c:ptCount val="5"/>
                <c:lvl>
                  <c:pt idx="0">
                    <c:v>Total Major</c:v>
                  </c:pt>
                  <c:pt idx="1">
                    <c:v>Total Major</c:v>
                  </c:pt>
                  <c:pt idx="2">
                    <c:v>Total Major</c:v>
                  </c:pt>
                  <c:pt idx="3">
                    <c:v>Total Major</c:v>
                  </c:pt>
                  <c:pt idx="4">
                    <c:v>Total Major</c:v>
                  </c:pt>
                </c:lvl>
                <c:lvl>
                  <c:pt idx="0">
                    <c:v>F10</c:v>
                  </c:pt>
                  <c:pt idx="1">
                    <c:v>F11</c:v>
                  </c:pt>
                  <c:pt idx="2">
                    <c:v>F12</c:v>
                  </c:pt>
                  <c:pt idx="3">
                    <c:v>F13</c:v>
                  </c:pt>
                  <c:pt idx="4">
                    <c:v>F14</c:v>
                  </c:pt>
                </c:lvl>
              </c:multiLvlStrCache>
            </c:multiLvlStrRef>
          </c:cat>
          <c:val>
            <c:numRef>
              <c:f>'5Year'!$D$7:$H$7</c:f>
              <c:numCache>
                <c:formatCode>General</c:formatCode>
                <c:ptCount val="5"/>
                <c:pt idx="0" formatCode="#,##0">
                  <c:v>1</c:v>
                </c:pt>
              </c:numCache>
            </c:numRef>
          </c:val>
        </c:ser>
        <c:dLbls>
          <c:showLegendKey val="0"/>
          <c:showVal val="0"/>
          <c:showCatName val="0"/>
          <c:showSerName val="0"/>
          <c:showPercent val="0"/>
          <c:showBubbleSize val="0"/>
        </c:dLbls>
        <c:gapWidth val="219"/>
        <c:overlap val="-27"/>
        <c:axId val="43017344"/>
        <c:axId val="43018880"/>
      </c:barChart>
      <c:catAx>
        <c:axId val="43017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018880"/>
        <c:crosses val="autoZero"/>
        <c:auto val="1"/>
        <c:lblAlgn val="ctr"/>
        <c:lblOffset val="100"/>
        <c:noMultiLvlLbl val="0"/>
      </c:catAx>
      <c:valAx>
        <c:axId val="430188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017344"/>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Clinical Science</a:t>
            </a:r>
          </a:p>
        </c:rich>
      </c:tx>
      <c:layout/>
      <c:overlay val="0"/>
      <c:spPr>
        <a:noFill/>
        <a:ln>
          <a:noFill/>
        </a:ln>
        <a:effectLst/>
      </c:spPr>
    </c:title>
    <c:autoTitleDeleted val="0"/>
    <c:plotArea>
      <c:layout/>
      <c:barChart>
        <c:barDir val="col"/>
        <c:grouping val="clustered"/>
        <c:varyColors val="0"/>
        <c:ser>
          <c:idx val="0"/>
          <c:order val="0"/>
          <c:tx>
            <c:strRef>
              <c:f>'5Year'!$D$1:$D$2</c:f>
              <c:strCache>
                <c:ptCount val="2"/>
                <c:pt idx="0">
                  <c:v>F10</c:v>
                </c:pt>
                <c:pt idx="1">
                  <c:v>Total Major</c:v>
                </c:pt>
              </c:strCache>
            </c:strRef>
          </c:tx>
          <c:spPr>
            <a:solidFill>
              <a:schemeClr val="accent1"/>
            </a:solidFill>
            <a:ln>
              <a:noFill/>
            </a:ln>
            <a:effectLst/>
          </c:spPr>
          <c:invertIfNegative val="0"/>
          <c:cat>
            <c:strRef>
              <c:f>'5Year'!$B$9:$B$26</c:f>
              <c:strCache>
                <c:ptCount val="18"/>
                <c:pt idx="0">
                  <c:v>CLHS</c:v>
                </c:pt>
                <c:pt idx="1">
                  <c:v>CLLS</c:v>
                </c:pt>
                <c:pt idx="2">
                  <c:v>CLMG</c:v>
                </c:pt>
                <c:pt idx="3">
                  <c:v>CLNA</c:v>
                </c:pt>
                <c:pt idx="4">
                  <c:v>CLSA</c:v>
                </c:pt>
                <c:pt idx="5">
                  <c:v>CLSC</c:v>
                </c:pt>
                <c:pt idx="6">
                  <c:v>CLTN</c:v>
                </c:pt>
                <c:pt idx="7">
                  <c:v>CLT</c:v>
                </c:pt>
                <c:pt idx="8">
                  <c:v>CLTN</c:v>
                </c:pt>
                <c:pt idx="9">
                  <c:v>DIAG</c:v>
                </c:pt>
                <c:pt idx="10">
                  <c:v>PRAD</c:v>
                </c:pt>
                <c:pt idx="11">
                  <c:v>PRES</c:v>
                </c:pt>
                <c:pt idx="12">
                  <c:v>PSUR</c:v>
                </c:pt>
                <c:pt idx="13">
                  <c:v>RADI</c:v>
                </c:pt>
                <c:pt idx="14">
                  <c:v>RESP</c:v>
                </c:pt>
                <c:pt idx="15">
                  <c:v>SCIE</c:v>
                </c:pt>
                <c:pt idx="16">
                  <c:v>SLHS</c:v>
                </c:pt>
                <c:pt idx="17">
                  <c:v>SURG</c:v>
                </c:pt>
              </c:strCache>
              <c:extLst>
                <c:ext xmlns:c15="http://schemas.microsoft.com/office/drawing/2012/chart" uri="{02D57815-91ED-43cb-92C2-25804820EDAC}">
                  <c15:fullRef>
                    <c15:sqref>'5Year'!$A$9:$C$26</c15:sqref>
                  </c15:fullRef>
                  <c15:levelRef>
                    <c15:sqref>'5Year'!$B$9:$B$26</c15:sqref>
                  </c15:levelRef>
                </c:ext>
              </c:extLst>
            </c:strRef>
          </c:cat>
          <c:val>
            <c:numRef>
              <c:f>'5Year'!$D$9:$D$26</c:f>
              <c:numCache>
                <c:formatCode>#,##0</c:formatCode>
                <c:ptCount val="18"/>
                <c:pt idx="0">
                  <c:v>10</c:v>
                </c:pt>
                <c:pt idx="1">
                  <c:v>55</c:v>
                </c:pt>
                <c:pt idx="3">
                  <c:v>17</c:v>
                </c:pt>
                <c:pt idx="4">
                  <c:v>2</c:v>
                </c:pt>
                <c:pt idx="5">
                  <c:v>9</c:v>
                </c:pt>
                <c:pt idx="6">
                  <c:v>2</c:v>
                </c:pt>
                <c:pt idx="7">
                  <c:v>21</c:v>
                </c:pt>
                <c:pt idx="8">
                  <c:v>11</c:v>
                </c:pt>
                <c:pt idx="9">
                  <c:v>5</c:v>
                </c:pt>
                <c:pt idx="10">
                  <c:v>74</c:v>
                </c:pt>
                <c:pt idx="11">
                  <c:v>26</c:v>
                </c:pt>
                <c:pt idx="12">
                  <c:v>34</c:v>
                </c:pt>
                <c:pt idx="13">
                  <c:v>31</c:v>
                </c:pt>
                <c:pt idx="14">
                  <c:v>21</c:v>
                </c:pt>
                <c:pt idx="15">
                  <c:v>3</c:v>
                </c:pt>
                <c:pt idx="16">
                  <c:v>71</c:v>
                </c:pt>
                <c:pt idx="17">
                  <c:v>26</c:v>
                </c:pt>
              </c:numCache>
            </c:numRef>
          </c:val>
        </c:ser>
        <c:ser>
          <c:idx val="1"/>
          <c:order val="1"/>
          <c:tx>
            <c:strRef>
              <c:f>'5Year'!$E$1:$E$2</c:f>
              <c:strCache>
                <c:ptCount val="2"/>
                <c:pt idx="0">
                  <c:v>F11</c:v>
                </c:pt>
                <c:pt idx="1">
                  <c:v>Total Major</c:v>
                </c:pt>
              </c:strCache>
            </c:strRef>
          </c:tx>
          <c:spPr>
            <a:solidFill>
              <a:schemeClr val="accent2"/>
            </a:solidFill>
            <a:ln>
              <a:noFill/>
            </a:ln>
            <a:effectLst/>
          </c:spPr>
          <c:invertIfNegative val="0"/>
          <c:cat>
            <c:strRef>
              <c:f>'5Year'!$B$9:$B$26</c:f>
              <c:strCache>
                <c:ptCount val="18"/>
                <c:pt idx="0">
                  <c:v>CLHS</c:v>
                </c:pt>
                <c:pt idx="1">
                  <c:v>CLLS</c:v>
                </c:pt>
                <c:pt idx="2">
                  <c:v>CLMG</c:v>
                </c:pt>
                <c:pt idx="3">
                  <c:v>CLNA</c:v>
                </c:pt>
                <c:pt idx="4">
                  <c:v>CLSA</c:v>
                </c:pt>
                <c:pt idx="5">
                  <c:v>CLSC</c:v>
                </c:pt>
                <c:pt idx="6">
                  <c:v>CLTN</c:v>
                </c:pt>
                <c:pt idx="7">
                  <c:v>CLT</c:v>
                </c:pt>
                <c:pt idx="8">
                  <c:v>CLTN</c:v>
                </c:pt>
                <c:pt idx="9">
                  <c:v>DIAG</c:v>
                </c:pt>
                <c:pt idx="10">
                  <c:v>PRAD</c:v>
                </c:pt>
                <c:pt idx="11">
                  <c:v>PRES</c:v>
                </c:pt>
                <c:pt idx="12">
                  <c:v>PSUR</c:v>
                </c:pt>
                <c:pt idx="13">
                  <c:v>RADI</c:v>
                </c:pt>
                <c:pt idx="14">
                  <c:v>RESP</c:v>
                </c:pt>
                <c:pt idx="15">
                  <c:v>SCIE</c:v>
                </c:pt>
                <c:pt idx="16">
                  <c:v>SLHS</c:v>
                </c:pt>
                <c:pt idx="17">
                  <c:v>SURG</c:v>
                </c:pt>
              </c:strCache>
              <c:extLst>
                <c:ext xmlns:c15="http://schemas.microsoft.com/office/drawing/2012/chart" uri="{02D57815-91ED-43cb-92C2-25804820EDAC}">
                  <c15:fullRef>
                    <c15:sqref>'5Year'!$A$9:$C$26</c15:sqref>
                  </c15:fullRef>
                  <c15:levelRef>
                    <c15:sqref>'5Year'!$B$9:$B$26</c15:sqref>
                  </c15:levelRef>
                </c:ext>
              </c:extLst>
            </c:strRef>
          </c:cat>
          <c:val>
            <c:numRef>
              <c:f>'5Year'!$E$9:$E$26</c:f>
              <c:numCache>
                <c:formatCode>#,##0</c:formatCode>
                <c:ptCount val="18"/>
                <c:pt idx="0">
                  <c:v>25</c:v>
                </c:pt>
                <c:pt idx="1">
                  <c:v>86</c:v>
                </c:pt>
                <c:pt idx="3">
                  <c:v>10</c:v>
                </c:pt>
                <c:pt idx="4">
                  <c:v>1</c:v>
                </c:pt>
                <c:pt idx="5">
                  <c:v>4</c:v>
                </c:pt>
                <c:pt idx="7">
                  <c:v>32</c:v>
                </c:pt>
                <c:pt idx="8">
                  <c:v>3</c:v>
                </c:pt>
                <c:pt idx="9">
                  <c:v>3</c:v>
                </c:pt>
                <c:pt idx="10">
                  <c:v>83</c:v>
                </c:pt>
                <c:pt idx="11">
                  <c:v>27</c:v>
                </c:pt>
                <c:pt idx="12">
                  <c:v>42</c:v>
                </c:pt>
                <c:pt idx="13">
                  <c:v>18</c:v>
                </c:pt>
                <c:pt idx="14">
                  <c:v>15</c:v>
                </c:pt>
                <c:pt idx="15">
                  <c:v>1</c:v>
                </c:pt>
                <c:pt idx="16">
                  <c:v>82</c:v>
                </c:pt>
                <c:pt idx="17">
                  <c:v>23</c:v>
                </c:pt>
              </c:numCache>
            </c:numRef>
          </c:val>
        </c:ser>
        <c:ser>
          <c:idx val="2"/>
          <c:order val="2"/>
          <c:tx>
            <c:strRef>
              <c:f>'5Year'!$F$1:$F$2</c:f>
              <c:strCache>
                <c:ptCount val="2"/>
                <c:pt idx="0">
                  <c:v>F12</c:v>
                </c:pt>
                <c:pt idx="1">
                  <c:v>Total Major</c:v>
                </c:pt>
              </c:strCache>
            </c:strRef>
          </c:tx>
          <c:spPr>
            <a:solidFill>
              <a:schemeClr val="accent3"/>
            </a:solidFill>
            <a:ln>
              <a:noFill/>
            </a:ln>
            <a:effectLst/>
          </c:spPr>
          <c:invertIfNegative val="0"/>
          <c:cat>
            <c:strRef>
              <c:f>'5Year'!$B$9:$B$26</c:f>
              <c:strCache>
                <c:ptCount val="18"/>
                <c:pt idx="0">
                  <c:v>CLHS</c:v>
                </c:pt>
                <c:pt idx="1">
                  <c:v>CLLS</c:v>
                </c:pt>
                <c:pt idx="2">
                  <c:v>CLMG</c:v>
                </c:pt>
                <c:pt idx="3">
                  <c:v>CLNA</c:v>
                </c:pt>
                <c:pt idx="4">
                  <c:v>CLSA</c:v>
                </c:pt>
                <c:pt idx="5">
                  <c:v>CLSC</c:v>
                </c:pt>
                <c:pt idx="6">
                  <c:v>CLTN</c:v>
                </c:pt>
                <c:pt idx="7">
                  <c:v>CLT</c:v>
                </c:pt>
                <c:pt idx="8">
                  <c:v>CLTN</c:v>
                </c:pt>
                <c:pt idx="9">
                  <c:v>DIAG</c:v>
                </c:pt>
                <c:pt idx="10">
                  <c:v>PRAD</c:v>
                </c:pt>
                <c:pt idx="11">
                  <c:v>PRES</c:v>
                </c:pt>
                <c:pt idx="12">
                  <c:v>PSUR</c:v>
                </c:pt>
                <c:pt idx="13">
                  <c:v>RADI</c:v>
                </c:pt>
                <c:pt idx="14">
                  <c:v>RESP</c:v>
                </c:pt>
                <c:pt idx="15">
                  <c:v>SCIE</c:v>
                </c:pt>
                <c:pt idx="16">
                  <c:v>SLHS</c:v>
                </c:pt>
                <c:pt idx="17">
                  <c:v>SURG</c:v>
                </c:pt>
              </c:strCache>
              <c:extLst>
                <c:ext xmlns:c15="http://schemas.microsoft.com/office/drawing/2012/chart" uri="{02D57815-91ED-43cb-92C2-25804820EDAC}">
                  <c15:fullRef>
                    <c15:sqref>'5Year'!$A$9:$C$26</c15:sqref>
                  </c15:fullRef>
                  <c15:levelRef>
                    <c15:sqref>'5Year'!$B$9:$B$26</c15:sqref>
                  </c15:levelRef>
                </c:ext>
              </c:extLst>
            </c:strRef>
          </c:cat>
          <c:val>
            <c:numRef>
              <c:f>'5Year'!$F$9:$F$26</c:f>
              <c:numCache>
                <c:formatCode>#,##0</c:formatCode>
                <c:ptCount val="18"/>
                <c:pt idx="0">
                  <c:v>24</c:v>
                </c:pt>
                <c:pt idx="1">
                  <c:v>101</c:v>
                </c:pt>
                <c:pt idx="3">
                  <c:v>14</c:v>
                </c:pt>
                <c:pt idx="5">
                  <c:v>1</c:v>
                </c:pt>
                <c:pt idx="7">
                  <c:v>33</c:v>
                </c:pt>
                <c:pt idx="8">
                  <c:v>1</c:v>
                </c:pt>
                <c:pt idx="10">
                  <c:v>59</c:v>
                </c:pt>
                <c:pt idx="11">
                  <c:v>17</c:v>
                </c:pt>
                <c:pt idx="12">
                  <c:v>42</c:v>
                </c:pt>
                <c:pt idx="13">
                  <c:v>26</c:v>
                </c:pt>
                <c:pt idx="14">
                  <c:v>17</c:v>
                </c:pt>
                <c:pt idx="15">
                  <c:v>1</c:v>
                </c:pt>
                <c:pt idx="16">
                  <c:v>67</c:v>
                </c:pt>
                <c:pt idx="17">
                  <c:v>27</c:v>
                </c:pt>
              </c:numCache>
            </c:numRef>
          </c:val>
        </c:ser>
        <c:ser>
          <c:idx val="3"/>
          <c:order val="3"/>
          <c:tx>
            <c:strRef>
              <c:f>'5Year'!$G$1:$G$2</c:f>
              <c:strCache>
                <c:ptCount val="2"/>
                <c:pt idx="0">
                  <c:v>F13</c:v>
                </c:pt>
                <c:pt idx="1">
                  <c:v>Total Major</c:v>
                </c:pt>
              </c:strCache>
            </c:strRef>
          </c:tx>
          <c:spPr>
            <a:solidFill>
              <a:schemeClr val="accent4"/>
            </a:solidFill>
            <a:ln>
              <a:noFill/>
            </a:ln>
            <a:effectLst/>
          </c:spPr>
          <c:invertIfNegative val="0"/>
          <c:cat>
            <c:strRef>
              <c:f>'5Year'!$B$9:$B$26</c:f>
              <c:strCache>
                <c:ptCount val="18"/>
                <c:pt idx="0">
                  <c:v>CLHS</c:v>
                </c:pt>
                <c:pt idx="1">
                  <c:v>CLLS</c:v>
                </c:pt>
                <c:pt idx="2">
                  <c:v>CLMG</c:v>
                </c:pt>
                <c:pt idx="3">
                  <c:v>CLNA</c:v>
                </c:pt>
                <c:pt idx="4">
                  <c:v>CLSA</c:v>
                </c:pt>
                <c:pt idx="5">
                  <c:v>CLSC</c:v>
                </c:pt>
                <c:pt idx="6">
                  <c:v>CLTN</c:v>
                </c:pt>
                <c:pt idx="7">
                  <c:v>CLT</c:v>
                </c:pt>
                <c:pt idx="8">
                  <c:v>CLTN</c:v>
                </c:pt>
                <c:pt idx="9">
                  <c:v>DIAG</c:v>
                </c:pt>
                <c:pt idx="10">
                  <c:v>PRAD</c:v>
                </c:pt>
                <c:pt idx="11">
                  <c:v>PRES</c:v>
                </c:pt>
                <c:pt idx="12">
                  <c:v>PSUR</c:v>
                </c:pt>
                <c:pt idx="13">
                  <c:v>RADI</c:v>
                </c:pt>
                <c:pt idx="14">
                  <c:v>RESP</c:v>
                </c:pt>
                <c:pt idx="15">
                  <c:v>SCIE</c:v>
                </c:pt>
                <c:pt idx="16">
                  <c:v>SLHS</c:v>
                </c:pt>
                <c:pt idx="17">
                  <c:v>SURG</c:v>
                </c:pt>
              </c:strCache>
              <c:extLst>
                <c:ext xmlns:c15="http://schemas.microsoft.com/office/drawing/2012/chart" uri="{02D57815-91ED-43cb-92C2-25804820EDAC}">
                  <c15:fullRef>
                    <c15:sqref>'5Year'!$A$9:$C$26</c15:sqref>
                  </c15:fullRef>
                  <c15:levelRef>
                    <c15:sqref>'5Year'!$B$9:$B$26</c15:sqref>
                  </c15:levelRef>
                </c:ext>
              </c:extLst>
            </c:strRef>
          </c:cat>
          <c:val>
            <c:numRef>
              <c:f>'5Year'!$G$9:$G$26</c:f>
              <c:numCache>
                <c:formatCode>#,##0</c:formatCode>
                <c:ptCount val="18"/>
                <c:pt idx="0">
                  <c:v>23</c:v>
                </c:pt>
                <c:pt idx="1">
                  <c:v>100</c:v>
                </c:pt>
                <c:pt idx="3">
                  <c:v>12</c:v>
                </c:pt>
                <c:pt idx="5">
                  <c:v>1</c:v>
                </c:pt>
                <c:pt idx="7">
                  <c:v>27</c:v>
                </c:pt>
                <c:pt idx="10">
                  <c:v>52</c:v>
                </c:pt>
                <c:pt idx="11">
                  <c:v>14</c:v>
                </c:pt>
                <c:pt idx="12">
                  <c:v>39</c:v>
                </c:pt>
                <c:pt idx="13">
                  <c:v>38</c:v>
                </c:pt>
                <c:pt idx="14">
                  <c:v>21</c:v>
                </c:pt>
                <c:pt idx="15">
                  <c:v>1</c:v>
                </c:pt>
                <c:pt idx="16">
                  <c:v>68</c:v>
                </c:pt>
                <c:pt idx="17">
                  <c:v>17</c:v>
                </c:pt>
              </c:numCache>
            </c:numRef>
          </c:val>
        </c:ser>
        <c:ser>
          <c:idx val="4"/>
          <c:order val="4"/>
          <c:tx>
            <c:strRef>
              <c:f>'5Year'!$H$1:$H$2</c:f>
              <c:strCache>
                <c:ptCount val="2"/>
                <c:pt idx="0">
                  <c:v>F14</c:v>
                </c:pt>
                <c:pt idx="1">
                  <c:v>Total Major</c:v>
                </c:pt>
              </c:strCache>
            </c:strRef>
          </c:tx>
          <c:spPr>
            <a:solidFill>
              <a:schemeClr val="accent5"/>
            </a:solidFill>
            <a:ln>
              <a:noFill/>
            </a:ln>
            <a:effectLst/>
          </c:spPr>
          <c:invertIfNegative val="0"/>
          <c:cat>
            <c:strRef>
              <c:f>'5Year'!$B$9:$B$26</c:f>
              <c:strCache>
                <c:ptCount val="18"/>
                <c:pt idx="0">
                  <c:v>CLHS</c:v>
                </c:pt>
                <c:pt idx="1">
                  <c:v>CLLS</c:v>
                </c:pt>
                <c:pt idx="2">
                  <c:v>CLMG</c:v>
                </c:pt>
                <c:pt idx="3">
                  <c:v>CLNA</c:v>
                </c:pt>
                <c:pt idx="4">
                  <c:v>CLSA</c:v>
                </c:pt>
                <c:pt idx="5">
                  <c:v>CLSC</c:v>
                </c:pt>
                <c:pt idx="6">
                  <c:v>CLTN</c:v>
                </c:pt>
                <c:pt idx="7">
                  <c:v>CLT</c:v>
                </c:pt>
                <c:pt idx="8">
                  <c:v>CLTN</c:v>
                </c:pt>
                <c:pt idx="9">
                  <c:v>DIAG</c:v>
                </c:pt>
                <c:pt idx="10">
                  <c:v>PRAD</c:v>
                </c:pt>
                <c:pt idx="11">
                  <c:v>PRES</c:v>
                </c:pt>
                <c:pt idx="12">
                  <c:v>PSUR</c:v>
                </c:pt>
                <c:pt idx="13">
                  <c:v>RADI</c:v>
                </c:pt>
                <c:pt idx="14">
                  <c:v>RESP</c:v>
                </c:pt>
                <c:pt idx="15">
                  <c:v>SCIE</c:v>
                </c:pt>
                <c:pt idx="16">
                  <c:v>SLHS</c:v>
                </c:pt>
                <c:pt idx="17">
                  <c:v>SURG</c:v>
                </c:pt>
              </c:strCache>
              <c:extLst>
                <c:ext xmlns:c15="http://schemas.microsoft.com/office/drawing/2012/chart" uri="{02D57815-91ED-43cb-92C2-25804820EDAC}">
                  <c15:fullRef>
                    <c15:sqref>'5Year'!$A$9:$C$26</c15:sqref>
                  </c15:fullRef>
                  <c15:levelRef>
                    <c15:sqref>'5Year'!$B$9:$B$26</c15:sqref>
                  </c15:levelRef>
                </c:ext>
              </c:extLst>
            </c:strRef>
          </c:cat>
          <c:val>
            <c:numRef>
              <c:f>'5Year'!$H$9:$H$26</c:f>
              <c:numCache>
                <c:formatCode>#,##0</c:formatCode>
                <c:ptCount val="18"/>
                <c:pt idx="0">
                  <c:v>21</c:v>
                </c:pt>
                <c:pt idx="1">
                  <c:v>98</c:v>
                </c:pt>
                <c:pt idx="2">
                  <c:v>9</c:v>
                </c:pt>
                <c:pt idx="3">
                  <c:v>5</c:v>
                </c:pt>
                <c:pt idx="5">
                  <c:v>1</c:v>
                </c:pt>
                <c:pt idx="7">
                  <c:v>24</c:v>
                </c:pt>
                <c:pt idx="10">
                  <c:v>49</c:v>
                </c:pt>
                <c:pt idx="11">
                  <c:v>5</c:v>
                </c:pt>
                <c:pt idx="12">
                  <c:v>49</c:v>
                </c:pt>
                <c:pt idx="13">
                  <c:v>37</c:v>
                </c:pt>
                <c:pt idx="14">
                  <c:v>11</c:v>
                </c:pt>
                <c:pt idx="16">
                  <c:v>87</c:v>
                </c:pt>
                <c:pt idx="17">
                  <c:v>7</c:v>
                </c:pt>
              </c:numCache>
            </c:numRef>
          </c:val>
        </c:ser>
        <c:dLbls>
          <c:showLegendKey val="0"/>
          <c:showVal val="0"/>
          <c:showCatName val="0"/>
          <c:showSerName val="0"/>
          <c:showPercent val="0"/>
          <c:showBubbleSize val="0"/>
        </c:dLbls>
        <c:gapWidth val="219"/>
        <c:overlap val="-27"/>
        <c:axId val="42962304"/>
        <c:axId val="42964096"/>
      </c:barChart>
      <c:catAx>
        <c:axId val="42962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964096"/>
        <c:crosses val="autoZero"/>
        <c:auto val="1"/>
        <c:lblAlgn val="ctr"/>
        <c:lblOffset val="100"/>
        <c:noMultiLvlLbl val="0"/>
      </c:catAx>
      <c:valAx>
        <c:axId val="429640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9623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School of Education, Leadership &amp; Public Service</a:t>
            </a:r>
          </a:p>
        </c:rich>
      </c:tx>
      <c:layout/>
      <c:overlay val="0"/>
      <c:spPr>
        <a:noFill/>
        <a:ln>
          <a:noFill/>
        </a:ln>
        <a:effectLst/>
      </c:spPr>
    </c:title>
    <c:autoTitleDeleted val="0"/>
    <c:plotArea>
      <c:layout/>
      <c:barChart>
        <c:barDir val="col"/>
        <c:grouping val="clustered"/>
        <c:varyColors val="0"/>
        <c:ser>
          <c:idx val="0"/>
          <c:order val="0"/>
          <c:tx>
            <c:strRef>
              <c:f>'5Year'!$D$1:$D$2</c:f>
              <c:strCache>
                <c:ptCount val="2"/>
                <c:pt idx="0">
                  <c:v>F10</c:v>
                </c:pt>
                <c:pt idx="1">
                  <c:v>Total Major</c:v>
                </c:pt>
              </c:strCache>
            </c:strRef>
          </c:tx>
          <c:spPr>
            <a:solidFill>
              <a:schemeClr val="accent1"/>
            </a:solidFill>
            <a:ln>
              <a:noFill/>
            </a:ln>
            <a:effectLst/>
          </c:spPr>
          <c:invertIfNegative val="0"/>
          <c:cat>
            <c:strRef>
              <c:f>'5Year'!$B$28:$B$57</c:f>
              <c:strCache>
                <c:ptCount val="30"/>
                <c:pt idx="0">
                  <c:v>EDAE</c:v>
                </c:pt>
                <c:pt idx="1">
                  <c:v>EDAS</c:v>
                </c:pt>
                <c:pt idx="2">
                  <c:v>EDBR</c:v>
                </c:pt>
                <c:pt idx="3">
                  <c:v>EDBT</c:v>
                </c:pt>
                <c:pt idx="4">
                  <c:v>EDCE</c:v>
                </c:pt>
                <c:pt idx="5">
                  <c:v>EDIN</c:v>
                </c:pt>
                <c:pt idx="7">
                  <c:v>EDLD</c:v>
                </c:pt>
                <c:pt idx="8">
                  <c:v>EDLE</c:v>
                </c:pt>
                <c:pt idx="9">
                  <c:v>EDLL</c:v>
                </c:pt>
                <c:pt idx="10">
                  <c:v>EDPD</c:v>
                </c:pt>
                <c:pt idx="11">
                  <c:v>EDSA</c:v>
                </c:pt>
                <c:pt idx="12">
                  <c:v>EDSC</c:v>
                </c:pt>
                <c:pt idx="13">
                  <c:v>EDSI</c:v>
                </c:pt>
                <c:pt idx="14">
                  <c:v>EDSP</c:v>
                </c:pt>
                <c:pt idx="15">
                  <c:v>EEED</c:v>
                </c:pt>
                <c:pt idx="16">
                  <c:v>EEEI</c:v>
                </c:pt>
                <c:pt idx="17">
                  <c:v>EEEN</c:v>
                </c:pt>
                <c:pt idx="18">
                  <c:v>EEIS</c:v>
                </c:pt>
                <c:pt idx="19">
                  <c:v>EELA</c:v>
                </c:pt>
                <c:pt idx="20">
                  <c:v>EEMA</c:v>
                </c:pt>
                <c:pt idx="21">
                  <c:v>EEMI</c:v>
                </c:pt>
                <c:pt idx="22">
                  <c:v>EEPV</c:v>
                </c:pt>
                <c:pt idx="23">
                  <c:v>EESS</c:v>
                </c:pt>
                <c:pt idx="24">
                  <c:v>PUBA</c:v>
                </c:pt>
                <c:pt idx="25">
                  <c:v>SEED</c:v>
                </c:pt>
                <c:pt idx="26">
                  <c:v>SEEI</c:v>
                </c:pt>
                <c:pt idx="27">
                  <c:v>SEIS</c:v>
                </c:pt>
                <c:pt idx="28">
                  <c:v>SEMI</c:v>
                </c:pt>
                <c:pt idx="29">
                  <c:v>SEPV</c:v>
                </c:pt>
              </c:strCache>
              <c:extLst>
                <c:ext xmlns:c15="http://schemas.microsoft.com/office/drawing/2012/chart" uri="{02D57815-91ED-43cb-92C2-25804820EDAC}">
                  <c15:fullRef>
                    <c15:sqref>'5Year'!$A$28:$C$57</c15:sqref>
                  </c15:fullRef>
                  <c15:levelRef>
                    <c15:sqref>'5Year'!$B$28:$B$57</c15:sqref>
                  </c15:levelRef>
                </c:ext>
              </c:extLst>
            </c:strRef>
          </c:cat>
          <c:val>
            <c:numRef>
              <c:f>'5Year'!$D$28:$D$57</c:f>
              <c:numCache>
                <c:formatCode>#,##0</c:formatCode>
                <c:ptCount val="30"/>
                <c:pt idx="0">
                  <c:v>3</c:v>
                </c:pt>
                <c:pt idx="1">
                  <c:v>48</c:v>
                </c:pt>
                <c:pt idx="2">
                  <c:v>27</c:v>
                </c:pt>
                <c:pt idx="3">
                  <c:v>19</c:v>
                </c:pt>
                <c:pt idx="7">
                  <c:v>48</c:v>
                </c:pt>
                <c:pt idx="8">
                  <c:v>6</c:v>
                </c:pt>
                <c:pt idx="9">
                  <c:v>1</c:v>
                </c:pt>
                <c:pt idx="10">
                  <c:v>34</c:v>
                </c:pt>
                <c:pt idx="12">
                  <c:v>3</c:v>
                </c:pt>
                <c:pt idx="13">
                  <c:v>10</c:v>
                </c:pt>
                <c:pt idx="14">
                  <c:v>41</c:v>
                </c:pt>
                <c:pt idx="15">
                  <c:v>101</c:v>
                </c:pt>
                <c:pt idx="16">
                  <c:v>13</c:v>
                </c:pt>
                <c:pt idx="17">
                  <c:v>5</c:v>
                </c:pt>
                <c:pt idx="18">
                  <c:v>20</c:v>
                </c:pt>
                <c:pt idx="19">
                  <c:v>51</c:v>
                </c:pt>
                <c:pt idx="20">
                  <c:v>18</c:v>
                </c:pt>
                <c:pt idx="21">
                  <c:v>18</c:v>
                </c:pt>
                <c:pt idx="22">
                  <c:v>9</c:v>
                </c:pt>
                <c:pt idx="23">
                  <c:v>26</c:v>
                </c:pt>
                <c:pt idx="25">
                  <c:v>6</c:v>
                </c:pt>
                <c:pt idx="26">
                  <c:v>4</c:v>
                </c:pt>
                <c:pt idx="27">
                  <c:v>18</c:v>
                </c:pt>
                <c:pt idx="28">
                  <c:v>6</c:v>
                </c:pt>
                <c:pt idx="29">
                  <c:v>30</c:v>
                </c:pt>
              </c:numCache>
            </c:numRef>
          </c:val>
        </c:ser>
        <c:ser>
          <c:idx val="1"/>
          <c:order val="1"/>
          <c:tx>
            <c:strRef>
              <c:f>'5Year'!$E$1:$E$2</c:f>
              <c:strCache>
                <c:ptCount val="2"/>
                <c:pt idx="0">
                  <c:v>F11</c:v>
                </c:pt>
                <c:pt idx="1">
                  <c:v>Total Major</c:v>
                </c:pt>
              </c:strCache>
            </c:strRef>
          </c:tx>
          <c:spPr>
            <a:solidFill>
              <a:schemeClr val="accent2"/>
            </a:solidFill>
            <a:ln>
              <a:noFill/>
            </a:ln>
            <a:effectLst/>
          </c:spPr>
          <c:invertIfNegative val="0"/>
          <c:cat>
            <c:strRef>
              <c:f>'5Year'!$B$28:$B$57</c:f>
              <c:strCache>
                <c:ptCount val="30"/>
                <c:pt idx="0">
                  <c:v>EDAE</c:v>
                </c:pt>
                <c:pt idx="1">
                  <c:v>EDAS</c:v>
                </c:pt>
                <c:pt idx="2">
                  <c:v>EDBR</c:v>
                </c:pt>
                <c:pt idx="3">
                  <c:v>EDBT</c:v>
                </c:pt>
                <c:pt idx="4">
                  <c:v>EDCE</c:v>
                </c:pt>
                <c:pt idx="5">
                  <c:v>EDIN</c:v>
                </c:pt>
                <c:pt idx="7">
                  <c:v>EDLD</c:v>
                </c:pt>
                <c:pt idx="8">
                  <c:v>EDLE</c:v>
                </c:pt>
                <c:pt idx="9">
                  <c:v>EDLL</c:v>
                </c:pt>
                <c:pt idx="10">
                  <c:v>EDPD</c:v>
                </c:pt>
                <c:pt idx="11">
                  <c:v>EDSA</c:v>
                </c:pt>
                <c:pt idx="12">
                  <c:v>EDSC</c:v>
                </c:pt>
                <c:pt idx="13">
                  <c:v>EDSI</c:v>
                </c:pt>
                <c:pt idx="14">
                  <c:v>EDSP</c:v>
                </c:pt>
                <c:pt idx="15">
                  <c:v>EEED</c:v>
                </c:pt>
                <c:pt idx="16">
                  <c:v>EEEI</c:v>
                </c:pt>
                <c:pt idx="17">
                  <c:v>EEEN</c:v>
                </c:pt>
                <c:pt idx="18">
                  <c:v>EEIS</c:v>
                </c:pt>
                <c:pt idx="19">
                  <c:v>EELA</c:v>
                </c:pt>
                <c:pt idx="20">
                  <c:v>EEMA</c:v>
                </c:pt>
                <c:pt idx="21">
                  <c:v>EEMI</c:v>
                </c:pt>
                <c:pt idx="22">
                  <c:v>EEPV</c:v>
                </c:pt>
                <c:pt idx="23">
                  <c:v>EESS</c:v>
                </c:pt>
                <c:pt idx="24">
                  <c:v>PUBA</c:v>
                </c:pt>
                <c:pt idx="25">
                  <c:v>SEED</c:v>
                </c:pt>
                <c:pt idx="26">
                  <c:v>SEEI</c:v>
                </c:pt>
                <c:pt idx="27">
                  <c:v>SEIS</c:v>
                </c:pt>
                <c:pt idx="28">
                  <c:v>SEMI</c:v>
                </c:pt>
                <c:pt idx="29">
                  <c:v>SEPV</c:v>
                </c:pt>
              </c:strCache>
              <c:extLst>
                <c:ext xmlns:c15="http://schemas.microsoft.com/office/drawing/2012/chart" uri="{02D57815-91ED-43cb-92C2-25804820EDAC}">
                  <c15:fullRef>
                    <c15:sqref>'5Year'!$A$28:$C$57</c15:sqref>
                  </c15:fullRef>
                  <c15:levelRef>
                    <c15:sqref>'5Year'!$B$28:$B$57</c15:sqref>
                  </c15:levelRef>
                </c:ext>
              </c:extLst>
            </c:strRef>
          </c:cat>
          <c:val>
            <c:numRef>
              <c:f>'5Year'!$E$28:$E$57</c:f>
              <c:numCache>
                <c:formatCode>#,##0</c:formatCode>
                <c:ptCount val="30"/>
                <c:pt idx="0">
                  <c:v>1</c:v>
                </c:pt>
                <c:pt idx="1">
                  <c:v>53</c:v>
                </c:pt>
                <c:pt idx="2">
                  <c:v>36</c:v>
                </c:pt>
                <c:pt idx="3">
                  <c:v>29</c:v>
                </c:pt>
                <c:pt idx="5">
                  <c:v>1</c:v>
                </c:pt>
                <c:pt idx="7">
                  <c:v>49</c:v>
                </c:pt>
                <c:pt idx="8">
                  <c:v>5</c:v>
                </c:pt>
                <c:pt idx="10">
                  <c:v>19</c:v>
                </c:pt>
                <c:pt idx="13">
                  <c:v>3</c:v>
                </c:pt>
                <c:pt idx="14">
                  <c:v>36</c:v>
                </c:pt>
                <c:pt idx="15">
                  <c:v>97</c:v>
                </c:pt>
                <c:pt idx="16">
                  <c:v>18</c:v>
                </c:pt>
                <c:pt idx="17">
                  <c:v>2</c:v>
                </c:pt>
                <c:pt idx="18">
                  <c:v>24</c:v>
                </c:pt>
                <c:pt idx="19">
                  <c:v>60</c:v>
                </c:pt>
                <c:pt idx="20">
                  <c:v>21</c:v>
                </c:pt>
                <c:pt idx="21">
                  <c:v>16</c:v>
                </c:pt>
                <c:pt idx="22">
                  <c:v>9</c:v>
                </c:pt>
                <c:pt idx="23">
                  <c:v>36</c:v>
                </c:pt>
                <c:pt idx="25">
                  <c:v>6</c:v>
                </c:pt>
                <c:pt idx="26">
                  <c:v>7</c:v>
                </c:pt>
                <c:pt idx="27">
                  <c:v>9</c:v>
                </c:pt>
                <c:pt idx="28">
                  <c:v>10</c:v>
                </c:pt>
                <c:pt idx="29">
                  <c:v>25</c:v>
                </c:pt>
              </c:numCache>
            </c:numRef>
          </c:val>
        </c:ser>
        <c:ser>
          <c:idx val="2"/>
          <c:order val="2"/>
          <c:tx>
            <c:strRef>
              <c:f>'5Year'!$F$1:$F$2</c:f>
              <c:strCache>
                <c:ptCount val="2"/>
                <c:pt idx="0">
                  <c:v>F12</c:v>
                </c:pt>
                <c:pt idx="1">
                  <c:v>Total Major</c:v>
                </c:pt>
              </c:strCache>
            </c:strRef>
          </c:tx>
          <c:spPr>
            <a:solidFill>
              <a:schemeClr val="accent3"/>
            </a:solidFill>
            <a:ln>
              <a:noFill/>
            </a:ln>
            <a:effectLst/>
          </c:spPr>
          <c:invertIfNegative val="0"/>
          <c:cat>
            <c:strRef>
              <c:f>'5Year'!$B$28:$B$57</c:f>
              <c:strCache>
                <c:ptCount val="30"/>
                <c:pt idx="0">
                  <c:v>EDAE</c:v>
                </c:pt>
                <c:pt idx="1">
                  <c:v>EDAS</c:v>
                </c:pt>
                <c:pt idx="2">
                  <c:v>EDBR</c:v>
                </c:pt>
                <c:pt idx="3">
                  <c:v>EDBT</c:v>
                </c:pt>
                <c:pt idx="4">
                  <c:v>EDCE</c:v>
                </c:pt>
                <c:pt idx="5">
                  <c:v>EDIN</c:v>
                </c:pt>
                <c:pt idx="7">
                  <c:v>EDLD</c:v>
                </c:pt>
                <c:pt idx="8">
                  <c:v>EDLE</c:v>
                </c:pt>
                <c:pt idx="9">
                  <c:v>EDLL</c:v>
                </c:pt>
                <c:pt idx="10">
                  <c:v>EDPD</c:v>
                </c:pt>
                <c:pt idx="11">
                  <c:v>EDSA</c:v>
                </c:pt>
                <c:pt idx="12">
                  <c:v>EDSC</c:v>
                </c:pt>
                <c:pt idx="13">
                  <c:v>EDSI</c:v>
                </c:pt>
                <c:pt idx="14">
                  <c:v>EDSP</c:v>
                </c:pt>
                <c:pt idx="15">
                  <c:v>EEED</c:v>
                </c:pt>
                <c:pt idx="16">
                  <c:v>EEEI</c:v>
                </c:pt>
                <c:pt idx="17">
                  <c:v>EEEN</c:v>
                </c:pt>
                <c:pt idx="18">
                  <c:v>EEIS</c:v>
                </c:pt>
                <c:pt idx="19">
                  <c:v>EELA</c:v>
                </c:pt>
                <c:pt idx="20">
                  <c:v>EEMA</c:v>
                </c:pt>
                <c:pt idx="21">
                  <c:v>EEMI</c:v>
                </c:pt>
                <c:pt idx="22">
                  <c:v>EEPV</c:v>
                </c:pt>
                <c:pt idx="23">
                  <c:v>EESS</c:v>
                </c:pt>
                <c:pt idx="24">
                  <c:v>PUBA</c:v>
                </c:pt>
                <c:pt idx="25">
                  <c:v>SEED</c:v>
                </c:pt>
                <c:pt idx="26">
                  <c:v>SEEI</c:v>
                </c:pt>
                <c:pt idx="27">
                  <c:v>SEIS</c:v>
                </c:pt>
                <c:pt idx="28">
                  <c:v>SEMI</c:v>
                </c:pt>
                <c:pt idx="29">
                  <c:v>SEPV</c:v>
                </c:pt>
              </c:strCache>
              <c:extLst>
                <c:ext xmlns:c15="http://schemas.microsoft.com/office/drawing/2012/chart" uri="{02D57815-91ED-43cb-92C2-25804820EDAC}">
                  <c15:fullRef>
                    <c15:sqref>'5Year'!$A$28:$C$57</c15:sqref>
                  </c15:fullRef>
                  <c15:levelRef>
                    <c15:sqref>'5Year'!$B$28:$B$57</c15:sqref>
                  </c15:levelRef>
                </c:ext>
              </c:extLst>
            </c:strRef>
          </c:cat>
          <c:val>
            <c:numRef>
              <c:f>'5Year'!$F$28:$F$57</c:f>
              <c:numCache>
                <c:formatCode>#,##0</c:formatCode>
                <c:ptCount val="30"/>
                <c:pt idx="0">
                  <c:v>1</c:v>
                </c:pt>
                <c:pt idx="1">
                  <c:v>45</c:v>
                </c:pt>
                <c:pt idx="2">
                  <c:v>35</c:v>
                </c:pt>
                <c:pt idx="3">
                  <c:v>27</c:v>
                </c:pt>
                <c:pt idx="4">
                  <c:v>1</c:v>
                </c:pt>
                <c:pt idx="5">
                  <c:v>9</c:v>
                </c:pt>
                <c:pt idx="7">
                  <c:v>50</c:v>
                </c:pt>
                <c:pt idx="8">
                  <c:v>4</c:v>
                </c:pt>
                <c:pt idx="9">
                  <c:v>1</c:v>
                </c:pt>
                <c:pt idx="10">
                  <c:v>28</c:v>
                </c:pt>
                <c:pt idx="11">
                  <c:v>1</c:v>
                </c:pt>
                <c:pt idx="12">
                  <c:v>1</c:v>
                </c:pt>
                <c:pt idx="13">
                  <c:v>5</c:v>
                </c:pt>
                <c:pt idx="14">
                  <c:v>47</c:v>
                </c:pt>
                <c:pt idx="15">
                  <c:v>71</c:v>
                </c:pt>
                <c:pt idx="16">
                  <c:v>8</c:v>
                </c:pt>
                <c:pt idx="18">
                  <c:v>28</c:v>
                </c:pt>
                <c:pt idx="19">
                  <c:v>58</c:v>
                </c:pt>
                <c:pt idx="20">
                  <c:v>26</c:v>
                </c:pt>
                <c:pt idx="21">
                  <c:v>12</c:v>
                </c:pt>
                <c:pt idx="22">
                  <c:v>5</c:v>
                </c:pt>
                <c:pt idx="23">
                  <c:v>34</c:v>
                </c:pt>
                <c:pt idx="25">
                  <c:v>3</c:v>
                </c:pt>
                <c:pt idx="26">
                  <c:v>6</c:v>
                </c:pt>
                <c:pt idx="27">
                  <c:v>7</c:v>
                </c:pt>
                <c:pt idx="28">
                  <c:v>5</c:v>
                </c:pt>
                <c:pt idx="29">
                  <c:v>25</c:v>
                </c:pt>
              </c:numCache>
            </c:numRef>
          </c:val>
        </c:ser>
        <c:ser>
          <c:idx val="3"/>
          <c:order val="3"/>
          <c:tx>
            <c:strRef>
              <c:f>'5Year'!$G$1:$G$2</c:f>
              <c:strCache>
                <c:ptCount val="2"/>
                <c:pt idx="0">
                  <c:v>F13</c:v>
                </c:pt>
                <c:pt idx="1">
                  <c:v>Total Major</c:v>
                </c:pt>
              </c:strCache>
            </c:strRef>
          </c:tx>
          <c:spPr>
            <a:solidFill>
              <a:schemeClr val="accent4"/>
            </a:solidFill>
            <a:ln>
              <a:noFill/>
            </a:ln>
            <a:effectLst/>
          </c:spPr>
          <c:invertIfNegative val="0"/>
          <c:cat>
            <c:strRef>
              <c:f>'5Year'!$B$28:$B$57</c:f>
              <c:strCache>
                <c:ptCount val="30"/>
                <c:pt idx="0">
                  <c:v>EDAE</c:v>
                </c:pt>
                <c:pt idx="1">
                  <c:v>EDAS</c:v>
                </c:pt>
                <c:pt idx="2">
                  <c:v>EDBR</c:v>
                </c:pt>
                <c:pt idx="3">
                  <c:v>EDBT</c:v>
                </c:pt>
                <c:pt idx="4">
                  <c:v>EDCE</c:v>
                </c:pt>
                <c:pt idx="5">
                  <c:v>EDIN</c:v>
                </c:pt>
                <c:pt idx="7">
                  <c:v>EDLD</c:v>
                </c:pt>
                <c:pt idx="8">
                  <c:v>EDLE</c:v>
                </c:pt>
                <c:pt idx="9">
                  <c:v>EDLL</c:v>
                </c:pt>
                <c:pt idx="10">
                  <c:v>EDPD</c:v>
                </c:pt>
                <c:pt idx="11">
                  <c:v>EDSA</c:v>
                </c:pt>
                <c:pt idx="12">
                  <c:v>EDSC</c:v>
                </c:pt>
                <c:pt idx="13">
                  <c:v>EDSI</c:v>
                </c:pt>
                <c:pt idx="14">
                  <c:v>EDSP</c:v>
                </c:pt>
                <c:pt idx="15">
                  <c:v>EEED</c:v>
                </c:pt>
                <c:pt idx="16">
                  <c:v>EEEI</c:v>
                </c:pt>
                <c:pt idx="17">
                  <c:v>EEEN</c:v>
                </c:pt>
                <c:pt idx="18">
                  <c:v>EEIS</c:v>
                </c:pt>
                <c:pt idx="19">
                  <c:v>EELA</c:v>
                </c:pt>
                <c:pt idx="20">
                  <c:v>EEMA</c:v>
                </c:pt>
                <c:pt idx="21">
                  <c:v>EEMI</c:v>
                </c:pt>
                <c:pt idx="22">
                  <c:v>EEPV</c:v>
                </c:pt>
                <c:pt idx="23">
                  <c:v>EESS</c:v>
                </c:pt>
                <c:pt idx="24">
                  <c:v>PUBA</c:v>
                </c:pt>
                <c:pt idx="25">
                  <c:v>SEED</c:v>
                </c:pt>
                <c:pt idx="26">
                  <c:v>SEEI</c:v>
                </c:pt>
                <c:pt idx="27">
                  <c:v>SEIS</c:v>
                </c:pt>
                <c:pt idx="28">
                  <c:v>SEMI</c:v>
                </c:pt>
                <c:pt idx="29">
                  <c:v>SEPV</c:v>
                </c:pt>
              </c:strCache>
              <c:extLst>
                <c:ext xmlns:c15="http://schemas.microsoft.com/office/drawing/2012/chart" uri="{02D57815-91ED-43cb-92C2-25804820EDAC}">
                  <c15:fullRef>
                    <c15:sqref>'5Year'!$A$28:$C$57</c15:sqref>
                  </c15:fullRef>
                  <c15:levelRef>
                    <c15:sqref>'5Year'!$B$28:$B$57</c15:sqref>
                  </c15:levelRef>
                </c:ext>
              </c:extLst>
            </c:strRef>
          </c:cat>
          <c:val>
            <c:numRef>
              <c:f>'5Year'!$G$28:$G$57</c:f>
              <c:numCache>
                <c:formatCode>#,##0</c:formatCode>
                <c:ptCount val="30"/>
                <c:pt idx="0">
                  <c:v>1</c:v>
                </c:pt>
                <c:pt idx="1">
                  <c:v>47</c:v>
                </c:pt>
                <c:pt idx="2">
                  <c:v>30</c:v>
                </c:pt>
                <c:pt idx="3">
                  <c:v>21</c:v>
                </c:pt>
                <c:pt idx="5">
                  <c:v>10</c:v>
                </c:pt>
                <c:pt idx="7">
                  <c:v>54</c:v>
                </c:pt>
                <c:pt idx="8">
                  <c:v>7</c:v>
                </c:pt>
                <c:pt idx="10">
                  <c:v>29</c:v>
                </c:pt>
                <c:pt idx="12">
                  <c:v>1</c:v>
                </c:pt>
                <c:pt idx="13">
                  <c:v>2</c:v>
                </c:pt>
                <c:pt idx="14">
                  <c:v>32</c:v>
                </c:pt>
                <c:pt idx="15">
                  <c:v>64</c:v>
                </c:pt>
                <c:pt idx="16">
                  <c:v>9</c:v>
                </c:pt>
                <c:pt idx="18">
                  <c:v>23</c:v>
                </c:pt>
                <c:pt idx="19">
                  <c:v>59</c:v>
                </c:pt>
                <c:pt idx="20">
                  <c:v>22</c:v>
                </c:pt>
                <c:pt idx="21">
                  <c:v>11</c:v>
                </c:pt>
                <c:pt idx="22">
                  <c:v>8</c:v>
                </c:pt>
                <c:pt idx="23">
                  <c:v>34</c:v>
                </c:pt>
                <c:pt idx="24">
                  <c:v>17</c:v>
                </c:pt>
                <c:pt idx="25">
                  <c:v>2</c:v>
                </c:pt>
                <c:pt idx="26">
                  <c:v>2</c:v>
                </c:pt>
                <c:pt idx="27">
                  <c:v>12</c:v>
                </c:pt>
                <c:pt idx="28">
                  <c:v>3</c:v>
                </c:pt>
                <c:pt idx="29">
                  <c:v>21</c:v>
                </c:pt>
              </c:numCache>
            </c:numRef>
          </c:val>
        </c:ser>
        <c:ser>
          <c:idx val="4"/>
          <c:order val="4"/>
          <c:tx>
            <c:strRef>
              <c:f>'5Year'!$H$1:$H$2</c:f>
              <c:strCache>
                <c:ptCount val="2"/>
                <c:pt idx="0">
                  <c:v>F14</c:v>
                </c:pt>
                <c:pt idx="1">
                  <c:v>Total Major</c:v>
                </c:pt>
              </c:strCache>
            </c:strRef>
          </c:tx>
          <c:spPr>
            <a:solidFill>
              <a:schemeClr val="accent5"/>
            </a:solidFill>
            <a:ln>
              <a:noFill/>
            </a:ln>
            <a:effectLst/>
          </c:spPr>
          <c:invertIfNegative val="0"/>
          <c:cat>
            <c:strRef>
              <c:f>'5Year'!$B$28:$B$57</c:f>
              <c:strCache>
                <c:ptCount val="30"/>
                <c:pt idx="0">
                  <c:v>EDAE</c:v>
                </c:pt>
                <c:pt idx="1">
                  <c:v>EDAS</c:v>
                </c:pt>
                <c:pt idx="2">
                  <c:v>EDBR</c:v>
                </c:pt>
                <c:pt idx="3">
                  <c:v>EDBT</c:v>
                </c:pt>
                <c:pt idx="4">
                  <c:v>EDCE</c:v>
                </c:pt>
                <c:pt idx="5">
                  <c:v>EDIN</c:v>
                </c:pt>
                <c:pt idx="7">
                  <c:v>EDLD</c:v>
                </c:pt>
                <c:pt idx="8">
                  <c:v>EDLE</c:v>
                </c:pt>
                <c:pt idx="9">
                  <c:v>EDLL</c:v>
                </c:pt>
                <c:pt idx="10">
                  <c:v>EDPD</c:v>
                </c:pt>
                <c:pt idx="11">
                  <c:v>EDSA</c:v>
                </c:pt>
                <c:pt idx="12">
                  <c:v>EDSC</c:v>
                </c:pt>
                <c:pt idx="13">
                  <c:v>EDSI</c:v>
                </c:pt>
                <c:pt idx="14">
                  <c:v>EDSP</c:v>
                </c:pt>
                <c:pt idx="15">
                  <c:v>EEED</c:v>
                </c:pt>
                <c:pt idx="16">
                  <c:v>EEEI</c:v>
                </c:pt>
                <c:pt idx="17">
                  <c:v>EEEN</c:v>
                </c:pt>
                <c:pt idx="18">
                  <c:v>EEIS</c:v>
                </c:pt>
                <c:pt idx="19">
                  <c:v>EELA</c:v>
                </c:pt>
                <c:pt idx="20">
                  <c:v>EEMA</c:v>
                </c:pt>
                <c:pt idx="21">
                  <c:v>EEMI</c:v>
                </c:pt>
                <c:pt idx="22">
                  <c:v>EEPV</c:v>
                </c:pt>
                <c:pt idx="23">
                  <c:v>EESS</c:v>
                </c:pt>
                <c:pt idx="24">
                  <c:v>PUBA</c:v>
                </c:pt>
                <c:pt idx="25">
                  <c:v>SEED</c:v>
                </c:pt>
                <c:pt idx="26">
                  <c:v>SEEI</c:v>
                </c:pt>
                <c:pt idx="27">
                  <c:v>SEIS</c:v>
                </c:pt>
                <c:pt idx="28">
                  <c:v>SEMI</c:v>
                </c:pt>
                <c:pt idx="29">
                  <c:v>SEPV</c:v>
                </c:pt>
              </c:strCache>
              <c:extLst>
                <c:ext xmlns:c15="http://schemas.microsoft.com/office/drawing/2012/chart" uri="{02D57815-91ED-43cb-92C2-25804820EDAC}">
                  <c15:fullRef>
                    <c15:sqref>'5Year'!$A$28:$C$57</c15:sqref>
                  </c15:fullRef>
                  <c15:levelRef>
                    <c15:sqref>'5Year'!$B$28:$B$57</c15:sqref>
                  </c15:levelRef>
                </c:ext>
              </c:extLst>
            </c:strRef>
          </c:cat>
          <c:val>
            <c:numRef>
              <c:f>'5Year'!$H$28:$H$57</c:f>
              <c:numCache>
                <c:formatCode>#,##0</c:formatCode>
                <c:ptCount val="30"/>
                <c:pt idx="0">
                  <c:v>1</c:v>
                </c:pt>
                <c:pt idx="1">
                  <c:v>53</c:v>
                </c:pt>
                <c:pt idx="2">
                  <c:v>28</c:v>
                </c:pt>
                <c:pt idx="3">
                  <c:v>25</c:v>
                </c:pt>
                <c:pt idx="4">
                  <c:v>1</c:v>
                </c:pt>
                <c:pt idx="5">
                  <c:v>14</c:v>
                </c:pt>
                <c:pt idx="7">
                  <c:v>48</c:v>
                </c:pt>
                <c:pt idx="10">
                  <c:v>106</c:v>
                </c:pt>
                <c:pt idx="11">
                  <c:v>22</c:v>
                </c:pt>
                <c:pt idx="13">
                  <c:v>3</c:v>
                </c:pt>
                <c:pt idx="14">
                  <c:v>45</c:v>
                </c:pt>
                <c:pt idx="15">
                  <c:v>63</c:v>
                </c:pt>
                <c:pt idx="16">
                  <c:v>6</c:v>
                </c:pt>
                <c:pt idx="18">
                  <c:v>18</c:v>
                </c:pt>
                <c:pt idx="19">
                  <c:v>48</c:v>
                </c:pt>
                <c:pt idx="20">
                  <c:v>22</c:v>
                </c:pt>
                <c:pt idx="21">
                  <c:v>13</c:v>
                </c:pt>
                <c:pt idx="22">
                  <c:v>7</c:v>
                </c:pt>
                <c:pt idx="23">
                  <c:v>21</c:v>
                </c:pt>
                <c:pt idx="24">
                  <c:v>53</c:v>
                </c:pt>
                <c:pt idx="25">
                  <c:v>1</c:v>
                </c:pt>
                <c:pt idx="26">
                  <c:v>3</c:v>
                </c:pt>
                <c:pt idx="27">
                  <c:v>6</c:v>
                </c:pt>
                <c:pt idx="29">
                  <c:v>15</c:v>
                </c:pt>
              </c:numCache>
            </c:numRef>
          </c:val>
        </c:ser>
        <c:dLbls>
          <c:showLegendKey val="0"/>
          <c:showVal val="0"/>
          <c:showCatName val="0"/>
          <c:showSerName val="0"/>
          <c:showPercent val="0"/>
          <c:showBubbleSize val="0"/>
        </c:dLbls>
        <c:gapWidth val="219"/>
        <c:overlap val="-27"/>
        <c:axId val="43069824"/>
        <c:axId val="43071360"/>
      </c:barChart>
      <c:catAx>
        <c:axId val="43069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071360"/>
        <c:crosses val="autoZero"/>
        <c:auto val="1"/>
        <c:lblAlgn val="ctr"/>
        <c:lblOffset val="100"/>
        <c:noMultiLvlLbl val="0"/>
      </c:catAx>
      <c:valAx>
        <c:axId val="430713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0698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ENGT</a:t>
            </a:r>
          </a:p>
        </c:rich>
      </c:tx>
      <c:layout/>
      <c:overlay val="0"/>
      <c:spPr>
        <a:noFill/>
        <a:ln>
          <a:noFill/>
        </a:ln>
        <a:effectLst/>
      </c:spPr>
    </c:title>
    <c:autoTitleDeleted val="0"/>
    <c:plotArea>
      <c:layout/>
      <c:barChart>
        <c:barDir val="col"/>
        <c:grouping val="clustered"/>
        <c:varyColors val="0"/>
        <c:ser>
          <c:idx val="0"/>
          <c:order val="0"/>
          <c:tx>
            <c:strRef>
              <c:f>'5Year'!$D$1:$D$2</c:f>
              <c:strCache>
                <c:ptCount val="2"/>
                <c:pt idx="0">
                  <c:v>F10</c:v>
                </c:pt>
                <c:pt idx="1">
                  <c:v>Total Major</c:v>
                </c:pt>
              </c:strCache>
            </c:strRef>
          </c:tx>
          <c:spPr>
            <a:solidFill>
              <a:schemeClr val="accent1"/>
            </a:solidFill>
            <a:ln>
              <a:noFill/>
            </a:ln>
            <a:effectLst/>
          </c:spPr>
          <c:invertIfNegative val="0"/>
          <c:cat>
            <c:strRef>
              <c:f>'5Year'!$B$59:$B$71</c:f>
              <c:strCache>
                <c:ptCount val="13"/>
                <c:pt idx="0">
                  <c:v>CNCO</c:v>
                </c:pt>
                <c:pt idx="1">
                  <c:v>CNCT</c:v>
                </c:pt>
                <c:pt idx="2">
                  <c:v>ELMT</c:v>
                </c:pt>
                <c:pt idx="3">
                  <c:v>ELTC</c:v>
                </c:pt>
                <c:pt idx="4">
                  <c:v>ENGD</c:v>
                </c:pt>
                <c:pt idx="5">
                  <c:v>ETEC</c:v>
                </c:pt>
                <c:pt idx="6">
                  <c:v>ETRN</c:v>
                </c:pt>
                <c:pt idx="7">
                  <c:v>INDT</c:v>
                </c:pt>
                <c:pt idx="8">
                  <c:v>ITEC</c:v>
                </c:pt>
                <c:pt idx="10">
                  <c:v>MECE</c:v>
                </c:pt>
                <c:pt idx="11">
                  <c:v>SEIT</c:v>
                </c:pt>
                <c:pt idx="12">
                  <c:v>TECH</c:v>
                </c:pt>
              </c:strCache>
              <c:extLst>
                <c:ext xmlns:c15="http://schemas.microsoft.com/office/drawing/2012/chart" uri="{02D57815-91ED-43cb-92C2-25804820EDAC}">
                  <c15:fullRef>
                    <c15:sqref>'5Year'!$A$59:$C$71</c15:sqref>
                  </c15:fullRef>
                  <c15:levelRef>
                    <c15:sqref>'5Year'!$B$59:$B$71</c15:sqref>
                  </c15:levelRef>
                </c:ext>
              </c:extLst>
            </c:strRef>
          </c:cat>
          <c:val>
            <c:numRef>
              <c:f>'5Year'!$D$59:$D$71</c:f>
              <c:numCache>
                <c:formatCode>#,##0</c:formatCode>
                <c:ptCount val="13"/>
                <c:pt idx="0">
                  <c:v>4</c:v>
                </c:pt>
                <c:pt idx="1">
                  <c:v>12</c:v>
                </c:pt>
                <c:pt idx="2">
                  <c:v>2</c:v>
                </c:pt>
                <c:pt idx="3">
                  <c:v>41</c:v>
                </c:pt>
                <c:pt idx="4">
                  <c:v>12</c:v>
                </c:pt>
                <c:pt idx="5">
                  <c:v>2</c:v>
                </c:pt>
                <c:pt idx="6">
                  <c:v>45</c:v>
                </c:pt>
                <c:pt idx="7">
                  <c:v>11</c:v>
                </c:pt>
                <c:pt idx="8">
                  <c:v>10</c:v>
                </c:pt>
                <c:pt idx="9">
                  <c:v>4</c:v>
                </c:pt>
                <c:pt idx="10">
                  <c:v>63</c:v>
                </c:pt>
                <c:pt idx="11">
                  <c:v>18</c:v>
                </c:pt>
                <c:pt idx="12">
                  <c:v>6</c:v>
                </c:pt>
              </c:numCache>
            </c:numRef>
          </c:val>
        </c:ser>
        <c:ser>
          <c:idx val="1"/>
          <c:order val="1"/>
          <c:tx>
            <c:strRef>
              <c:f>'5Year'!$E$1:$E$2</c:f>
              <c:strCache>
                <c:ptCount val="2"/>
                <c:pt idx="0">
                  <c:v>F11</c:v>
                </c:pt>
                <c:pt idx="1">
                  <c:v>Total Major</c:v>
                </c:pt>
              </c:strCache>
            </c:strRef>
          </c:tx>
          <c:spPr>
            <a:solidFill>
              <a:schemeClr val="accent2"/>
            </a:solidFill>
            <a:ln>
              <a:noFill/>
            </a:ln>
            <a:effectLst/>
          </c:spPr>
          <c:invertIfNegative val="0"/>
          <c:cat>
            <c:strRef>
              <c:f>'5Year'!$B$59:$B$71</c:f>
              <c:strCache>
                <c:ptCount val="13"/>
                <c:pt idx="0">
                  <c:v>CNCO</c:v>
                </c:pt>
                <c:pt idx="1">
                  <c:v>CNCT</c:v>
                </c:pt>
                <c:pt idx="2">
                  <c:v>ELMT</c:v>
                </c:pt>
                <c:pt idx="3">
                  <c:v>ELTC</c:v>
                </c:pt>
                <c:pt idx="4">
                  <c:v>ENGD</c:v>
                </c:pt>
                <c:pt idx="5">
                  <c:v>ETEC</c:v>
                </c:pt>
                <c:pt idx="6">
                  <c:v>ETRN</c:v>
                </c:pt>
                <c:pt idx="7">
                  <c:v>INDT</c:v>
                </c:pt>
                <c:pt idx="8">
                  <c:v>ITEC</c:v>
                </c:pt>
                <c:pt idx="10">
                  <c:v>MECE</c:v>
                </c:pt>
                <c:pt idx="11">
                  <c:v>SEIT</c:v>
                </c:pt>
                <c:pt idx="12">
                  <c:v>TECH</c:v>
                </c:pt>
              </c:strCache>
              <c:extLst>
                <c:ext xmlns:c15="http://schemas.microsoft.com/office/drawing/2012/chart" uri="{02D57815-91ED-43cb-92C2-25804820EDAC}">
                  <c15:fullRef>
                    <c15:sqref>'5Year'!$A$59:$C$71</c15:sqref>
                  </c15:fullRef>
                  <c15:levelRef>
                    <c15:sqref>'5Year'!$B$59:$B$71</c15:sqref>
                  </c15:levelRef>
                </c:ext>
              </c:extLst>
            </c:strRef>
          </c:cat>
          <c:val>
            <c:numRef>
              <c:f>'5Year'!$E$59:$E$71</c:f>
              <c:numCache>
                <c:formatCode>#,##0</c:formatCode>
                <c:ptCount val="13"/>
                <c:pt idx="0">
                  <c:v>5</c:v>
                </c:pt>
                <c:pt idx="1">
                  <c:v>9</c:v>
                </c:pt>
                <c:pt idx="2">
                  <c:v>1</c:v>
                </c:pt>
                <c:pt idx="3">
                  <c:v>47</c:v>
                </c:pt>
                <c:pt idx="4">
                  <c:v>13</c:v>
                </c:pt>
                <c:pt idx="6">
                  <c:v>34</c:v>
                </c:pt>
                <c:pt idx="7">
                  <c:v>6</c:v>
                </c:pt>
                <c:pt idx="8">
                  <c:v>24</c:v>
                </c:pt>
                <c:pt idx="10">
                  <c:v>79</c:v>
                </c:pt>
                <c:pt idx="11">
                  <c:v>11</c:v>
                </c:pt>
                <c:pt idx="12">
                  <c:v>2</c:v>
                </c:pt>
              </c:numCache>
            </c:numRef>
          </c:val>
        </c:ser>
        <c:ser>
          <c:idx val="2"/>
          <c:order val="2"/>
          <c:tx>
            <c:strRef>
              <c:f>'5Year'!$F$1:$F$2</c:f>
              <c:strCache>
                <c:ptCount val="2"/>
                <c:pt idx="0">
                  <c:v>F12</c:v>
                </c:pt>
                <c:pt idx="1">
                  <c:v>Total Major</c:v>
                </c:pt>
              </c:strCache>
            </c:strRef>
          </c:tx>
          <c:spPr>
            <a:solidFill>
              <a:schemeClr val="accent3"/>
            </a:solidFill>
            <a:ln>
              <a:noFill/>
            </a:ln>
            <a:effectLst/>
          </c:spPr>
          <c:invertIfNegative val="0"/>
          <c:cat>
            <c:strRef>
              <c:f>'5Year'!$B$59:$B$71</c:f>
              <c:strCache>
                <c:ptCount val="13"/>
                <c:pt idx="0">
                  <c:v>CNCO</c:v>
                </c:pt>
                <c:pt idx="1">
                  <c:v>CNCT</c:v>
                </c:pt>
                <c:pt idx="2">
                  <c:v>ELMT</c:v>
                </c:pt>
                <c:pt idx="3">
                  <c:v>ELTC</c:v>
                </c:pt>
                <c:pt idx="4">
                  <c:v>ENGD</c:v>
                </c:pt>
                <c:pt idx="5">
                  <c:v>ETEC</c:v>
                </c:pt>
                <c:pt idx="6">
                  <c:v>ETRN</c:v>
                </c:pt>
                <c:pt idx="7">
                  <c:v>INDT</c:v>
                </c:pt>
                <c:pt idx="8">
                  <c:v>ITEC</c:v>
                </c:pt>
                <c:pt idx="10">
                  <c:v>MECE</c:v>
                </c:pt>
                <c:pt idx="11">
                  <c:v>SEIT</c:v>
                </c:pt>
                <c:pt idx="12">
                  <c:v>TECH</c:v>
                </c:pt>
              </c:strCache>
              <c:extLst>
                <c:ext xmlns:c15="http://schemas.microsoft.com/office/drawing/2012/chart" uri="{02D57815-91ED-43cb-92C2-25804820EDAC}">
                  <c15:fullRef>
                    <c15:sqref>'5Year'!$A$59:$C$71</c15:sqref>
                  </c15:fullRef>
                  <c15:levelRef>
                    <c15:sqref>'5Year'!$B$59:$B$71</c15:sqref>
                  </c15:levelRef>
                </c:ext>
              </c:extLst>
            </c:strRef>
          </c:cat>
          <c:val>
            <c:numRef>
              <c:f>'5Year'!$F$59:$F$71</c:f>
              <c:numCache>
                <c:formatCode>#,##0</c:formatCode>
                <c:ptCount val="13"/>
                <c:pt idx="0">
                  <c:v>10</c:v>
                </c:pt>
                <c:pt idx="1">
                  <c:v>10</c:v>
                </c:pt>
                <c:pt idx="3">
                  <c:v>45</c:v>
                </c:pt>
                <c:pt idx="4">
                  <c:v>18</c:v>
                </c:pt>
                <c:pt idx="6">
                  <c:v>33</c:v>
                </c:pt>
                <c:pt idx="7">
                  <c:v>1</c:v>
                </c:pt>
                <c:pt idx="8">
                  <c:v>19</c:v>
                </c:pt>
                <c:pt idx="9">
                  <c:v>1</c:v>
                </c:pt>
                <c:pt idx="10">
                  <c:v>90</c:v>
                </c:pt>
                <c:pt idx="11">
                  <c:v>8</c:v>
                </c:pt>
                <c:pt idx="12">
                  <c:v>1</c:v>
                </c:pt>
              </c:numCache>
            </c:numRef>
          </c:val>
        </c:ser>
        <c:ser>
          <c:idx val="3"/>
          <c:order val="3"/>
          <c:tx>
            <c:strRef>
              <c:f>'5Year'!$G$1:$G$2</c:f>
              <c:strCache>
                <c:ptCount val="2"/>
                <c:pt idx="0">
                  <c:v>F13</c:v>
                </c:pt>
                <c:pt idx="1">
                  <c:v>Total Major</c:v>
                </c:pt>
              </c:strCache>
            </c:strRef>
          </c:tx>
          <c:spPr>
            <a:solidFill>
              <a:schemeClr val="accent4"/>
            </a:solidFill>
            <a:ln>
              <a:noFill/>
            </a:ln>
            <a:effectLst/>
          </c:spPr>
          <c:invertIfNegative val="0"/>
          <c:cat>
            <c:strRef>
              <c:f>'5Year'!$B$59:$B$71</c:f>
              <c:strCache>
                <c:ptCount val="13"/>
                <c:pt idx="0">
                  <c:v>CNCO</c:v>
                </c:pt>
                <c:pt idx="1">
                  <c:v>CNCT</c:v>
                </c:pt>
                <c:pt idx="2">
                  <c:v>ELMT</c:v>
                </c:pt>
                <c:pt idx="3">
                  <c:v>ELTC</c:v>
                </c:pt>
                <c:pt idx="4">
                  <c:v>ENGD</c:v>
                </c:pt>
                <c:pt idx="5">
                  <c:v>ETEC</c:v>
                </c:pt>
                <c:pt idx="6">
                  <c:v>ETRN</c:v>
                </c:pt>
                <c:pt idx="7">
                  <c:v>INDT</c:v>
                </c:pt>
                <c:pt idx="8">
                  <c:v>ITEC</c:v>
                </c:pt>
                <c:pt idx="10">
                  <c:v>MECE</c:v>
                </c:pt>
                <c:pt idx="11">
                  <c:v>SEIT</c:v>
                </c:pt>
                <c:pt idx="12">
                  <c:v>TECH</c:v>
                </c:pt>
              </c:strCache>
              <c:extLst>
                <c:ext xmlns:c15="http://schemas.microsoft.com/office/drawing/2012/chart" uri="{02D57815-91ED-43cb-92C2-25804820EDAC}">
                  <c15:fullRef>
                    <c15:sqref>'5Year'!$A$59:$C$71</c15:sqref>
                  </c15:fullRef>
                  <c15:levelRef>
                    <c15:sqref>'5Year'!$B$59:$B$71</c15:sqref>
                  </c15:levelRef>
                </c:ext>
              </c:extLst>
            </c:strRef>
          </c:cat>
          <c:val>
            <c:numRef>
              <c:f>'5Year'!$G$59:$G$71</c:f>
              <c:numCache>
                <c:formatCode>#,##0</c:formatCode>
                <c:ptCount val="13"/>
                <c:pt idx="0">
                  <c:v>12</c:v>
                </c:pt>
                <c:pt idx="1">
                  <c:v>5</c:v>
                </c:pt>
                <c:pt idx="3">
                  <c:v>38</c:v>
                </c:pt>
                <c:pt idx="4">
                  <c:v>24</c:v>
                </c:pt>
                <c:pt idx="6">
                  <c:v>36</c:v>
                </c:pt>
                <c:pt idx="8">
                  <c:v>24</c:v>
                </c:pt>
                <c:pt idx="10">
                  <c:v>96</c:v>
                </c:pt>
                <c:pt idx="11">
                  <c:v>8</c:v>
                </c:pt>
              </c:numCache>
            </c:numRef>
          </c:val>
        </c:ser>
        <c:ser>
          <c:idx val="4"/>
          <c:order val="4"/>
          <c:tx>
            <c:strRef>
              <c:f>'5Year'!$H$1:$H$2</c:f>
              <c:strCache>
                <c:ptCount val="2"/>
                <c:pt idx="0">
                  <c:v>F14</c:v>
                </c:pt>
                <c:pt idx="1">
                  <c:v>Total Major</c:v>
                </c:pt>
              </c:strCache>
            </c:strRef>
          </c:tx>
          <c:spPr>
            <a:solidFill>
              <a:schemeClr val="accent5"/>
            </a:solidFill>
            <a:ln>
              <a:noFill/>
            </a:ln>
            <a:effectLst/>
          </c:spPr>
          <c:invertIfNegative val="0"/>
          <c:cat>
            <c:strRef>
              <c:f>'5Year'!$B$59:$B$71</c:f>
              <c:strCache>
                <c:ptCount val="13"/>
                <c:pt idx="0">
                  <c:v>CNCO</c:v>
                </c:pt>
                <c:pt idx="1">
                  <c:v>CNCT</c:v>
                </c:pt>
                <c:pt idx="2">
                  <c:v>ELMT</c:v>
                </c:pt>
                <c:pt idx="3">
                  <c:v>ELTC</c:v>
                </c:pt>
                <c:pt idx="4">
                  <c:v>ENGD</c:v>
                </c:pt>
                <c:pt idx="5">
                  <c:v>ETEC</c:v>
                </c:pt>
                <c:pt idx="6">
                  <c:v>ETRN</c:v>
                </c:pt>
                <c:pt idx="7">
                  <c:v>INDT</c:v>
                </c:pt>
                <c:pt idx="8">
                  <c:v>ITEC</c:v>
                </c:pt>
                <c:pt idx="10">
                  <c:v>MECE</c:v>
                </c:pt>
                <c:pt idx="11">
                  <c:v>SEIT</c:v>
                </c:pt>
                <c:pt idx="12">
                  <c:v>TECH</c:v>
                </c:pt>
              </c:strCache>
              <c:extLst>
                <c:ext xmlns:c15="http://schemas.microsoft.com/office/drawing/2012/chart" uri="{02D57815-91ED-43cb-92C2-25804820EDAC}">
                  <c15:fullRef>
                    <c15:sqref>'5Year'!$A$59:$C$71</c15:sqref>
                  </c15:fullRef>
                  <c15:levelRef>
                    <c15:sqref>'5Year'!$B$59:$B$71</c15:sqref>
                  </c15:levelRef>
                </c:ext>
              </c:extLst>
            </c:strRef>
          </c:cat>
          <c:val>
            <c:numRef>
              <c:f>'5Year'!$H$59:$H$71</c:f>
              <c:numCache>
                <c:formatCode>#,##0</c:formatCode>
                <c:ptCount val="13"/>
                <c:pt idx="0">
                  <c:v>8</c:v>
                </c:pt>
                <c:pt idx="1">
                  <c:v>5</c:v>
                </c:pt>
                <c:pt idx="3">
                  <c:v>32</c:v>
                </c:pt>
                <c:pt idx="4">
                  <c:v>28</c:v>
                </c:pt>
                <c:pt idx="6">
                  <c:v>32</c:v>
                </c:pt>
                <c:pt idx="8">
                  <c:v>23</c:v>
                </c:pt>
                <c:pt idx="10">
                  <c:v>100</c:v>
                </c:pt>
                <c:pt idx="11">
                  <c:v>9</c:v>
                </c:pt>
              </c:numCache>
            </c:numRef>
          </c:val>
        </c:ser>
        <c:dLbls>
          <c:showLegendKey val="0"/>
          <c:showVal val="0"/>
          <c:showCatName val="0"/>
          <c:showSerName val="0"/>
          <c:showPercent val="0"/>
          <c:showBubbleSize val="0"/>
        </c:dLbls>
        <c:gapWidth val="219"/>
        <c:overlap val="-27"/>
        <c:axId val="41894656"/>
        <c:axId val="41896192"/>
      </c:barChart>
      <c:catAx>
        <c:axId val="41894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896192"/>
        <c:crosses val="autoZero"/>
        <c:auto val="1"/>
        <c:lblAlgn val="ctr"/>
        <c:lblOffset val="100"/>
        <c:noMultiLvlLbl val="0"/>
      </c:catAx>
      <c:valAx>
        <c:axId val="418961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8946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Nursing BSN &amp; MSN</a:t>
            </a:r>
          </a:p>
        </c:rich>
      </c:tx>
      <c:layout/>
      <c:overlay val="0"/>
      <c:spPr>
        <a:noFill/>
        <a:ln>
          <a:noFill/>
        </a:ln>
        <a:effectLst/>
      </c:spPr>
    </c:title>
    <c:autoTitleDeleted val="0"/>
    <c:plotArea>
      <c:layout/>
      <c:barChart>
        <c:barDir val="col"/>
        <c:grouping val="clustered"/>
        <c:varyColors val="0"/>
        <c:ser>
          <c:idx val="0"/>
          <c:order val="0"/>
          <c:tx>
            <c:strRef>
              <c:f>'5Year'!$A$75:$C$75</c:f>
              <c:strCache>
                <c:ptCount val="3"/>
                <c:pt idx="0">
                  <c:v>NE</c:v>
                </c:pt>
                <c:pt idx="1">
                  <c:v>NFNP</c:v>
                </c:pt>
                <c:pt idx="2">
                  <c:v>Family Nurse Practitioner</c:v>
                </c:pt>
              </c:strCache>
            </c:strRef>
          </c:tx>
          <c:spPr>
            <a:solidFill>
              <a:schemeClr val="accent1"/>
            </a:solidFill>
            <a:ln>
              <a:noFill/>
            </a:ln>
            <a:effectLst/>
          </c:spPr>
          <c:invertIfNegative val="0"/>
          <c:cat>
            <c:multiLvlStrRef>
              <c:f>'5Year'!$D$1:$H$2</c:f>
              <c:multiLvlStrCache>
                <c:ptCount val="5"/>
                <c:lvl>
                  <c:pt idx="0">
                    <c:v>Total Major</c:v>
                  </c:pt>
                  <c:pt idx="1">
                    <c:v>Total Major</c:v>
                  </c:pt>
                  <c:pt idx="2">
                    <c:v>Total Major</c:v>
                  </c:pt>
                  <c:pt idx="3">
                    <c:v>Total Major</c:v>
                  </c:pt>
                  <c:pt idx="4">
                    <c:v>Total Major</c:v>
                  </c:pt>
                </c:lvl>
                <c:lvl>
                  <c:pt idx="0">
                    <c:v>F10</c:v>
                  </c:pt>
                  <c:pt idx="1">
                    <c:v>F11</c:v>
                  </c:pt>
                  <c:pt idx="2">
                    <c:v>F12</c:v>
                  </c:pt>
                  <c:pt idx="3">
                    <c:v>F13</c:v>
                  </c:pt>
                  <c:pt idx="4">
                    <c:v>F14</c:v>
                  </c:pt>
                </c:lvl>
              </c:multiLvlStrCache>
            </c:multiLvlStrRef>
          </c:cat>
          <c:val>
            <c:numRef>
              <c:f>'5Year'!$D$75:$H$75</c:f>
              <c:numCache>
                <c:formatCode>#,##0</c:formatCode>
                <c:ptCount val="5"/>
                <c:pt idx="0">
                  <c:v>15</c:v>
                </c:pt>
                <c:pt idx="1">
                  <c:v>20</c:v>
                </c:pt>
                <c:pt idx="2">
                  <c:v>17</c:v>
                </c:pt>
                <c:pt idx="3">
                  <c:v>17</c:v>
                </c:pt>
                <c:pt idx="4">
                  <c:v>23</c:v>
                </c:pt>
              </c:numCache>
            </c:numRef>
          </c:val>
        </c:ser>
        <c:ser>
          <c:idx val="1"/>
          <c:order val="1"/>
          <c:tx>
            <c:strRef>
              <c:f>'5Year'!$A$76:$C$76</c:f>
              <c:strCache>
                <c:ptCount val="3"/>
                <c:pt idx="0">
                  <c:v>NE</c:v>
                </c:pt>
                <c:pt idx="1">
                  <c:v>NURS</c:v>
                </c:pt>
                <c:pt idx="2">
                  <c:v>Nursing</c:v>
                </c:pt>
              </c:strCache>
            </c:strRef>
          </c:tx>
          <c:spPr>
            <a:solidFill>
              <a:schemeClr val="accent2"/>
            </a:solidFill>
            <a:ln>
              <a:noFill/>
            </a:ln>
            <a:effectLst/>
          </c:spPr>
          <c:invertIfNegative val="0"/>
          <c:cat>
            <c:multiLvlStrRef>
              <c:f>'5Year'!$D$1:$H$2</c:f>
              <c:multiLvlStrCache>
                <c:ptCount val="5"/>
                <c:lvl>
                  <c:pt idx="0">
                    <c:v>Total Major</c:v>
                  </c:pt>
                  <c:pt idx="1">
                    <c:v>Total Major</c:v>
                  </c:pt>
                  <c:pt idx="2">
                    <c:v>Total Major</c:v>
                  </c:pt>
                  <c:pt idx="3">
                    <c:v>Total Major</c:v>
                  </c:pt>
                  <c:pt idx="4">
                    <c:v>Total Major</c:v>
                  </c:pt>
                </c:lvl>
                <c:lvl>
                  <c:pt idx="0">
                    <c:v>F10</c:v>
                  </c:pt>
                  <c:pt idx="1">
                    <c:v>F11</c:v>
                  </c:pt>
                  <c:pt idx="2">
                    <c:v>F12</c:v>
                  </c:pt>
                  <c:pt idx="3">
                    <c:v>F13</c:v>
                  </c:pt>
                  <c:pt idx="4">
                    <c:v>F14</c:v>
                  </c:pt>
                </c:lvl>
              </c:multiLvlStrCache>
            </c:multiLvlStrRef>
          </c:cat>
          <c:val>
            <c:numRef>
              <c:f>'5Year'!$D$76:$H$76</c:f>
              <c:numCache>
                <c:formatCode>#,##0</c:formatCode>
                <c:ptCount val="5"/>
                <c:pt idx="0">
                  <c:v>588</c:v>
                </c:pt>
                <c:pt idx="1">
                  <c:v>600</c:v>
                </c:pt>
                <c:pt idx="2">
                  <c:v>587</c:v>
                </c:pt>
                <c:pt idx="3">
                  <c:v>549</c:v>
                </c:pt>
                <c:pt idx="4">
                  <c:v>502</c:v>
                </c:pt>
              </c:numCache>
            </c:numRef>
          </c:val>
        </c:ser>
        <c:dLbls>
          <c:showLegendKey val="0"/>
          <c:showVal val="0"/>
          <c:showCatName val="0"/>
          <c:showSerName val="0"/>
          <c:showPercent val="0"/>
          <c:showBubbleSize val="0"/>
        </c:dLbls>
        <c:gapWidth val="219"/>
        <c:overlap val="-27"/>
        <c:axId val="41788160"/>
        <c:axId val="41789696"/>
      </c:barChart>
      <c:catAx>
        <c:axId val="41788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789696"/>
        <c:crosses val="autoZero"/>
        <c:auto val="1"/>
        <c:lblAlgn val="ctr"/>
        <c:lblOffset val="100"/>
        <c:noMultiLvlLbl val="0"/>
      </c:catAx>
      <c:valAx>
        <c:axId val="417896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78816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en-US" dirty="0" smtClean="0"/>
              <a:t>Students Admitted</a:t>
            </a:r>
            <a:r>
              <a:rPr lang="en-US" baseline="0" dirty="0" smtClean="0"/>
              <a:t> and Enrolled in the BSN Program</a:t>
            </a:r>
            <a:endParaRPr lang="en-US" dirty="0"/>
          </a:p>
        </c:rich>
      </c:tx>
      <c:overlay val="0"/>
      <c:spPr>
        <a:noFill/>
        <a:ln>
          <a:noFill/>
        </a:ln>
        <a:effectLst/>
      </c:spPr>
    </c:title>
    <c:autoTitleDeleted val="0"/>
    <c:plotArea>
      <c:layout/>
      <c:barChart>
        <c:barDir val="col"/>
        <c:grouping val="clustered"/>
        <c:varyColors val="0"/>
        <c:ser>
          <c:idx val="0"/>
          <c:order val="0"/>
          <c:tx>
            <c:strRef>
              <c:f>'NE BSN'!$A$2</c:f>
              <c:strCache>
                <c:ptCount val="1"/>
                <c:pt idx="0">
                  <c:v>BSN</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'NE BSN'!$B$1:$F$1</c:f>
              <c:strCache>
                <c:ptCount val="5"/>
                <c:pt idx="0">
                  <c:v>F10</c:v>
                </c:pt>
                <c:pt idx="1">
                  <c:v>F11</c:v>
                </c:pt>
                <c:pt idx="2">
                  <c:v>F12</c:v>
                </c:pt>
                <c:pt idx="3">
                  <c:v>F13</c:v>
                </c:pt>
                <c:pt idx="4">
                  <c:v>F14</c:v>
                </c:pt>
              </c:strCache>
            </c:strRef>
          </c:cat>
          <c:val>
            <c:numRef>
              <c:f>'NE BSN'!$B$2:$F$2</c:f>
              <c:numCache>
                <c:formatCode>General</c:formatCode>
                <c:ptCount val="5"/>
                <c:pt idx="0">
                  <c:v>220</c:v>
                </c:pt>
                <c:pt idx="1">
                  <c:v>249</c:v>
                </c:pt>
                <c:pt idx="2">
                  <c:v>215</c:v>
                </c:pt>
                <c:pt idx="3">
                  <c:v>210</c:v>
                </c:pt>
                <c:pt idx="4">
                  <c:v>206</c:v>
                </c:pt>
              </c:numCache>
            </c:numRef>
          </c:val>
        </c:ser>
        <c:dLbls>
          <c:dLblPos val="inEnd"/>
          <c:showLegendKey val="0"/>
          <c:showVal val="1"/>
          <c:showCatName val="0"/>
          <c:showSerName val="0"/>
          <c:showPercent val="0"/>
          <c:showBubbleSize val="0"/>
        </c:dLbls>
        <c:gapWidth val="41"/>
        <c:axId val="43193088"/>
        <c:axId val="43195776"/>
      </c:barChart>
      <c:catAx>
        <c:axId val="4319308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effectLst/>
                <a:latin typeface="+mn-lt"/>
                <a:ea typeface="+mn-ea"/>
                <a:cs typeface="+mn-cs"/>
              </a:defRPr>
            </a:pPr>
            <a:endParaRPr lang="en-US"/>
          </a:p>
        </c:txPr>
        <c:crossAx val="43195776"/>
        <c:crosses val="autoZero"/>
        <c:auto val="1"/>
        <c:lblAlgn val="ctr"/>
        <c:lblOffset val="100"/>
        <c:noMultiLvlLbl val="0"/>
      </c:catAx>
      <c:valAx>
        <c:axId val="43195776"/>
        <c:scaling>
          <c:orientation val="minMax"/>
        </c:scaling>
        <c:delete val="1"/>
        <c:axPos val="l"/>
        <c:numFmt formatCode="General" sourceLinked="1"/>
        <c:majorTickMark val="none"/>
        <c:minorTickMark val="none"/>
        <c:tickLblPos val="nextTo"/>
        <c:crossAx val="43193088"/>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Practical Nursing</a:t>
            </a:r>
          </a:p>
        </c:rich>
      </c:tx>
      <c:layout>
        <c:manualLayout>
          <c:xMode val="edge"/>
          <c:yMode val="edge"/>
          <c:x val="0.40393744531933506"/>
          <c:y val="2.7777777777777776E-2"/>
        </c:manualLayout>
      </c:layout>
      <c:overlay val="0"/>
      <c:spPr>
        <a:noFill/>
        <a:ln>
          <a:noFill/>
        </a:ln>
        <a:effectLst/>
      </c:spPr>
    </c:title>
    <c:autoTitleDeleted val="0"/>
    <c:plotArea>
      <c:layout/>
      <c:barChart>
        <c:barDir val="col"/>
        <c:grouping val="clustered"/>
        <c:varyColors val="0"/>
        <c:ser>
          <c:idx val="0"/>
          <c:order val="0"/>
          <c:tx>
            <c:strRef>
              <c:f>'5Year'!$A$92:$C$92</c:f>
              <c:strCache>
                <c:ptCount val="3"/>
                <c:pt idx="0">
                  <c:v>PN</c:v>
                </c:pt>
                <c:pt idx="1">
                  <c:v>LPN</c:v>
                </c:pt>
                <c:pt idx="2">
                  <c:v>Practical Nursing</c:v>
                </c:pt>
              </c:strCache>
            </c:strRef>
          </c:tx>
          <c:spPr>
            <a:solidFill>
              <a:schemeClr val="accent1"/>
            </a:solidFill>
            <a:ln>
              <a:noFill/>
            </a:ln>
            <a:effectLst/>
          </c:spPr>
          <c:invertIfNegative val="0"/>
          <c:cat>
            <c:multiLvlStrRef>
              <c:f>'5Year'!$D$1:$H$2</c:f>
              <c:multiLvlStrCache>
                <c:ptCount val="5"/>
                <c:lvl>
                  <c:pt idx="0">
                    <c:v>Total Major</c:v>
                  </c:pt>
                  <c:pt idx="1">
                    <c:v>Total Major</c:v>
                  </c:pt>
                  <c:pt idx="2">
                    <c:v>Total Major</c:v>
                  </c:pt>
                  <c:pt idx="3">
                    <c:v>Total Major</c:v>
                  </c:pt>
                  <c:pt idx="4">
                    <c:v>Total Major</c:v>
                  </c:pt>
                </c:lvl>
                <c:lvl>
                  <c:pt idx="0">
                    <c:v>F10</c:v>
                  </c:pt>
                  <c:pt idx="1">
                    <c:v>F11</c:v>
                  </c:pt>
                  <c:pt idx="2">
                    <c:v>F12</c:v>
                  </c:pt>
                  <c:pt idx="3">
                    <c:v>F13</c:v>
                  </c:pt>
                  <c:pt idx="4">
                    <c:v>F14</c:v>
                  </c:pt>
                </c:lvl>
              </c:multiLvlStrCache>
            </c:multiLvlStrRef>
          </c:cat>
          <c:val>
            <c:numRef>
              <c:f>'5Year'!$D$92:$H$92</c:f>
              <c:numCache>
                <c:formatCode>General</c:formatCode>
                <c:ptCount val="5"/>
                <c:pt idx="0" formatCode="#,##0">
                  <c:v>39</c:v>
                </c:pt>
                <c:pt idx="2" formatCode="#,##0">
                  <c:v>25</c:v>
                </c:pt>
                <c:pt idx="3" formatCode="#,##0">
                  <c:v>38</c:v>
                </c:pt>
                <c:pt idx="4" formatCode="#,##0">
                  <c:v>39</c:v>
                </c:pt>
              </c:numCache>
            </c:numRef>
          </c:val>
        </c:ser>
        <c:ser>
          <c:idx val="1"/>
          <c:order val="1"/>
          <c:tx>
            <c:strRef>
              <c:f>'5Year'!$A$93:$C$93</c:f>
              <c:strCache>
                <c:ptCount val="3"/>
                <c:pt idx="0">
                  <c:v>PN</c:v>
                </c:pt>
                <c:pt idx="1">
                  <c:v>PLPN</c:v>
                </c:pt>
                <c:pt idx="2">
                  <c:v>Pre-Practical Nursing</c:v>
                </c:pt>
              </c:strCache>
            </c:strRef>
          </c:tx>
          <c:spPr>
            <a:solidFill>
              <a:schemeClr val="accent2"/>
            </a:solidFill>
            <a:ln>
              <a:noFill/>
            </a:ln>
            <a:effectLst/>
          </c:spPr>
          <c:invertIfNegative val="0"/>
          <c:cat>
            <c:multiLvlStrRef>
              <c:f>'5Year'!$D$1:$H$2</c:f>
              <c:multiLvlStrCache>
                <c:ptCount val="5"/>
                <c:lvl>
                  <c:pt idx="0">
                    <c:v>Total Major</c:v>
                  </c:pt>
                  <c:pt idx="1">
                    <c:v>Total Major</c:v>
                  </c:pt>
                  <c:pt idx="2">
                    <c:v>Total Major</c:v>
                  </c:pt>
                  <c:pt idx="3">
                    <c:v>Total Major</c:v>
                  </c:pt>
                  <c:pt idx="4">
                    <c:v>Total Major</c:v>
                  </c:pt>
                </c:lvl>
                <c:lvl>
                  <c:pt idx="0">
                    <c:v>F10</c:v>
                  </c:pt>
                  <c:pt idx="1">
                    <c:v>F11</c:v>
                  </c:pt>
                  <c:pt idx="2">
                    <c:v>F12</c:v>
                  </c:pt>
                  <c:pt idx="3">
                    <c:v>F13</c:v>
                  </c:pt>
                  <c:pt idx="4">
                    <c:v>F14</c:v>
                  </c:pt>
                </c:lvl>
              </c:multiLvlStrCache>
            </c:multiLvlStrRef>
          </c:cat>
          <c:val>
            <c:numRef>
              <c:f>'5Year'!$D$93:$H$93</c:f>
              <c:numCache>
                <c:formatCode>General</c:formatCode>
                <c:ptCount val="5"/>
                <c:pt idx="0" formatCode="#,##0">
                  <c:v>14</c:v>
                </c:pt>
                <c:pt idx="3" formatCode="#,##0">
                  <c:v>23</c:v>
                </c:pt>
                <c:pt idx="4" formatCode="#,##0">
                  <c:v>34</c:v>
                </c:pt>
              </c:numCache>
            </c:numRef>
          </c:val>
        </c:ser>
        <c:dLbls>
          <c:showLegendKey val="0"/>
          <c:showVal val="0"/>
          <c:showCatName val="0"/>
          <c:showSerName val="0"/>
          <c:showPercent val="0"/>
          <c:showBubbleSize val="0"/>
        </c:dLbls>
        <c:gapWidth val="219"/>
        <c:overlap val="-27"/>
        <c:axId val="66393600"/>
        <c:axId val="66395136"/>
      </c:barChart>
      <c:catAx>
        <c:axId val="66393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395136"/>
        <c:crosses val="autoZero"/>
        <c:auto val="1"/>
        <c:lblAlgn val="ctr"/>
        <c:lblOffset val="100"/>
        <c:noMultiLvlLbl val="0"/>
      </c:catAx>
      <c:valAx>
        <c:axId val="663951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3936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School of Health &amp; Human Performance</a:t>
            </a:r>
          </a:p>
        </c:rich>
      </c:tx>
      <c:overlay val="0"/>
      <c:spPr>
        <a:noFill/>
        <a:ln>
          <a:noFill/>
        </a:ln>
        <a:effectLst/>
      </c:spPr>
    </c:title>
    <c:autoTitleDeleted val="0"/>
    <c:plotArea>
      <c:layout/>
      <c:barChart>
        <c:barDir val="col"/>
        <c:grouping val="clustered"/>
        <c:varyColors val="0"/>
        <c:ser>
          <c:idx val="0"/>
          <c:order val="0"/>
          <c:tx>
            <c:strRef>
              <c:f>'5Year'!$D$1:$D$2</c:f>
              <c:strCache>
                <c:ptCount val="2"/>
                <c:pt idx="0">
                  <c:v>F10</c:v>
                </c:pt>
                <c:pt idx="1">
                  <c:v>Total Major</c:v>
                </c:pt>
              </c:strCache>
            </c:strRef>
          </c:tx>
          <c:spPr>
            <a:solidFill>
              <a:schemeClr val="accent1"/>
            </a:solidFill>
            <a:ln>
              <a:noFill/>
            </a:ln>
            <a:effectLst/>
          </c:spPr>
          <c:invertIfNegative val="0"/>
          <c:cat>
            <c:strRef>
              <c:f>'5Year'!$B$78:$B$88</c:f>
              <c:strCache>
                <c:ptCount val="11"/>
                <c:pt idx="0">
                  <c:v>ATRA</c:v>
                </c:pt>
                <c:pt idx="1">
                  <c:v>CMHL</c:v>
                </c:pt>
                <c:pt idx="2">
                  <c:v>EXER</c:v>
                </c:pt>
                <c:pt idx="3">
                  <c:v>HLTM</c:v>
                </c:pt>
                <c:pt idx="4">
                  <c:v>ORLM</c:v>
                </c:pt>
                <c:pt idx="5">
                  <c:v>PECO</c:v>
                </c:pt>
                <c:pt idx="6">
                  <c:v>PEED</c:v>
                </c:pt>
                <c:pt idx="7">
                  <c:v>SEHL</c:v>
                </c:pt>
                <c:pt idx="8">
                  <c:v>SEPE</c:v>
                </c:pt>
                <c:pt idx="9">
                  <c:v>SPOR</c:v>
                </c:pt>
                <c:pt idx="10">
                  <c:v>WFIR</c:v>
                </c:pt>
              </c:strCache>
              <c:extLst>
                <c:ext xmlns:c15="http://schemas.microsoft.com/office/drawing/2012/chart" uri="{02D57815-91ED-43cb-92C2-25804820EDAC}">
                  <c15:fullRef>
                    <c15:sqref>'5Year'!$A$78:$C$88</c15:sqref>
                  </c15:fullRef>
                  <c15:levelRef>
                    <c15:sqref>'5Year'!$B$78:$B$88</c15:sqref>
                  </c15:levelRef>
                </c:ext>
              </c:extLst>
            </c:strRef>
          </c:cat>
          <c:val>
            <c:numRef>
              <c:f>'5Year'!$D$78:$D$88</c:f>
              <c:numCache>
                <c:formatCode>#,##0</c:formatCode>
                <c:ptCount val="11"/>
                <c:pt idx="0">
                  <c:v>90</c:v>
                </c:pt>
                <c:pt idx="1">
                  <c:v>38</c:v>
                </c:pt>
                <c:pt idx="2">
                  <c:v>23</c:v>
                </c:pt>
                <c:pt idx="3">
                  <c:v>67</c:v>
                </c:pt>
                <c:pt idx="4">
                  <c:v>96</c:v>
                </c:pt>
                <c:pt idx="5">
                  <c:v>38</c:v>
                </c:pt>
                <c:pt idx="6">
                  <c:v>1</c:v>
                </c:pt>
                <c:pt idx="7">
                  <c:v>6</c:v>
                </c:pt>
                <c:pt idx="8">
                  <c:v>36</c:v>
                </c:pt>
                <c:pt idx="9">
                  <c:v>82</c:v>
                </c:pt>
              </c:numCache>
            </c:numRef>
          </c:val>
        </c:ser>
        <c:ser>
          <c:idx val="1"/>
          <c:order val="1"/>
          <c:tx>
            <c:strRef>
              <c:f>'5Year'!$E$1:$E$2</c:f>
              <c:strCache>
                <c:ptCount val="2"/>
                <c:pt idx="0">
                  <c:v>F11</c:v>
                </c:pt>
                <c:pt idx="1">
                  <c:v>Total Major</c:v>
                </c:pt>
              </c:strCache>
            </c:strRef>
          </c:tx>
          <c:spPr>
            <a:solidFill>
              <a:schemeClr val="accent2"/>
            </a:solidFill>
            <a:ln>
              <a:noFill/>
            </a:ln>
            <a:effectLst/>
          </c:spPr>
          <c:invertIfNegative val="0"/>
          <c:cat>
            <c:strRef>
              <c:f>'5Year'!$B$78:$B$88</c:f>
              <c:strCache>
                <c:ptCount val="11"/>
                <c:pt idx="0">
                  <c:v>ATRA</c:v>
                </c:pt>
                <c:pt idx="1">
                  <c:v>CMHL</c:v>
                </c:pt>
                <c:pt idx="2">
                  <c:v>EXER</c:v>
                </c:pt>
                <c:pt idx="3">
                  <c:v>HLTM</c:v>
                </c:pt>
                <c:pt idx="4">
                  <c:v>ORLM</c:v>
                </c:pt>
                <c:pt idx="5">
                  <c:v>PECO</c:v>
                </c:pt>
                <c:pt idx="6">
                  <c:v>PEED</c:v>
                </c:pt>
                <c:pt idx="7">
                  <c:v>SEHL</c:v>
                </c:pt>
                <c:pt idx="8">
                  <c:v>SEPE</c:v>
                </c:pt>
                <c:pt idx="9">
                  <c:v>SPOR</c:v>
                </c:pt>
                <c:pt idx="10">
                  <c:v>WFIR</c:v>
                </c:pt>
              </c:strCache>
              <c:extLst>
                <c:ext xmlns:c15="http://schemas.microsoft.com/office/drawing/2012/chart" uri="{02D57815-91ED-43cb-92C2-25804820EDAC}">
                  <c15:fullRef>
                    <c15:sqref>'5Year'!$A$78:$C$88</c15:sqref>
                  </c15:fullRef>
                  <c15:levelRef>
                    <c15:sqref>'5Year'!$B$78:$B$88</c15:sqref>
                  </c15:levelRef>
                </c:ext>
              </c:extLst>
            </c:strRef>
          </c:cat>
          <c:val>
            <c:numRef>
              <c:f>'5Year'!$E$78:$E$88</c:f>
              <c:numCache>
                <c:formatCode>#,##0</c:formatCode>
                <c:ptCount val="11"/>
                <c:pt idx="0">
                  <c:v>104</c:v>
                </c:pt>
                <c:pt idx="1">
                  <c:v>50</c:v>
                </c:pt>
                <c:pt idx="2">
                  <c:v>21</c:v>
                </c:pt>
                <c:pt idx="3">
                  <c:v>66</c:v>
                </c:pt>
                <c:pt idx="4">
                  <c:v>89</c:v>
                </c:pt>
                <c:pt idx="5">
                  <c:v>35</c:v>
                </c:pt>
                <c:pt idx="6">
                  <c:v>1</c:v>
                </c:pt>
                <c:pt idx="7">
                  <c:v>4</c:v>
                </c:pt>
                <c:pt idx="8">
                  <c:v>37</c:v>
                </c:pt>
                <c:pt idx="9">
                  <c:v>70</c:v>
                </c:pt>
              </c:numCache>
            </c:numRef>
          </c:val>
        </c:ser>
        <c:ser>
          <c:idx val="2"/>
          <c:order val="2"/>
          <c:tx>
            <c:strRef>
              <c:f>'5Year'!$F$1:$F$2</c:f>
              <c:strCache>
                <c:ptCount val="2"/>
                <c:pt idx="0">
                  <c:v>F12</c:v>
                </c:pt>
                <c:pt idx="1">
                  <c:v>Total Major</c:v>
                </c:pt>
              </c:strCache>
            </c:strRef>
          </c:tx>
          <c:spPr>
            <a:solidFill>
              <a:schemeClr val="accent3"/>
            </a:solidFill>
            <a:ln>
              <a:noFill/>
            </a:ln>
            <a:effectLst/>
          </c:spPr>
          <c:invertIfNegative val="0"/>
          <c:cat>
            <c:strRef>
              <c:f>'5Year'!$B$78:$B$88</c:f>
              <c:strCache>
                <c:ptCount val="11"/>
                <c:pt idx="0">
                  <c:v>ATRA</c:v>
                </c:pt>
                <c:pt idx="1">
                  <c:v>CMHL</c:v>
                </c:pt>
                <c:pt idx="2">
                  <c:v>EXER</c:v>
                </c:pt>
                <c:pt idx="3">
                  <c:v>HLTM</c:v>
                </c:pt>
                <c:pt idx="4">
                  <c:v>ORLM</c:v>
                </c:pt>
                <c:pt idx="5">
                  <c:v>PECO</c:v>
                </c:pt>
                <c:pt idx="6">
                  <c:v>PEED</c:v>
                </c:pt>
                <c:pt idx="7">
                  <c:v>SEHL</c:v>
                </c:pt>
                <c:pt idx="8">
                  <c:v>SEPE</c:v>
                </c:pt>
                <c:pt idx="9">
                  <c:v>SPOR</c:v>
                </c:pt>
                <c:pt idx="10">
                  <c:v>WFIR</c:v>
                </c:pt>
              </c:strCache>
              <c:extLst>
                <c:ext xmlns:c15="http://schemas.microsoft.com/office/drawing/2012/chart" uri="{02D57815-91ED-43cb-92C2-25804820EDAC}">
                  <c15:fullRef>
                    <c15:sqref>'5Year'!$A$78:$C$88</c15:sqref>
                  </c15:fullRef>
                  <c15:levelRef>
                    <c15:sqref>'5Year'!$B$78:$B$88</c15:sqref>
                  </c15:levelRef>
                </c:ext>
              </c:extLst>
            </c:strRef>
          </c:cat>
          <c:val>
            <c:numRef>
              <c:f>'5Year'!$F$78:$F$88</c:f>
              <c:numCache>
                <c:formatCode>#,##0</c:formatCode>
                <c:ptCount val="11"/>
                <c:pt idx="0">
                  <c:v>99</c:v>
                </c:pt>
                <c:pt idx="1">
                  <c:v>47</c:v>
                </c:pt>
                <c:pt idx="2">
                  <c:v>30</c:v>
                </c:pt>
                <c:pt idx="3">
                  <c:v>64</c:v>
                </c:pt>
                <c:pt idx="4">
                  <c:v>78</c:v>
                </c:pt>
                <c:pt idx="5">
                  <c:v>32</c:v>
                </c:pt>
                <c:pt idx="8">
                  <c:v>40</c:v>
                </c:pt>
                <c:pt idx="9">
                  <c:v>81</c:v>
                </c:pt>
              </c:numCache>
            </c:numRef>
          </c:val>
        </c:ser>
        <c:ser>
          <c:idx val="3"/>
          <c:order val="3"/>
          <c:tx>
            <c:strRef>
              <c:f>'5Year'!$G$1:$G$2</c:f>
              <c:strCache>
                <c:ptCount val="2"/>
                <c:pt idx="0">
                  <c:v>F13</c:v>
                </c:pt>
                <c:pt idx="1">
                  <c:v>Total Major</c:v>
                </c:pt>
              </c:strCache>
            </c:strRef>
          </c:tx>
          <c:spPr>
            <a:solidFill>
              <a:schemeClr val="accent4"/>
            </a:solidFill>
            <a:ln>
              <a:noFill/>
            </a:ln>
            <a:effectLst/>
          </c:spPr>
          <c:invertIfNegative val="0"/>
          <c:cat>
            <c:strRef>
              <c:f>'5Year'!$B$78:$B$88</c:f>
              <c:strCache>
                <c:ptCount val="11"/>
                <c:pt idx="0">
                  <c:v>ATRA</c:v>
                </c:pt>
                <c:pt idx="1">
                  <c:v>CMHL</c:v>
                </c:pt>
                <c:pt idx="2">
                  <c:v>EXER</c:v>
                </c:pt>
                <c:pt idx="3">
                  <c:v>HLTM</c:v>
                </c:pt>
                <c:pt idx="4">
                  <c:v>ORLM</c:v>
                </c:pt>
                <c:pt idx="5">
                  <c:v>PECO</c:v>
                </c:pt>
                <c:pt idx="6">
                  <c:v>PEED</c:v>
                </c:pt>
                <c:pt idx="7">
                  <c:v>SEHL</c:v>
                </c:pt>
                <c:pt idx="8">
                  <c:v>SEPE</c:v>
                </c:pt>
                <c:pt idx="9">
                  <c:v>SPOR</c:v>
                </c:pt>
                <c:pt idx="10">
                  <c:v>WFIR</c:v>
                </c:pt>
              </c:strCache>
              <c:extLst>
                <c:ext xmlns:c15="http://schemas.microsoft.com/office/drawing/2012/chart" uri="{02D57815-91ED-43cb-92C2-25804820EDAC}">
                  <c15:fullRef>
                    <c15:sqref>'5Year'!$A$78:$C$88</c15:sqref>
                  </c15:fullRef>
                  <c15:levelRef>
                    <c15:sqref>'5Year'!$B$78:$B$88</c15:sqref>
                  </c15:levelRef>
                </c:ext>
              </c:extLst>
            </c:strRef>
          </c:cat>
          <c:val>
            <c:numRef>
              <c:f>'5Year'!$G$78:$G$88</c:f>
              <c:numCache>
                <c:formatCode>#,##0</c:formatCode>
                <c:ptCount val="11"/>
                <c:pt idx="0">
                  <c:v>107</c:v>
                </c:pt>
                <c:pt idx="1">
                  <c:v>38</c:v>
                </c:pt>
                <c:pt idx="2">
                  <c:v>34</c:v>
                </c:pt>
                <c:pt idx="3">
                  <c:v>68</c:v>
                </c:pt>
                <c:pt idx="4">
                  <c:v>80</c:v>
                </c:pt>
                <c:pt idx="5">
                  <c:v>36</c:v>
                </c:pt>
                <c:pt idx="8">
                  <c:v>26</c:v>
                </c:pt>
                <c:pt idx="9">
                  <c:v>86</c:v>
                </c:pt>
                <c:pt idx="10">
                  <c:v>5</c:v>
                </c:pt>
              </c:numCache>
            </c:numRef>
          </c:val>
        </c:ser>
        <c:ser>
          <c:idx val="4"/>
          <c:order val="4"/>
          <c:tx>
            <c:strRef>
              <c:f>'5Year'!$H$1:$H$2</c:f>
              <c:strCache>
                <c:ptCount val="2"/>
                <c:pt idx="0">
                  <c:v>F14</c:v>
                </c:pt>
                <c:pt idx="1">
                  <c:v>Total Major</c:v>
                </c:pt>
              </c:strCache>
            </c:strRef>
          </c:tx>
          <c:spPr>
            <a:solidFill>
              <a:schemeClr val="accent5"/>
            </a:solidFill>
            <a:ln>
              <a:noFill/>
            </a:ln>
            <a:effectLst/>
          </c:spPr>
          <c:invertIfNegative val="0"/>
          <c:cat>
            <c:strRef>
              <c:f>'5Year'!$B$78:$B$88</c:f>
              <c:strCache>
                <c:ptCount val="11"/>
                <c:pt idx="0">
                  <c:v>ATRA</c:v>
                </c:pt>
                <c:pt idx="1">
                  <c:v>CMHL</c:v>
                </c:pt>
                <c:pt idx="2">
                  <c:v>EXER</c:v>
                </c:pt>
                <c:pt idx="3">
                  <c:v>HLTM</c:v>
                </c:pt>
                <c:pt idx="4">
                  <c:v>ORLM</c:v>
                </c:pt>
                <c:pt idx="5">
                  <c:v>PECO</c:v>
                </c:pt>
                <c:pt idx="6">
                  <c:v>PEED</c:v>
                </c:pt>
                <c:pt idx="7">
                  <c:v>SEHL</c:v>
                </c:pt>
                <c:pt idx="8">
                  <c:v>SEPE</c:v>
                </c:pt>
                <c:pt idx="9">
                  <c:v>SPOR</c:v>
                </c:pt>
                <c:pt idx="10">
                  <c:v>WFIR</c:v>
                </c:pt>
              </c:strCache>
              <c:extLst>
                <c:ext xmlns:c15="http://schemas.microsoft.com/office/drawing/2012/chart" uri="{02D57815-91ED-43cb-92C2-25804820EDAC}">
                  <c15:fullRef>
                    <c15:sqref>'5Year'!$A$78:$C$88</c15:sqref>
                  </c15:fullRef>
                  <c15:levelRef>
                    <c15:sqref>'5Year'!$B$78:$B$88</c15:sqref>
                  </c15:levelRef>
                </c:ext>
              </c:extLst>
            </c:strRef>
          </c:cat>
          <c:val>
            <c:numRef>
              <c:f>'5Year'!$H$78:$H$88</c:f>
              <c:numCache>
                <c:formatCode>#,##0</c:formatCode>
                <c:ptCount val="11"/>
                <c:pt idx="0">
                  <c:v>105</c:v>
                </c:pt>
                <c:pt idx="1">
                  <c:v>41</c:v>
                </c:pt>
                <c:pt idx="2">
                  <c:v>31</c:v>
                </c:pt>
                <c:pt idx="3">
                  <c:v>78</c:v>
                </c:pt>
                <c:pt idx="4">
                  <c:v>91</c:v>
                </c:pt>
                <c:pt idx="5">
                  <c:v>33</c:v>
                </c:pt>
                <c:pt idx="8">
                  <c:v>23</c:v>
                </c:pt>
                <c:pt idx="9">
                  <c:v>78</c:v>
                </c:pt>
                <c:pt idx="10">
                  <c:v>12</c:v>
                </c:pt>
              </c:numCache>
            </c:numRef>
          </c:val>
        </c:ser>
        <c:dLbls>
          <c:showLegendKey val="0"/>
          <c:showVal val="0"/>
          <c:showCatName val="0"/>
          <c:showSerName val="0"/>
          <c:showPercent val="0"/>
          <c:showBubbleSize val="0"/>
        </c:dLbls>
        <c:gapWidth val="219"/>
        <c:overlap val="-27"/>
        <c:axId val="82587648"/>
        <c:axId val="82589184"/>
      </c:barChart>
      <c:catAx>
        <c:axId val="82587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2589184"/>
        <c:crosses val="autoZero"/>
        <c:auto val="1"/>
        <c:lblAlgn val="ctr"/>
        <c:lblOffset val="100"/>
        <c:noMultiLvlLbl val="0"/>
      </c:catAx>
      <c:valAx>
        <c:axId val="825891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258764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08438" y="0"/>
            <a:ext cx="3067050" cy="469900"/>
          </a:xfrm>
          <a:prstGeom prst="rect">
            <a:avLst/>
          </a:prstGeom>
        </p:spPr>
        <p:txBody>
          <a:bodyPr vert="horz" lIns="91440" tIns="45720" rIns="91440" bIns="45720" rtlCol="0"/>
          <a:lstStyle>
            <a:lvl1pPr algn="r">
              <a:defRPr sz="1200"/>
            </a:lvl1pPr>
          </a:lstStyle>
          <a:p>
            <a:fld id="{11B665A4-52F4-434B-8D8E-CB2D1456480F}" type="datetimeFigureOut">
              <a:rPr lang="en-US" smtClean="0"/>
              <a:t>10/17/2014</a:t>
            </a:fld>
            <a:endParaRPr lang="en-US"/>
          </a:p>
        </p:txBody>
      </p:sp>
      <p:sp>
        <p:nvSpPr>
          <p:cNvPr id="4" name="Footer Placeholder 3"/>
          <p:cNvSpPr>
            <a:spLocks noGrp="1"/>
          </p:cNvSpPr>
          <p:nvPr>
            <p:ph type="ftr" sz="quarter" idx="2"/>
          </p:nvPr>
        </p:nvSpPr>
        <p:spPr>
          <a:xfrm>
            <a:off x="0" y="8893175"/>
            <a:ext cx="3067050"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08438" y="8893175"/>
            <a:ext cx="3067050" cy="469900"/>
          </a:xfrm>
          <a:prstGeom prst="rect">
            <a:avLst/>
          </a:prstGeom>
        </p:spPr>
        <p:txBody>
          <a:bodyPr vert="horz" lIns="91440" tIns="45720" rIns="91440" bIns="45720" rtlCol="0" anchor="b"/>
          <a:lstStyle>
            <a:lvl1pPr algn="r">
              <a:defRPr sz="1200"/>
            </a:lvl1pPr>
          </a:lstStyle>
          <a:p>
            <a:fld id="{5F4D3FCD-BEEE-477B-A935-AAD01B90AF40}" type="slidenum">
              <a:rPr lang="en-US" smtClean="0"/>
              <a:t>‹#›</a:t>
            </a:fld>
            <a:endParaRPr lang="en-US"/>
          </a:p>
        </p:txBody>
      </p:sp>
    </p:spTree>
    <p:extLst>
      <p:ext uri="{BB962C8B-B14F-4D97-AF65-F5344CB8AC3E}">
        <p14:creationId xmlns:p14="http://schemas.microsoft.com/office/powerpoint/2010/main" val="37057995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438" y="0"/>
            <a:ext cx="3067050" cy="469900"/>
          </a:xfrm>
          <a:prstGeom prst="rect">
            <a:avLst/>
          </a:prstGeom>
        </p:spPr>
        <p:txBody>
          <a:bodyPr vert="horz" lIns="91440" tIns="45720" rIns="91440" bIns="45720" rtlCol="0"/>
          <a:lstStyle>
            <a:lvl1pPr algn="r">
              <a:defRPr sz="1200"/>
            </a:lvl1pPr>
          </a:lstStyle>
          <a:p>
            <a:fld id="{AB44745E-68A4-4324-BEE4-D909A625D773}" type="datetimeFigureOut">
              <a:rPr lang="en-US" smtClean="0"/>
              <a:t>10/17/2014</a:t>
            </a:fld>
            <a:endParaRPr lang="en-US"/>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8025" y="4505325"/>
            <a:ext cx="5661025" cy="36877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175"/>
            <a:ext cx="3067050"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438" y="8893175"/>
            <a:ext cx="3067050" cy="469900"/>
          </a:xfrm>
          <a:prstGeom prst="rect">
            <a:avLst/>
          </a:prstGeom>
        </p:spPr>
        <p:txBody>
          <a:bodyPr vert="horz" lIns="91440" tIns="45720" rIns="91440" bIns="45720" rtlCol="0" anchor="b"/>
          <a:lstStyle>
            <a:lvl1pPr algn="r">
              <a:defRPr sz="1200"/>
            </a:lvl1pPr>
          </a:lstStyle>
          <a:p>
            <a:fld id="{04FB4B31-C512-424B-97E6-C29BCB3C346D}" type="slidenum">
              <a:rPr lang="en-US" smtClean="0"/>
              <a:t>‹#›</a:t>
            </a:fld>
            <a:endParaRPr lang="en-US"/>
          </a:p>
        </p:txBody>
      </p:sp>
    </p:spTree>
    <p:extLst>
      <p:ext uri="{BB962C8B-B14F-4D97-AF65-F5344CB8AC3E}">
        <p14:creationId xmlns:p14="http://schemas.microsoft.com/office/powerpoint/2010/main" val="3638096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FB4B31-C512-424B-97E6-C29BCB3C346D}" type="slidenum">
              <a:rPr lang="en-US" smtClean="0"/>
              <a:t>1</a:t>
            </a:fld>
            <a:endParaRPr lang="en-US"/>
          </a:p>
        </p:txBody>
      </p:sp>
    </p:spTree>
    <p:extLst>
      <p:ext uri="{BB962C8B-B14F-4D97-AF65-F5344CB8AC3E}">
        <p14:creationId xmlns:p14="http://schemas.microsoft.com/office/powerpoint/2010/main" val="144495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chart is kind of misleading because it shows all students who declare nursing as a major. The nursing program does not begin until sophomore year and it is by admission. A significant number of declared nursing majors never get into the program. The next slide shows the numbers of students enrolled in the major as BSN.</a:t>
            </a:r>
            <a:endParaRPr lang="en-US" dirty="0"/>
          </a:p>
        </p:txBody>
      </p:sp>
      <p:sp>
        <p:nvSpPr>
          <p:cNvPr id="4" name="Slide Number Placeholder 3"/>
          <p:cNvSpPr>
            <a:spLocks noGrp="1"/>
          </p:cNvSpPr>
          <p:nvPr>
            <p:ph type="sldNum" sz="quarter" idx="10"/>
          </p:nvPr>
        </p:nvSpPr>
        <p:spPr/>
        <p:txBody>
          <a:bodyPr/>
          <a:lstStyle/>
          <a:p>
            <a:fld id="{04FB4B31-C512-424B-97E6-C29BCB3C346D}" type="slidenum">
              <a:rPr lang="en-US" smtClean="0"/>
              <a:t>10</a:t>
            </a:fld>
            <a:endParaRPr lang="en-US"/>
          </a:p>
        </p:txBody>
      </p:sp>
    </p:spTree>
    <p:extLst>
      <p:ext uri="{BB962C8B-B14F-4D97-AF65-F5344CB8AC3E}">
        <p14:creationId xmlns:p14="http://schemas.microsoft.com/office/powerpoint/2010/main" val="2896718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data on the dashboard include all students declaring nursing as a major. These data represent the number of students who are matriculating in the BSN program. Currently the SON admits 48 students in the fall and 40 in the winter = 88/year.</a:t>
            </a:r>
          </a:p>
          <a:p>
            <a:endParaRPr lang="en-US" dirty="0"/>
          </a:p>
          <a:p>
            <a:endParaRPr lang="en-US" dirty="0" smtClean="0"/>
          </a:p>
          <a:p>
            <a:r>
              <a:rPr lang="en-US" dirty="0" smtClean="0"/>
              <a:t>In 2011 the SON was still running the FT and that program ended and a new curriculum was put into place. When the new curriculum was implemented one admission cycle was skipped so as to accommodate current matriculating FT. FTs graduated in 2012. Now </a:t>
            </a:r>
            <a:endParaRPr lang="en-US" dirty="0"/>
          </a:p>
        </p:txBody>
      </p:sp>
      <p:sp>
        <p:nvSpPr>
          <p:cNvPr id="4" name="Slide Number Placeholder 3"/>
          <p:cNvSpPr>
            <a:spLocks noGrp="1"/>
          </p:cNvSpPr>
          <p:nvPr>
            <p:ph type="sldNum" sz="quarter" idx="10"/>
          </p:nvPr>
        </p:nvSpPr>
        <p:spPr/>
        <p:txBody>
          <a:bodyPr/>
          <a:lstStyle/>
          <a:p>
            <a:fld id="{04FB4B31-C512-424B-97E6-C29BCB3C346D}" type="slidenum">
              <a:rPr lang="en-US" smtClean="0"/>
              <a:t>11</a:t>
            </a:fld>
            <a:endParaRPr lang="en-US"/>
          </a:p>
        </p:txBody>
      </p:sp>
    </p:spTree>
    <p:extLst>
      <p:ext uri="{BB962C8B-B14F-4D97-AF65-F5344CB8AC3E}">
        <p14:creationId xmlns:p14="http://schemas.microsoft.com/office/powerpoint/2010/main" val="1767749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Closed in 2011 and reopened in fall of 2012. Chart includes students enrolled in prerequisites and the PN program. Graduates earn a certificate. 40 are admitted annually and program runs all year round.</a:t>
            </a:r>
            <a:endParaRPr lang="en-US" dirty="0"/>
          </a:p>
        </p:txBody>
      </p:sp>
      <p:sp>
        <p:nvSpPr>
          <p:cNvPr id="4" name="Slide Number Placeholder 3"/>
          <p:cNvSpPr>
            <a:spLocks noGrp="1"/>
          </p:cNvSpPr>
          <p:nvPr>
            <p:ph type="sldNum" sz="quarter" idx="10"/>
          </p:nvPr>
        </p:nvSpPr>
        <p:spPr/>
        <p:txBody>
          <a:bodyPr/>
          <a:lstStyle/>
          <a:p>
            <a:fld id="{04FB4B31-C512-424B-97E6-C29BCB3C346D}" type="slidenum">
              <a:rPr lang="en-US" smtClean="0"/>
              <a:t>12</a:t>
            </a:fld>
            <a:endParaRPr lang="en-US"/>
          </a:p>
        </p:txBody>
      </p:sp>
    </p:spTree>
    <p:extLst>
      <p:ext uri="{BB962C8B-B14F-4D97-AF65-F5344CB8AC3E}">
        <p14:creationId xmlns:p14="http://schemas.microsoft.com/office/powerpoint/2010/main" val="2863692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Athletic training (n = 105) and Outdoor Rec Leadership/Management (n = 91) are most popular. </a:t>
            </a:r>
            <a:r>
              <a:rPr lang="en-US" dirty="0" err="1" smtClean="0"/>
              <a:t>Wildland</a:t>
            </a:r>
            <a:r>
              <a:rPr lang="en-US" dirty="0" smtClean="0"/>
              <a:t> Firefighting  - new program. Will receive marketing dollars this year. </a:t>
            </a:r>
            <a:endParaRPr lang="en-US" dirty="0"/>
          </a:p>
        </p:txBody>
      </p:sp>
      <p:sp>
        <p:nvSpPr>
          <p:cNvPr id="4" name="Slide Number Placeholder 3"/>
          <p:cNvSpPr>
            <a:spLocks noGrp="1"/>
          </p:cNvSpPr>
          <p:nvPr>
            <p:ph type="sldNum" sz="quarter" idx="10"/>
          </p:nvPr>
        </p:nvSpPr>
        <p:spPr/>
        <p:txBody>
          <a:bodyPr/>
          <a:lstStyle/>
          <a:p>
            <a:fld id="{04FB4B31-C512-424B-97E6-C29BCB3C346D}" type="slidenum">
              <a:rPr lang="en-US" smtClean="0"/>
              <a:t>13</a:t>
            </a:fld>
            <a:endParaRPr lang="en-US" dirty="0"/>
          </a:p>
        </p:txBody>
      </p:sp>
    </p:spTree>
    <p:extLst>
      <p:ext uri="{BB962C8B-B14F-4D97-AF65-F5344CB8AC3E}">
        <p14:creationId xmlns:p14="http://schemas.microsoft.com/office/powerpoint/2010/main" val="35756119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its own department with its own department head. Numbers predicted to go up again. Many jobs available. Recently approved two tenure earning positions: one to backfill Abigail </a:t>
            </a:r>
            <a:r>
              <a:rPr lang="en-US" dirty="0" err="1" smtClean="0"/>
              <a:t>Whyche’s</a:t>
            </a:r>
            <a:r>
              <a:rPr lang="en-US" dirty="0" smtClean="0"/>
              <a:t> position as she is now DH and the other to fill position left empty by another faculty member who resigned.</a:t>
            </a:r>
            <a:endParaRPr lang="en-US" dirty="0"/>
          </a:p>
        </p:txBody>
      </p:sp>
      <p:sp>
        <p:nvSpPr>
          <p:cNvPr id="4" name="Slide Number Placeholder 3"/>
          <p:cNvSpPr>
            <a:spLocks noGrp="1"/>
          </p:cNvSpPr>
          <p:nvPr>
            <p:ph type="sldNum" sz="quarter" idx="10"/>
          </p:nvPr>
        </p:nvSpPr>
        <p:spPr/>
        <p:txBody>
          <a:bodyPr/>
          <a:lstStyle/>
          <a:p>
            <a:fld id="{04FB4B31-C512-424B-97E6-C29BCB3C346D}" type="slidenum">
              <a:rPr lang="en-US" smtClean="0"/>
              <a:t>14</a:t>
            </a:fld>
            <a:endParaRPr lang="en-US"/>
          </a:p>
        </p:txBody>
      </p:sp>
    </p:spTree>
    <p:extLst>
      <p:ext uri="{BB962C8B-B14F-4D97-AF65-F5344CB8AC3E}">
        <p14:creationId xmlns:p14="http://schemas.microsoft.com/office/powerpoint/2010/main" val="30459184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DH – John Centko. Working with many companies with goal of increasing partnerships. </a:t>
            </a:r>
          </a:p>
          <a:p>
            <a:endParaRPr lang="en-US" dirty="0"/>
          </a:p>
          <a:p>
            <a:r>
              <a:rPr lang="en-US" dirty="0" smtClean="0"/>
              <a:t>Hospitality management is most popular program (n = 97). Welding also popular (64). Working to get more construction management students/graduates. Companies coming here heavily recruiting for them.</a:t>
            </a:r>
            <a:endParaRPr lang="en-US" dirty="0"/>
          </a:p>
        </p:txBody>
      </p:sp>
      <p:sp>
        <p:nvSpPr>
          <p:cNvPr id="4" name="Slide Number Placeholder 3"/>
          <p:cNvSpPr>
            <a:spLocks noGrp="1"/>
          </p:cNvSpPr>
          <p:nvPr>
            <p:ph type="sldNum" sz="quarter" idx="10"/>
          </p:nvPr>
        </p:nvSpPr>
        <p:spPr/>
        <p:txBody>
          <a:bodyPr/>
          <a:lstStyle/>
          <a:p>
            <a:fld id="{04FB4B31-C512-424B-97E6-C29BCB3C346D}" type="slidenum">
              <a:rPr lang="en-US" smtClean="0"/>
              <a:t>15</a:t>
            </a:fld>
            <a:endParaRPr lang="en-US"/>
          </a:p>
        </p:txBody>
      </p:sp>
    </p:spTree>
    <p:extLst>
      <p:ext uri="{BB962C8B-B14F-4D97-AF65-F5344CB8AC3E}">
        <p14:creationId xmlns:p14="http://schemas.microsoft.com/office/powerpoint/2010/main" val="27437208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FB4B31-C512-424B-97E6-C29BCB3C346D}" type="slidenum">
              <a:rPr lang="en-US" smtClean="0"/>
              <a:t>16</a:t>
            </a:fld>
            <a:endParaRPr lang="en-US"/>
          </a:p>
        </p:txBody>
      </p:sp>
    </p:spTree>
    <p:extLst>
      <p:ext uri="{BB962C8B-B14F-4D97-AF65-F5344CB8AC3E}">
        <p14:creationId xmlns:p14="http://schemas.microsoft.com/office/powerpoint/2010/main" val="1155593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FB4B31-C512-424B-97E6-C29BCB3C346D}" type="slidenum">
              <a:rPr lang="en-US" smtClean="0"/>
              <a:t>17</a:t>
            </a:fld>
            <a:endParaRPr lang="en-US"/>
          </a:p>
        </p:txBody>
      </p:sp>
    </p:spTree>
    <p:extLst>
      <p:ext uri="{BB962C8B-B14F-4D97-AF65-F5344CB8AC3E}">
        <p14:creationId xmlns:p14="http://schemas.microsoft.com/office/powerpoint/2010/main" val="10756416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FB4B31-C512-424B-97E6-C29BCB3C346D}" type="slidenum">
              <a:rPr lang="en-US" smtClean="0"/>
              <a:t>18</a:t>
            </a:fld>
            <a:endParaRPr lang="en-US"/>
          </a:p>
        </p:txBody>
      </p:sp>
    </p:spTree>
    <p:extLst>
      <p:ext uri="{BB962C8B-B14F-4D97-AF65-F5344CB8AC3E}">
        <p14:creationId xmlns:p14="http://schemas.microsoft.com/office/powerpoint/2010/main" val="20891271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FB4B31-C512-424B-97E6-C29BCB3C346D}" type="slidenum">
              <a:rPr lang="en-US" smtClean="0"/>
              <a:t>19</a:t>
            </a:fld>
            <a:endParaRPr lang="en-US"/>
          </a:p>
        </p:txBody>
      </p:sp>
    </p:spTree>
    <p:extLst>
      <p:ext uri="{BB962C8B-B14F-4D97-AF65-F5344CB8AC3E}">
        <p14:creationId xmlns:p14="http://schemas.microsoft.com/office/powerpoint/2010/main" val="3594408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numbers represent</a:t>
            </a:r>
            <a:r>
              <a:rPr lang="en-US" baseline="0" dirty="0" smtClean="0"/>
              <a:t> 2014 fall data.</a:t>
            </a:r>
            <a:endParaRPr lang="en-US" dirty="0"/>
          </a:p>
        </p:txBody>
      </p:sp>
      <p:sp>
        <p:nvSpPr>
          <p:cNvPr id="4" name="Slide Number Placeholder 3"/>
          <p:cNvSpPr>
            <a:spLocks noGrp="1"/>
          </p:cNvSpPr>
          <p:nvPr>
            <p:ph type="sldNum" sz="quarter" idx="10"/>
          </p:nvPr>
        </p:nvSpPr>
        <p:spPr/>
        <p:txBody>
          <a:bodyPr/>
          <a:lstStyle/>
          <a:p>
            <a:fld id="{04FB4B31-C512-424B-97E6-C29BCB3C346D}" type="slidenum">
              <a:rPr lang="en-US" smtClean="0"/>
              <a:t>2</a:t>
            </a:fld>
            <a:endParaRPr lang="en-US"/>
          </a:p>
        </p:txBody>
      </p:sp>
    </p:spTree>
    <p:extLst>
      <p:ext uri="{BB962C8B-B14F-4D97-AF65-F5344CB8AC3E}">
        <p14:creationId xmlns:p14="http://schemas.microsoft.com/office/powerpoint/2010/main" val="14380417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FB4B31-C512-424B-97E6-C29BCB3C346D}" type="slidenum">
              <a:rPr lang="en-US" smtClean="0"/>
              <a:t>20</a:t>
            </a:fld>
            <a:endParaRPr lang="en-US"/>
          </a:p>
        </p:txBody>
      </p:sp>
    </p:spTree>
    <p:extLst>
      <p:ext uri="{BB962C8B-B14F-4D97-AF65-F5344CB8AC3E}">
        <p14:creationId xmlns:p14="http://schemas.microsoft.com/office/powerpoint/2010/main" val="2959155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FB4B31-C512-424B-97E6-C29BCB3C346D}" type="slidenum">
              <a:rPr lang="en-US" smtClean="0"/>
              <a:t>21</a:t>
            </a:fld>
            <a:endParaRPr lang="en-US"/>
          </a:p>
        </p:txBody>
      </p:sp>
    </p:spTree>
    <p:extLst>
      <p:ext uri="{BB962C8B-B14F-4D97-AF65-F5344CB8AC3E}">
        <p14:creationId xmlns:p14="http://schemas.microsoft.com/office/powerpoint/2010/main" val="21696811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FB4B31-C512-424B-97E6-C29BCB3C346D}" type="slidenum">
              <a:rPr lang="en-US" smtClean="0"/>
              <a:t>22</a:t>
            </a:fld>
            <a:endParaRPr lang="en-US"/>
          </a:p>
        </p:txBody>
      </p:sp>
    </p:spTree>
    <p:extLst>
      <p:ext uri="{BB962C8B-B14F-4D97-AF65-F5344CB8AC3E}">
        <p14:creationId xmlns:p14="http://schemas.microsoft.com/office/powerpoint/2010/main" val="10227309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FB4B31-C512-424B-97E6-C29BCB3C346D}" type="slidenum">
              <a:rPr lang="en-US" smtClean="0"/>
              <a:t>23</a:t>
            </a:fld>
            <a:endParaRPr lang="en-US"/>
          </a:p>
        </p:txBody>
      </p:sp>
    </p:spTree>
    <p:extLst>
      <p:ext uri="{BB962C8B-B14F-4D97-AF65-F5344CB8AC3E}">
        <p14:creationId xmlns:p14="http://schemas.microsoft.com/office/powerpoint/2010/main" val="30212507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Nursing has a retention rate in the high 90s. This shows rates that include everyone who declared nursing in 2007 and the majority of those did not go into nursing.</a:t>
            </a:r>
            <a:endParaRPr lang="en-US" dirty="0"/>
          </a:p>
        </p:txBody>
      </p:sp>
      <p:sp>
        <p:nvSpPr>
          <p:cNvPr id="4" name="Slide Number Placeholder 3"/>
          <p:cNvSpPr>
            <a:spLocks noGrp="1"/>
          </p:cNvSpPr>
          <p:nvPr>
            <p:ph type="sldNum" sz="quarter" idx="10"/>
          </p:nvPr>
        </p:nvSpPr>
        <p:spPr/>
        <p:txBody>
          <a:bodyPr/>
          <a:lstStyle/>
          <a:p>
            <a:fld id="{04FB4B31-C512-424B-97E6-C29BCB3C346D}" type="slidenum">
              <a:rPr lang="en-US" smtClean="0"/>
              <a:t>24</a:t>
            </a:fld>
            <a:endParaRPr lang="en-US"/>
          </a:p>
        </p:txBody>
      </p:sp>
    </p:spTree>
    <p:extLst>
      <p:ext uri="{BB962C8B-B14F-4D97-AF65-F5344CB8AC3E}">
        <p14:creationId xmlns:p14="http://schemas.microsoft.com/office/powerpoint/2010/main" val="35389538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FB4B31-C512-424B-97E6-C29BCB3C346D}" type="slidenum">
              <a:rPr lang="en-US" smtClean="0"/>
              <a:t>25</a:t>
            </a:fld>
            <a:endParaRPr lang="en-US"/>
          </a:p>
        </p:txBody>
      </p:sp>
    </p:spTree>
    <p:extLst>
      <p:ext uri="{BB962C8B-B14F-4D97-AF65-F5344CB8AC3E}">
        <p14:creationId xmlns:p14="http://schemas.microsoft.com/office/powerpoint/2010/main" val="1249099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FB4B31-C512-424B-97E6-C29BCB3C346D}" type="slidenum">
              <a:rPr lang="en-US" smtClean="0"/>
              <a:t>3</a:t>
            </a:fld>
            <a:endParaRPr lang="en-US"/>
          </a:p>
        </p:txBody>
      </p:sp>
    </p:spTree>
    <p:extLst>
      <p:ext uri="{BB962C8B-B14F-4D97-AF65-F5344CB8AC3E}">
        <p14:creationId xmlns:p14="http://schemas.microsoft.com/office/powerpoint/2010/main" val="2792857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2014 data</a:t>
            </a:r>
          </a:p>
          <a:p>
            <a:r>
              <a:rPr lang="en-US" dirty="0" smtClean="0"/>
              <a:t>1. Engineering Tech – 237</a:t>
            </a:r>
          </a:p>
          <a:p>
            <a:r>
              <a:rPr lang="en-US" dirty="0" smtClean="0"/>
              <a:t>2. CS – 403</a:t>
            </a:r>
          </a:p>
          <a:p>
            <a:r>
              <a:rPr lang="en-US" dirty="0" smtClean="0"/>
              <a:t>3. Education - 622</a:t>
            </a:r>
          </a:p>
          <a:p>
            <a:r>
              <a:rPr lang="en-US" dirty="0" smtClean="0"/>
              <a:t>4.</a:t>
            </a:r>
            <a:r>
              <a:rPr lang="en-US" baseline="0" dirty="0" smtClean="0"/>
              <a:t> NE 525 but includes Freshmen declaring nursing as their major</a:t>
            </a:r>
          </a:p>
          <a:p>
            <a:r>
              <a:rPr lang="en-US" baseline="0" dirty="0" smtClean="0"/>
              <a:t>5. PE – 492</a:t>
            </a:r>
          </a:p>
          <a:p>
            <a:r>
              <a:rPr lang="en-US" baseline="0" dirty="0" smtClean="0"/>
              <a:t>6. SW – 142</a:t>
            </a:r>
          </a:p>
          <a:p>
            <a:r>
              <a:rPr lang="en-US" baseline="0" dirty="0" smtClean="0"/>
              <a:t>7. PN – 73 includes those enrolled in prerequisites</a:t>
            </a:r>
          </a:p>
          <a:p>
            <a:r>
              <a:rPr lang="en-US" baseline="0" dirty="0" smtClean="0"/>
              <a:t>8. TOS 454</a:t>
            </a:r>
            <a:endParaRPr lang="en-US" dirty="0"/>
          </a:p>
        </p:txBody>
      </p:sp>
      <p:sp>
        <p:nvSpPr>
          <p:cNvPr id="4" name="Slide Number Placeholder 3"/>
          <p:cNvSpPr>
            <a:spLocks noGrp="1"/>
          </p:cNvSpPr>
          <p:nvPr>
            <p:ph type="sldNum" sz="quarter" idx="10"/>
          </p:nvPr>
        </p:nvSpPr>
        <p:spPr/>
        <p:txBody>
          <a:bodyPr/>
          <a:lstStyle/>
          <a:p>
            <a:fld id="{04FB4B31-C512-424B-97E6-C29BCB3C346D}" type="slidenum">
              <a:rPr lang="en-US" smtClean="0"/>
              <a:t>4</a:t>
            </a:fld>
            <a:endParaRPr lang="en-US"/>
          </a:p>
        </p:txBody>
      </p:sp>
    </p:spTree>
    <p:extLst>
      <p:ext uri="{BB962C8B-B14F-4D97-AF65-F5344CB8AC3E}">
        <p14:creationId xmlns:p14="http://schemas.microsoft.com/office/powerpoint/2010/main" val="2012316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Education – numbers</a:t>
            </a:r>
            <a:r>
              <a:rPr lang="en-US" baseline="0" dirty="0" smtClean="0"/>
              <a:t> are up primarily because of graduate student increases</a:t>
            </a:r>
          </a:p>
          <a:p>
            <a:r>
              <a:rPr lang="en-US" baseline="0" dirty="0" smtClean="0"/>
              <a:t>TOS – falling and employers looking for grads</a:t>
            </a:r>
          </a:p>
          <a:p>
            <a:r>
              <a:rPr lang="en-US" baseline="0" dirty="0" smtClean="0"/>
              <a:t>CJ – losing numbers. Per Charlie – there are 50+ CJ programs across MI with same curriculum. Push towards STEM negatively impacts social sciences. Also losing current students as some drop out at associate degree when offered a job, others leaving as they cannot afford to stay. Did a survey of his </a:t>
            </a:r>
            <a:r>
              <a:rPr lang="en-US" baseline="0" dirty="0" err="1" smtClean="0"/>
              <a:t>dept</a:t>
            </a:r>
            <a:r>
              <a:rPr lang="en-US" baseline="0" dirty="0" smtClean="0"/>
              <a:t> and found 75% of CJ students are on financial aid, and 70% are working</a:t>
            </a:r>
            <a:endParaRPr lang="en-US" dirty="0"/>
          </a:p>
        </p:txBody>
      </p:sp>
      <p:sp>
        <p:nvSpPr>
          <p:cNvPr id="4" name="Slide Number Placeholder 3"/>
          <p:cNvSpPr>
            <a:spLocks noGrp="1"/>
          </p:cNvSpPr>
          <p:nvPr>
            <p:ph type="sldNum" sz="quarter" idx="10"/>
          </p:nvPr>
        </p:nvSpPr>
        <p:spPr/>
        <p:txBody>
          <a:bodyPr/>
          <a:lstStyle/>
          <a:p>
            <a:fld id="{04FB4B31-C512-424B-97E6-C29BCB3C346D}" type="slidenum">
              <a:rPr lang="en-US" smtClean="0"/>
              <a:t>5</a:t>
            </a:fld>
            <a:endParaRPr lang="en-US"/>
          </a:p>
        </p:txBody>
      </p:sp>
    </p:spTree>
    <p:extLst>
      <p:ext uri="{BB962C8B-B14F-4D97-AF65-F5344CB8AC3E}">
        <p14:creationId xmlns:p14="http://schemas.microsoft.com/office/powerpoint/2010/main" val="141375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Criminal Justice continues to be the most popular major (352 students enrolled). Currently 377 students enrolled overall. Has dropped from 452 enrolled in 2010 to 377 currently. </a:t>
            </a:r>
          </a:p>
          <a:p>
            <a:endParaRPr lang="en-US" dirty="0"/>
          </a:p>
          <a:p>
            <a:r>
              <a:rPr lang="en-US" dirty="0" smtClean="0"/>
              <a:t>Major curricular overhaul occurring per DH Charlie Mesloh</a:t>
            </a:r>
            <a:endParaRPr lang="en-US" dirty="0"/>
          </a:p>
        </p:txBody>
      </p:sp>
      <p:sp>
        <p:nvSpPr>
          <p:cNvPr id="4" name="Slide Number Placeholder 3"/>
          <p:cNvSpPr>
            <a:spLocks noGrp="1"/>
          </p:cNvSpPr>
          <p:nvPr>
            <p:ph type="sldNum" sz="quarter" idx="10"/>
          </p:nvPr>
        </p:nvSpPr>
        <p:spPr/>
        <p:txBody>
          <a:bodyPr/>
          <a:lstStyle/>
          <a:p>
            <a:fld id="{04FB4B31-C512-424B-97E6-C29BCB3C346D}" type="slidenum">
              <a:rPr lang="en-US" smtClean="0"/>
              <a:t>6</a:t>
            </a:fld>
            <a:endParaRPr lang="en-US"/>
          </a:p>
        </p:txBody>
      </p:sp>
    </p:spTree>
    <p:extLst>
      <p:ext uri="{BB962C8B-B14F-4D97-AF65-F5344CB8AC3E}">
        <p14:creationId xmlns:p14="http://schemas.microsoft.com/office/powerpoint/2010/main" val="2052767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Clinical Laboratory Science most popular major (98 majors 2014 fall) followed by Speech, Language &amp; Hearing with 87 majors enrolled. CS total students = 403 in 2014.</a:t>
            </a:r>
            <a:endParaRPr lang="en-US" dirty="0"/>
          </a:p>
        </p:txBody>
      </p:sp>
      <p:sp>
        <p:nvSpPr>
          <p:cNvPr id="4" name="Slide Number Placeholder 3"/>
          <p:cNvSpPr>
            <a:spLocks noGrp="1"/>
          </p:cNvSpPr>
          <p:nvPr>
            <p:ph type="sldNum" sz="quarter" idx="10"/>
          </p:nvPr>
        </p:nvSpPr>
        <p:spPr/>
        <p:txBody>
          <a:bodyPr/>
          <a:lstStyle/>
          <a:p>
            <a:fld id="{04FB4B31-C512-424B-97E6-C29BCB3C346D}" type="slidenum">
              <a:rPr lang="en-US" smtClean="0"/>
              <a:t>7</a:t>
            </a:fld>
            <a:endParaRPr lang="en-US"/>
          </a:p>
        </p:txBody>
      </p:sp>
    </p:spTree>
    <p:extLst>
      <p:ext uri="{BB962C8B-B14F-4D97-AF65-F5344CB8AC3E}">
        <p14:creationId xmlns:p14="http://schemas.microsoft.com/office/powerpoint/2010/main" val="1645125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Much has occurred over the past few years in the SLPS. The master’s in counseling closed. Added master’s in public administration, and leadership. Decline in education student enrollment probably due to poor job market. </a:t>
            </a:r>
          </a:p>
          <a:p>
            <a:endParaRPr lang="en-US" dirty="0"/>
          </a:p>
          <a:p>
            <a:r>
              <a:rPr lang="en-US" dirty="0" smtClean="0"/>
              <a:t>Current most popular program: </a:t>
            </a:r>
          </a:p>
          <a:p>
            <a:r>
              <a:rPr lang="en-US" dirty="0" smtClean="0"/>
              <a:t>Education/Personal Development – 106 enrolled</a:t>
            </a:r>
          </a:p>
          <a:p>
            <a:r>
              <a:rPr lang="en-US" dirty="0" smtClean="0"/>
              <a:t>Elementary education – 63 enrolled</a:t>
            </a:r>
          </a:p>
          <a:p>
            <a:r>
              <a:rPr lang="en-US" dirty="0" smtClean="0"/>
              <a:t>Public Admin – 53 enrolled</a:t>
            </a:r>
          </a:p>
          <a:p>
            <a:endParaRPr lang="en-US" dirty="0"/>
          </a:p>
          <a:p>
            <a:r>
              <a:rPr lang="en-US" dirty="0" smtClean="0"/>
              <a:t>Good news is that numbers are up from low of 521 in 2013 to 622 now mostly due to increase in MPA.</a:t>
            </a:r>
            <a:endParaRPr lang="en-US" dirty="0"/>
          </a:p>
        </p:txBody>
      </p:sp>
      <p:sp>
        <p:nvSpPr>
          <p:cNvPr id="4" name="Slide Number Placeholder 3"/>
          <p:cNvSpPr>
            <a:spLocks noGrp="1"/>
          </p:cNvSpPr>
          <p:nvPr>
            <p:ph type="sldNum" sz="quarter" idx="10"/>
          </p:nvPr>
        </p:nvSpPr>
        <p:spPr/>
        <p:txBody>
          <a:bodyPr/>
          <a:lstStyle/>
          <a:p>
            <a:fld id="{04FB4B31-C512-424B-97E6-C29BCB3C346D}" type="slidenum">
              <a:rPr lang="en-US" smtClean="0"/>
              <a:t>8</a:t>
            </a:fld>
            <a:endParaRPr lang="en-US"/>
          </a:p>
        </p:txBody>
      </p:sp>
    </p:spTree>
    <p:extLst>
      <p:ext uri="{BB962C8B-B14F-4D97-AF65-F5344CB8AC3E}">
        <p14:creationId xmlns:p14="http://schemas.microsoft.com/office/powerpoint/2010/main" val="456141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popular program is Engineering Technology with 100 students enrolled. Number of students has been on increase since low of 63 in 2010 to high of current 100. Least enrolled in Computer Numeric Control Tech N = 5 which has fallen since high in 2010 of 12. Baja beat tech last year. </a:t>
            </a:r>
            <a:endParaRPr lang="en-US" dirty="0"/>
          </a:p>
        </p:txBody>
      </p:sp>
      <p:sp>
        <p:nvSpPr>
          <p:cNvPr id="4" name="Slide Number Placeholder 3"/>
          <p:cNvSpPr>
            <a:spLocks noGrp="1"/>
          </p:cNvSpPr>
          <p:nvPr>
            <p:ph type="sldNum" sz="quarter" idx="10"/>
          </p:nvPr>
        </p:nvSpPr>
        <p:spPr/>
        <p:txBody>
          <a:bodyPr/>
          <a:lstStyle/>
          <a:p>
            <a:fld id="{04FB4B31-C512-424B-97E6-C29BCB3C346D}" type="slidenum">
              <a:rPr lang="en-US" smtClean="0"/>
              <a:t>9</a:t>
            </a:fld>
            <a:endParaRPr lang="en-US"/>
          </a:p>
        </p:txBody>
      </p:sp>
    </p:spTree>
    <p:extLst>
      <p:ext uri="{BB962C8B-B14F-4D97-AF65-F5344CB8AC3E}">
        <p14:creationId xmlns:p14="http://schemas.microsoft.com/office/powerpoint/2010/main" val="656394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56009D3-6429-4CB6-B737-E68831C04A87}" type="datetimeFigureOut">
              <a:rPr lang="en-US" smtClean="0"/>
              <a:t>10/17/2014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4BDAD2-515C-45E6-9F8B-479BB8D9257A}" type="slidenum">
              <a:rPr lang="en-US" smtClean="0"/>
              <a:t>‹#›</a:t>
            </a:fld>
            <a:endParaRPr lang="en-US"/>
          </a:p>
        </p:txBody>
      </p:sp>
    </p:spTree>
    <p:extLst>
      <p:ext uri="{BB962C8B-B14F-4D97-AF65-F5344CB8AC3E}">
        <p14:creationId xmlns:p14="http://schemas.microsoft.com/office/powerpoint/2010/main" val="1202105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6009D3-6429-4CB6-B737-E68831C04A87}" type="datetimeFigureOut">
              <a:rPr lang="en-US" smtClean="0"/>
              <a:t>10/17/2014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4BDAD2-515C-45E6-9F8B-479BB8D9257A}" type="slidenum">
              <a:rPr lang="en-US" smtClean="0"/>
              <a:t>‹#›</a:t>
            </a:fld>
            <a:endParaRPr lang="en-US"/>
          </a:p>
        </p:txBody>
      </p:sp>
    </p:spTree>
    <p:extLst>
      <p:ext uri="{BB962C8B-B14F-4D97-AF65-F5344CB8AC3E}">
        <p14:creationId xmlns:p14="http://schemas.microsoft.com/office/powerpoint/2010/main" val="326512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6009D3-6429-4CB6-B737-E68831C04A87}" type="datetimeFigureOut">
              <a:rPr lang="en-US" smtClean="0"/>
              <a:t>10/17/2014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4BDAD2-515C-45E6-9F8B-479BB8D9257A}" type="slidenum">
              <a:rPr lang="en-US" smtClean="0"/>
              <a:t>‹#›</a:t>
            </a:fld>
            <a:endParaRPr lang="en-US"/>
          </a:p>
        </p:txBody>
      </p:sp>
    </p:spTree>
    <p:extLst>
      <p:ext uri="{BB962C8B-B14F-4D97-AF65-F5344CB8AC3E}">
        <p14:creationId xmlns:p14="http://schemas.microsoft.com/office/powerpoint/2010/main" val="234869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6009D3-6429-4CB6-B737-E68831C04A87}" type="datetimeFigureOut">
              <a:rPr lang="en-US" smtClean="0"/>
              <a:t>10/17/2014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4BDAD2-515C-45E6-9F8B-479BB8D9257A}" type="slidenum">
              <a:rPr lang="en-US" smtClean="0"/>
              <a:t>‹#›</a:t>
            </a:fld>
            <a:endParaRPr lang="en-US"/>
          </a:p>
        </p:txBody>
      </p:sp>
    </p:spTree>
    <p:extLst>
      <p:ext uri="{BB962C8B-B14F-4D97-AF65-F5344CB8AC3E}">
        <p14:creationId xmlns:p14="http://schemas.microsoft.com/office/powerpoint/2010/main" val="3554000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6009D3-6429-4CB6-B737-E68831C04A87}" type="datetimeFigureOut">
              <a:rPr lang="en-US" smtClean="0"/>
              <a:t>10/17/2014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4BDAD2-515C-45E6-9F8B-479BB8D9257A}" type="slidenum">
              <a:rPr lang="en-US" smtClean="0"/>
              <a:t>‹#›</a:t>
            </a:fld>
            <a:endParaRPr lang="en-US"/>
          </a:p>
        </p:txBody>
      </p:sp>
    </p:spTree>
    <p:extLst>
      <p:ext uri="{BB962C8B-B14F-4D97-AF65-F5344CB8AC3E}">
        <p14:creationId xmlns:p14="http://schemas.microsoft.com/office/powerpoint/2010/main" val="3110051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6009D3-6429-4CB6-B737-E68831C04A87}" type="datetimeFigureOut">
              <a:rPr lang="en-US" smtClean="0"/>
              <a:t>10/17/2014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4BDAD2-515C-45E6-9F8B-479BB8D9257A}" type="slidenum">
              <a:rPr lang="en-US" smtClean="0"/>
              <a:t>‹#›</a:t>
            </a:fld>
            <a:endParaRPr lang="en-US"/>
          </a:p>
        </p:txBody>
      </p:sp>
    </p:spTree>
    <p:extLst>
      <p:ext uri="{BB962C8B-B14F-4D97-AF65-F5344CB8AC3E}">
        <p14:creationId xmlns:p14="http://schemas.microsoft.com/office/powerpoint/2010/main" val="2843497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56009D3-6429-4CB6-B737-E68831C04A87}" type="datetimeFigureOut">
              <a:rPr lang="en-US" smtClean="0"/>
              <a:t>10/17/2014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4BDAD2-515C-45E6-9F8B-479BB8D9257A}" type="slidenum">
              <a:rPr lang="en-US" smtClean="0"/>
              <a:t>‹#›</a:t>
            </a:fld>
            <a:endParaRPr lang="en-US"/>
          </a:p>
        </p:txBody>
      </p:sp>
    </p:spTree>
    <p:extLst>
      <p:ext uri="{BB962C8B-B14F-4D97-AF65-F5344CB8AC3E}">
        <p14:creationId xmlns:p14="http://schemas.microsoft.com/office/powerpoint/2010/main" val="372388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6009D3-6429-4CB6-B737-E68831C04A87}" type="datetimeFigureOut">
              <a:rPr lang="en-US" smtClean="0"/>
              <a:t>10/17/2014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4BDAD2-515C-45E6-9F8B-479BB8D9257A}" type="slidenum">
              <a:rPr lang="en-US" smtClean="0"/>
              <a:t>‹#›</a:t>
            </a:fld>
            <a:endParaRPr lang="en-US"/>
          </a:p>
        </p:txBody>
      </p:sp>
    </p:spTree>
    <p:extLst>
      <p:ext uri="{BB962C8B-B14F-4D97-AF65-F5344CB8AC3E}">
        <p14:creationId xmlns:p14="http://schemas.microsoft.com/office/powerpoint/2010/main" val="2270917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6009D3-6429-4CB6-B737-E68831C04A87}" type="datetimeFigureOut">
              <a:rPr lang="en-US" smtClean="0"/>
              <a:t>10/17/2014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4BDAD2-515C-45E6-9F8B-479BB8D9257A}" type="slidenum">
              <a:rPr lang="en-US" smtClean="0"/>
              <a:t>‹#›</a:t>
            </a:fld>
            <a:endParaRPr lang="en-US"/>
          </a:p>
        </p:txBody>
      </p:sp>
    </p:spTree>
    <p:extLst>
      <p:ext uri="{BB962C8B-B14F-4D97-AF65-F5344CB8AC3E}">
        <p14:creationId xmlns:p14="http://schemas.microsoft.com/office/powerpoint/2010/main" val="3947073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6009D3-6429-4CB6-B737-E68831C04A87}" type="datetimeFigureOut">
              <a:rPr lang="en-US" smtClean="0"/>
              <a:t>10/17/2014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4BDAD2-515C-45E6-9F8B-479BB8D9257A}" type="slidenum">
              <a:rPr lang="en-US" smtClean="0"/>
              <a:t>‹#›</a:t>
            </a:fld>
            <a:endParaRPr lang="en-US"/>
          </a:p>
        </p:txBody>
      </p:sp>
    </p:spTree>
    <p:extLst>
      <p:ext uri="{BB962C8B-B14F-4D97-AF65-F5344CB8AC3E}">
        <p14:creationId xmlns:p14="http://schemas.microsoft.com/office/powerpoint/2010/main" val="2457625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6009D3-6429-4CB6-B737-E68831C04A87}" type="datetimeFigureOut">
              <a:rPr lang="en-US" smtClean="0"/>
              <a:t>10/17/2014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4BDAD2-515C-45E6-9F8B-479BB8D9257A}" type="slidenum">
              <a:rPr lang="en-US" smtClean="0"/>
              <a:t>‹#›</a:t>
            </a:fld>
            <a:endParaRPr lang="en-US"/>
          </a:p>
        </p:txBody>
      </p:sp>
    </p:spTree>
    <p:extLst>
      <p:ext uri="{BB962C8B-B14F-4D97-AF65-F5344CB8AC3E}">
        <p14:creationId xmlns:p14="http://schemas.microsoft.com/office/powerpoint/2010/main" val="3948430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6009D3-6429-4CB6-B737-E68831C04A87}" type="datetimeFigureOut">
              <a:rPr lang="en-US" smtClean="0"/>
              <a:t>10/17/2014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4BDAD2-515C-45E6-9F8B-479BB8D9257A}" type="slidenum">
              <a:rPr lang="en-US" smtClean="0"/>
              <a:t>‹#›</a:t>
            </a:fld>
            <a:endParaRPr lang="en-US"/>
          </a:p>
        </p:txBody>
      </p:sp>
    </p:spTree>
    <p:extLst>
      <p:ext uri="{BB962C8B-B14F-4D97-AF65-F5344CB8AC3E}">
        <p14:creationId xmlns:p14="http://schemas.microsoft.com/office/powerpoint/2010/main" val="10535805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9.emf"/><Relationship Id="rId5" Type="http://schemas.openxmlformats.org/officeDocument/2006/relationships/package" Target="../embeddings/Microsoft_Word_Document14.docx"/><Relationship Id="rId4" Type="http://schemas.openxmlformats.org/officeDocument/2006/relationships/oleObject" Target="../embeddings/oleObject3.bin"/></Relationships>
</file>

<file path=ppt/slides/_rels/slide1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10.emf"/><Relationship Id="rId5" Type="http://schemas.openxmlformats.org/officeDocument/2006/relationships/package" Target="../embeddings/Microsoft_Word_Document16.docx"/><Relationship Id="rId4" Type="http://schemas.openxmlformats.org/officeDocument/2006/relationships/oleObject" Target="../embeddings/oleObject4.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11.emf"/><Relationship Id="rId5" Type="http://schemas.openxmlformats.org/officeDocument/2006/relationships/package" Target="../embeddings/Microsoft_Word_Document17.docx"/><Relationship Id="rId4" Type="http://schemas.openxmlformats.org/officeDocument/2006/relationships/oleObject" Target="../embeddings/oleObject5.bin"/></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2.xml"/><Relationship Id="rId7" Type="http://schemas.openxmlformats.org/officeDocument/2006/relationships/image" Target="../media/image3.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2.emf"/><Relationship Id="rId5" Type="http://schemas.openxmlformats.org/officeDocument/2006/relationships/package" Target="../embeddings/Microsoft_Word_Document1.docx"/><Relationship Id="rId4" Type="http://schemas.openxmlformats.org/officeDocument/2006/relationships/oleObject" Target="../embeddings/oleObject1.bin"/><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13.emf"/><Relationship Id="rId5" Type="http://schemas.openxmlformats.org/officeDocument/2006/relationships/package" Target="../embeddings/Microsoft_Word_Document19.docx"/><Relationship Id="rId4" Type="http://schemas.openxmlformats.org/officeDocument/2006/relationships/oleObject" Target="../embeddings/oleObject6.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image" Target="../media/image14.emf"/><Relationship Id="rId5" Type="http://schemas.openxmlformats.org/officeDocument/2006/relationships/package" Target="../embeddings/Microsoft_Word_Document20.docx"/><Relationship Id="rId4" Type="http://schemas.openxmlformats.org/officeDocument/2006/relationships/oleObject" Target="../embeddings/oleObject7.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image" Target="../media/image15.emf"/><Relationship Id="rId5" Type="http://schemas.openxmlformats.org/officeDocument/2006/relationships/package" Target="../embeddings/Microsoft_Word_Document21.docx"/><Relationship Id="rId4" Type="http://schemas.openxmlformats.org/officeDocument/2006/relationships/oleObject" Target="../embeddings/oleObject8.bin"/></Relationships>
</file>

<file path=ppt/slides/_rels/slide2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4.xml"/><Relationship Id="rId7" Type="http://schemas.openxmlformats.org/officeDocument/2006/relationships/image" Target="../media/image5.png"/><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8.emf"/><Relationship Id="rId5" Type="http://schemas.openxmlformats.org/officeDocument/2006/relationships/package" Target="../embeddings/Microsoft_Word_Document2.docx"/><Relationship Id="rId4" Type="http://schemas.openxmlformats.org/officeDocument/2006/relationships/oleObject" Target="../embeddings/oleObject2.bin"/><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College of Health Sciences &amp; Professional Studies Scorecard Analysis</a:t>
            </a:r>
            <a:br>
              <a:rPr lang="en-US" dirty="0" smtClean="0"/>
            </a:br>
            <a:r>
              <a:rPr lang="en-US" dirty="0" smtClean="0"/>
              <a:t>Fall 2014</a:t>
            </a:r>
            <a:endParaRPr lang="en-US" dirty="0"/>
          </a:p>
        </p:txBody>
      </p:sp>
      <p:pic>
        <p:nvPicPr>
          <p:cNvPr id="3" name="Picture 2"/>
          <p:cNvPicPr>
            <a:picLocks noChangeAspect="1"/>
          </p:cNvPicPr>
          <p:nvPr/>
        </p:nvPicPr>
        <p:blipFill>
          <a:blip r:embed="rId3"/>
          <a:stretch>
            <a:fillRect/>
          </a:stretch>
        </p:blipFill>
        <p:spPr>
          <a:xfrm>
            <a:off x="4943475" y="3764280"/>
            <a:ext cx="2305050" cy="1981200"/>
          </a:xfrm>
          <a:prstGeom prst="rect">
            <a:avLst/>
          </a:prstGeom>
        </p:spPr>
      </p:pic>
    </p:spTree>
    <p:extLst>
      <p:ext uri="{BB962C8B-B14F-4D97-AF65-F5344CB8AC3E}">
        <p14:creationId xmlns:p14="http://schemas.microsoft.com/office/powerpoint/2010/main" val="13906048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96705280"/>
              </p:ext>
            </p:extLst>
          </p:nvPr>
        </p:nvGraphicFramePr>
        <p:xfrm>
          <a:off x="2993366" y="1250829"/>
          <a:ext cx="6236898" cy="3959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721779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1407828811"/>
              </p:ext>
            </p:extLst>
          </p:nvPr>
        </p:nvGraphicFramePr>
        <p:xfrm>
          <a:off x="1268083" y="1035170"/>
          <a:ext cx="8729932" cy="51672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585407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2512833853"/>
              </p:ext>
            </p:extLst>
          </p:nvPr>
        </p:nvGraphicFramePr>
        <p:xfrm>
          <a:off x="2941607" y="1268083"/>
          <a:ext cx="6435305" cy="43132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62680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1809028236"/>
              </p:ext>
            </p:extLst>
          </p:nvPr>
        </p:nvGraphicFramePr>
        <p:xfrm>
          <a:off x="1673525" y="931653"/>
          <a:ext cx="8376249" cy="51499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420090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276603228"/>
              </p:ext>
            </p:extLst>
          </p:nvPr>
        </p:nvGraphicFramePr>
        <p:xfrm>
          <a:off x="1112808" y="793630"/>
          <a:ext cx="9290649" cy="48135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093505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2076148668"/>
              </p:ext>
            </p:extLst>
          </p:nvPr>
        </p:nvGraphicFramePr>
        <p:xfrm>
          <a:off x="2121408" y="877824"/>
          <a:ext cx="8119872" cy="44348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51785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Credit Hour Comparison</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4196081400"/>
              </p:ext>
            </p:extLst>
          </p:nvPr>
        </p:nvGraphicFramePr>
        <p:xfrm>
          <a:off x="838200" y="1777043"/>
          <a:ext cx="9944819" cy="5011946"/>
        </p:xfrm>
        <a:graphic>
          <a:graphicData uri="http://schemas.openxmlformats.org/presentationml/2006/ole">
            <mc:AlternateContent xmlns:mc="http://schemas.openxmlformats.org/markup-compatibility/2006">
              <mc:Choice xmlns:v="urn:schemas-microsoft-com:vml" Requires="v">
                <p:oleObj spid="_x0000_s3083" name="Document" r:id="rId5" imgW="5952018" imgH="4667869" progId="Word.Document.12">
                  <p:embed/>
                </p:oleObj>
              </mc:Choice>
              <mc:Fallback>
                <p:oleObj name="Document" r:id="rId5" imgW="5952018" imgH="4667869" progId="Word.Document.12">
                  <p:embed/>
                  <p:pic>
                    <p:nvPicPr>
                      <p:cNvPr id="0" name=""/>
                      <p:cNvPicPr/>
                      <p:nvPr/>
                    </p:nvPicPr>
                    <p:blipFill>
                      <a:blip r:embed="rId6"/>
                      <a:stretch>
                        <a:fillRect/>
                      </a:stretch>
                    </p:blipFill>
                    <p:spPr>
                      <a:xfrm>
                        <a:off x="838200" y="1777043"/>
                        <a:ext cx="9944819" cy="5011946"/>
                      </a:xfrm>
                      <a:prstGeom prst="rect">
                        <a:avLst/>
                      </a:prstGeom>
                    </p:spPr>
                  </p:pic>
                </p:oleObj>
              </mc:Fallback>
            </mc:AlternateContent>
          </a:graphicData>
        </a:graphic>
      </p:graphicFrame>
    </p:spTree>
    <p:extLst>
      <p:ext uri="{BB962C8B-B14F-4D97-AF65-F5344CB8AC3E}">
        <p14:creationId xmlns:p14="http://schemas.microsoft.com/office/powerpoint/2010/main" val="3611868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2480040236"/>
              </p:ext>
            </p:extLst>
          </p:nvPr>
        </p:nvGraphicFramePr>
        <p:xfrm>
          <a:off x="1052423" y="871269"/>
          <a:ext cx="9497683" cy="53483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645878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Instructional Staffing FTETF</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1546142436"/>
              </p:ext>
            </p:extLst>
          </p:nvPr>
        </p:nvGraphicFramePr>
        <p:xfrm>
          <a:off x="923026" y="1768415"/>
          <a:ext cx="9618453" cy="4347713"/>
        </p:xfrm>
        <a:graphic>
          <a:graphicData uri="http://schemas.openxmlformats.org/presentationml/2006/ole">
            <mc:AlternateContent xmlns:mc="http://schemas.openxmlformats.org/markup-compatibility/2006">
              <mc:Choice xmlns:v="urn:schemas-microsoft-com:vml" Requires="v">
                <p:oleObj spid="_x0000_s4107" name="Document" r:id="rId5" imgW="5952018" imgH="3131458" progId="Word.Document.12">
                  <p:embed/>
                </p:oleObj>
              </mc:Choice>
              <mc:Fallback>
                <p:oleObj name="Document" r:id="rId5" imgW="5952018" imgH="3131458" progId="Word.Document.12">
                  <p:embed/>
                  <p:pic>
                    <p:nvPicPr>
                      <p:cNvPr id="0" name=""/>
                      <p:cNvPicPr/>
                      <p:nvPr/>
                    </p:nvPicPr>
                    <p:blipFill>
                      <a:blip r:embed="rId6"/>
                      <a:stretch>
                        <a:fillRect/>
                      </a:stretch>
                    </p:blipFill>
                    <p:spPr>
                      <a:xfrm>
                        <a:off x="923026" y="1768415"/>
                        <a:ext cx="9618453" cy="4347713"/>
                      </a:xfrm>
                      <a:prstGeom prst="rect">
                        <a:avLst/>
                      </a:prstGeom>
                    </p:spPr>
                  </p:pic>
                </p:oleObj>
              </mc:Fallback>
            </mc:AlternateContent>
          </a:graphicData>
        </a:graphic>
      </p:graphicFrame>
    </p:spTree>
    <p:extLst>
      <p:ext uri="{BB962C8B-B14F-4D97-AF65-F5344CB8AC3E}">
        <p14:creationId xmlns:p14="http://schemas.microsoft.com/office/powerpoint/2010/main" val="31581278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40648"/>
          </a:xfrm>
        </p:spPr>
        <p:txBody>
          <a:bodyPr>
            <a:normAutofit fontScale="90000"/>
          </a:bodyPr>
          <a:lstStyle/>
          <a:p>
            <a:r>
              <a:rPr lang="en-US" dirty="0" smtClean="0"/>
              <a:t>SCH/FTETF</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3937404750"/>
              </p:ext>
            </p:extLst>
          </p:nvPr>
        </p:nvGraphicFramePr>
        <p:xfrm>
          <a:off x="672861" y="974786"/>
          <a:ext cx="11128075" cy="5788324"/>
        </p:xfrm>
        <a:graphic>
          <a:graphicData uri="http://schemas.openxmlformats.org/presentationml/2006/ole">
            <mc:AlternateContent xmlns:mc="http://schemas.openxmlformats.org/markup-compatibility/2006">
              <mc:Choice xmlns:v="urn:schemas-microsoft-com:vml" Requires="v">
                <p:oleObj spid="_x0000_s5131" name="Document" r:id="rId5" imgW="5952018" imgH="5812174" progId="Word.Document.12">
                  <p:embed/>
                </p:oleObj>
              </mc:Choice>
              <mc:Fallback>
                <p:oleObj name="Document" r:id="rId5" imgW="5952018" imgH="5812174" progId="Word.Document.12">
                  <p:embed/>
                  <p:pic>
                    <p:nvPicPr>
                      <p:cNvPr id="0" name=""/>
                      <p:cNvPicPr/>
                      <p:nvPr/>
                    </p:nvPicPr>
                    <p:blipFill>
                      <a:blip r:embed="rId6"/>
                      <a:stretch>
                        <a:fillRect/>
                      </a:stretch>
                    </p:blipFill>
                    <p:spPr>
                      <a:xfrm>
                        <a:off x="672861" y="974786"/>
                        <a:ext cx="11128075" cy="5788324"/>
                      </a:xfrm>
                      <a:prstGeom prst="rect">
                        <a:avLst/>
                      </a:prstGeom>
                    </p:spPr>
                  </p:pic>
                </p:oleObj>
              </mc:Fallback>
            </mc:AlternateContent>
          </a:graphicData>
        </a:graphic>
      </p:graphicFrame>
    </p:spTree>
    <p:extLst>
      <p:ext uri="{BB962C8B-B14F-4D97-AF65-F5344CB8AC3E}">
        <p14:creationId xmlns:p14="http://schemas.microsoft.com/office/powerpoint/2010/main" val="38030403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College of HS &amp; PS Scorecard</a:t>
            </a:r>
            <a:endParaRPr lang="en-US" dirty="0"/>
          </a:p>
        </p:txBody>
      </p:sp>
      <p:graphicFrame>
        <p:nvGraphicFramePr>
          <p:cNvPr id="13" name="Object 12"/>
          <p:cNvGraphicFramePr>
            <a:graphicFrameLocks noChangeAspect="1"/>
          </p:cNvGraphicFramePr>
          <p:nvPr>
            <p:extLst>
              <p:ext uri="{D42A27DB-BD31-4B8C-83A1-F6EECF244321}">
                <p14:modId xmlns:p14="http://schemas.microsoft.com/office/powerpoint/2010/main" val="1694850755"/>
              </p:ext>
            </p:extLst>
          </p:nvPr>
        </p:nvGraphicFramePr>
        <p:xfrm>
          <a:off x="1753233" y="1614741"/>
          <a:ext cx="7884543" cy="4932363"/>
        </p:xfrm>
        <a:graphic>
          <a:graphicData uri="http://schemas.openxmlformats.org/presentationml/2006/ole">
            <mc:AlternateContent xmlns:mc="http://schemas.openxmlformats.org/markup-compatibility/2006">
              <mc:Choice xmlns:v="urn:schemas-microsoft-com:vml" Requires="v">
                <p:oleObj spid="_x0000_s2072" name="Document" r:id="rId5" imgW="5952018" imgH="4932991" progId="Word.Document.12">
                  <p:embed/>
                </p:oleObj>
              </mc:Choice>
              <mc:Fallback>
                <p:oleObj name="Document" r:id="rId5" imgW="5952018" imgH="4932991" progId="Word.Document.12">
                  <p:embed/>
                  <p:pic>
                    <p:nvPicPr>
                      <p:cNvPr id="0" name=""/>
                      <p:cNvPicPr/>
                      <p:nvPr/>
                    </p:nvPicPr>
                    <p:blipFill>
                      <a:blip r:embed="rId6"/>
                      <a:stretch>
                        <a:fillRect/>
                      </a:stretch>
                    </p:blipFill>
                    <p:spPr>
                      <a:xfrm>
                        <a:off x="1753233" y="1614741"/>
                        <a:ext cx="7884543" cy="4932363"/>
                      </a:xfrm>
                      <a:prstGeom prst="rect">
                        <a:avLst/>
                      </a:prstGeom>
                    </p:spPr>
                  </p:pic>
                </p:oleObj>
              </mc:Fallback>
            </mc:AlternateContent>
          </a:graphicData>
        </a:graphic>
      </p:graphicFrame>
      <p:pic>
        <p:nvPicPr>
          <p:cNvPr id="2049" name="Picture 1" descr="Re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90500" cy="1714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Re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90500" cy="17145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Gree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90500" cy="1714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90500" cy="17145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Re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90500" cy="1714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90500" cy="17145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Re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90500" cy="17145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Gree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90500" cy="171450"/>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Re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90500" cy="17145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Yellow"/>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90500" cy="171450"/>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Re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90500" cy="17145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Gree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90500" cy="171450"/>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13" descr="Re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90500" cy="17145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Yellow"/>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90500" cy="171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42974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304375301"/>
              </p:ext>
            </p:extLst>
          </p:nvPr>
        </p:nvGraphicFramePr>
        <p:xfrm>
          <a:off x="1268083" y="655607"/>
          <a:ext cx="9592574" cy="53052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357960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Success &amp; Outcomes</a:t>
            </a:r>
            <a:endParaRPr lang="en-US" dirty="0"/>
          </a:p>
        </p:txBody>
      </p:sp>
      <p:pic>
        <p:nvPicPr>
          <p:cNvPr id="3" name="Picture 2"/>
          <p:cNvPicPr>
            <a:picLocks noChangeAspect="1"/>
          </p:cNvPicPr>
          <p:nvPr/>
        </p:nvPicPr>
        <p:blipFill>
          <a:blip r:embed="rId3"/>
          <a:stretch>
            <a:fillRect/>
          </a:stretch>
        </p:blipFill>
        <p:spPr>
          <a:xfrm>
            <a:off x="4929187" y="2447925"/>
            <a:ext cx="2333625" cy="1962150"/>
          </a:xfrm>
          <a:prstGeom prst="rect">
            <a:avLst/>
          </a:prstGeom>
        </p:spPr>
      </p:pic>
    </p:spTree>
    <p:extLst>
      <p:ext uri="{BB962C8B-B14F-4D97-AF65-F5344CB8AC3E}">
        <p14:creationId xmlns:p14="http://schemas.microsoft.com/office/powerpoint/2010/main" val="31519183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a:t>
            </a:r>
            <a:r>
              <a:rPr lang="en-US" baseline="30000" dirty="0" smtClean="0"/>
              <a:t>nd</a:t>
            </a:r>
            <a:r>
              <a:rPr lang="en-US" dirty="0" smtClean="0"/>
              <a:t> Year (3</a:t>
            </a:r>
            <a:r>
              <a:rPr lang="en-US" baseline="30000" dirty="0" smtClean="0"/>
              <a:t>rd</a:t>
            </a:r>
            <a:r>
              <a:rPr lang="en-US" dirty="0" smtClean="0"/>
              <a:t> semester) Retention – UG (AD &amp; Bac)</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3698042885"/>
              </p:ext>
            </p:extLst>
          </p:nvPr>
        </p:nvGraphicFramePr>
        <p:xfrm>
          <a:off x="681487" y="1760448"/>
          <a:ext cx="8712679" cy="4821507"/>
        </p:xfrm>
        <a:graphic>
          <a:graphicData uri="http://schemas.openxmlformats.org/presentationml/2006/ole">
            <mc:AlternateContent xmlns:mc="http://schemas.openxmlformats.org/markup-compatibility/2006">
              <mc:Choice xmlns:v="urn:schemas-microsoft-com:vml" Requires="v">
                <p:oleObj spid="_x0000_s6155" name="Document" r:id="rId5" imgW="5952018" imgH="4525056" progId="Word.Document.12">
                  <p:embed/>
                </p:oleObj>
              </mc:Choice>
              <mc:Fallback>
                <p:oleObj name="Document" r:id="rId5" imgW="5952018" imgH="4525056" progId="Word.Document.12">
                  <p:embed/>
                  <p:pic>
                    <p:nvPicPr>
                      <p:cNvPr id="0" name=""/>
                      <p:cNvPicPr/>
                      <p:nvPr/>
                    </p:nvPicPr>
                    <p:blipFill>
                      <a:blip r:embed="rId6"/>
                      <a:stretch>
                        <a:fillRect/>
                      </a:stretch>
                    </p:blipFill>
                    <p:spPr>
                      <a:xfrm>
                        <a:off x="681487" y="1760448"/>
                        <a:ext cx="8712679" cy="4821507"/>
                      </a:xfrm>
                      <a:prstGeom prst="rect">
                        <a:avLst/>
                      </a:prstGeom>
                    </p:spPr>
                  </p:pic>
                </p:oleObj>
              </mc:Fallback>
            </mc:AlternateContent>
          </a:graphicData>
        </a:graphic>
      </p:graphicFrame>
    </p:spTree>
    <p:extLst>
      <p:ext uri="{BB962C8B-B14F-4D97-AF65-F5344CB8AC3E}">
        <p14:creationId xmlns:p14="http://schemas.microsoft.com/office/powerpoint/2010/main" val="14276684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UG: Bac &amp; AD) Degrees Awarded</a:t>
            </a:r>
            <a:r>
              <a:rPr lang="en-US" dirty="0"/>
              <a:t/>
            </a:r>
            <a:br>
              <a:rPr lang="en-US" dirty="0"/>
            </a:br>
            <a:r>
              <a:rPr lang="en-US" dirty="0" smtClean="0"/>
              <a:t>Fall Semester Counts</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640231380"/>
              </p:ext>
            </p:extLst>
          </p:nvPr>
        </p:nvGraphicFramePr>
        <p:xfrm>
          <a:off x="1095555" y="2099993"/>
          <a:ext cx="8859328" cy="4352565"/>
        </p:xfrm>
        <a:graphic>
          <a:graphicData uri="http://schemas.openxmlformats.org/presentationml/2006/ole">
            <mc:AlternateContent xmlns:mc="http://schemas.openxmlformats.org/markup-compatibility/2006">
              <mc:Choice xmlns:v="urn:schemas-microsoft-com:vml" Requires="v">
                <p:oleObj spid="_x0000_s7180" name="Document" r:id="rId5" imgW="5952018" imgH="3485074" progId="Word.Document.12">
                  <p:embed/>
                </p:oleObj>
              </mc:Choice>
              <mc:Fallback>
                <p:oleObj name="Document" r:id="rId5" imgW="5952018" imgH="3485074" progId="Word.Document.12">
                  <p:embed/>
                  <p:pic>
                    <p:nvPicPr>
                      <p:cNvPr id="0" name=""/>
                      <p:cNvPicPr/>
                      <p:nvPr/>
                    </p:nvPicPr>
                    <p:blipFill>
                      <a:blip r:embed="rId6"/>
                      <a:stretch>
                        <a:fillRect/>
                      </a:stretch>
                    </p:blipFill>
                    <p:spPr>
                      <a:xfrm>
                        <a:off x="1095555" y="2099993"/>
                        <a:ext cx="8859328" cy="4352565"/>
                      </a:xfrm>
                      <a:prstGeom prst="rect">
                        <a:avLst/>
                      </a:prstGeom>
                    </p:spPr>
                  </p:pic>
                </p:oleObj>
              </mc:Fallback>
            </mc:AlternateContent>
          </a:graphicData>
        </a:graphic>
      </p:graphicFrame>
    </p:spTree>
    <p:extLst>
      <p:ext uri="{BB962C8B-B14F-4D97-AF65-F5344CB8AC3E}">
        <p14:creationId xmlns:p14="http://schemas.microsoft.com/office/powerpoint/2010/main" val="34286231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UG Bachelor Degree Graduation Rates</a:t>
            </a:r>
            <a:br>
              <a:rPr lang="en-US" dirty="0" smtClean="0"/>
            </a:br>
            <a:r>
              <a:rPr lang="en-US" dirty="0" smtClean="0"/>
              <a:t>2007 1</a:t>
            </a:r>
            <a:r>
              <a:rPr lang="en-US" baseline="30000" dirty="0" smtClean="0"/>
              <a:t>st</a:t>
            </a:r>
            <a:r>
              <a:rPr lang="en-US" dirty="0" smtClean="0"/>
              <a:t> Time FT Freshman</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656630944"/>
              </p:ext>
            </p:extLst>
          </p:nvPr>
        </p:nvGraphicFramePr>
        <p:xfrm>
          <a:off x="638355" y="1987550"/>
          <a:ext cx="9376913" cy="4708525"/>
        </p:xfrm>
        <a:graphic>
          <a:graphicData uri="http://schemas.openxmlformats.org/presentationml/2006/ole">
            <mc:AlternateContent xmlns:mc="http://schemas.openxmlformats.org/markup-compatibility/2006">
              <mc:Choice xmlns:v="urn:schemas-microsoft-com:vml" Requires="v">
                <p:oleObj spid="_x0000_s8203" name="Document" r:id="rId5" imgW="5952018" imgH="4708879" progId="Word.Document.12">
                  <p:embed/>
                </p:oleObj>
              </mc:Choice>
              <mc:Fallback>
                <p:oleObj name="Document" r:id="rId5" imgW="5952018" imgH="4708879" progId="Word.Document.12">
                  <p:embed/>
                  <p:pic>
                    <p:nvPicPr>
                      <p:cNvPr id="0" name=""/>
                      <p:cNvPicPr/>
                      <p:nvPr/>
                    </p:nvPicPr>
                    <p:blipFill>
                      <a:blip r:embed="rId6"/>
                      <a:stretch>
                        <a:fillRect/>
                      </a:stretch>
                    </p:blipFill>
                    <p:spPr>
                      <a:xfrm>
                        <a:off x="638355" y="1987550"/>
                        <a:ext cx="9376913" cy="4708525"/>
                      </a:xfrm>
                      <a:prstGeom prst="rect">
                        <a:avLst/>
                      </a:prstGeom>
                    </p:spPr>
                  </p:pic>
                </p:oleObj>
              </mc:Fallback>
            </mc:AlternateContent>
          </a:graphicData>
        </a:graphic>
      </p:graphicFrame>
    </p:spTree>
    <p:extLst>
      <p:ext uri="{BB962C8B-B14F-4D97-AF65-F5344CB8AC3E}">
        <p14:creationId xmlns:p14="http://schemas.microsoft.com/office/powerpoint/2010/main" val="8434516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3316665284"/>
              </p:ext>
            </p:extLst>
          </p:nvPr>
        </p:nvGraphicFramePr>
        <p:xfrm>
          <a:off x="950976" y="603504"/>
          <a:ext cx="8887968" cy="51297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11737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Sustainability and Vitality</a:t>
            </a:r>
            <a:endParaRPr lang="en-US" dirty="0"/>
          </a:p>
        </p:txBody>
      </p:sp>
      <p:pic>
        <p:nvPicPr>
          <p:cNvPr id="3" name="Picture 2"/>
          <p:cNvPicPr>
            <a:picLocks noChangeAspect="1"/>
          </p:cNvPicPr>
          <p:nvPr/>
        </p:nvPicPr>
        <p:blipFill>
          <a:blip r:embed="rId3"/>
          <a:stretch>
            <a:fillRect/>
          </a:stretch>
        </p:blipFill>
        <p:spPr>
          <a:xfrm>
            <a:off x="704088" y="2145030"/>
            <a:ext cx="3465576" cy="1973580"/>
          </a:xfrm>
          <a:prstGeom prst="rect">
            <a:avLst/>
          </a:prstGeom>
        </p:spPr>
      </p:pic>
      <p:pic>
        <p:nvPicPr>
          <p:cNvPr id="4" name="Picture 3"/>
          <p:cNvPicPr>
            <a:picLocks noChangeAspect="1"/>
          </p:cNvPicPr>
          <p:nvPr/>
        </p:nvPicPr>
        <p:blipFill>
          <a:blip r:embed="rId4"/>
          <a:stretch>
            <a:fillRect/>
          </a:stretch>
        </p:blipFill>
        <p:spPr>
          <a:xfrm>
            <a:off x="6400800" y="2962656"/>
            <a:ext cx="3822192" cy="2121407"/>
          </a:xfrm>
          <a:prstGeom prst="rect">
            <a:avLst/>
          </a:prstGeom>
        </p:spPr>
      </p:pic>
    </p:spTree>
    <p:extLst>
      <p:ext uri="{BB962C8B-B14F-4D97-AF65-F5344CB8AC3E}">
        <p14:creationId xmlns:p14="http://schemas.microsoft.com/office/powerpoint/2010/main" val="22155578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lgn="ctr"/>
            <a:r>
              <a:rPr lang="en-US" dirty="0" smtClean="0"/>
              <a:t>Total Enrollment Headcount Comparison </a:t>
            </a:r>
            <a:r>
              <a:rPr lang="en-US" dirty="0" err="1" smtClean="0"/>
              <a:t>CoHS</a:t>
            </a:r>
            <a:r>
              <a:rPr lang="en-US" dirty="0"/>
              <a:t> </a:t>
            </a:r>
            <a:r>
              <a:rPr lang="en-US" dirty="0" smtClean="0"/>
              <a:t>&amp; PS</a:t>
            </a:r>
            <a:endParaRPr lang="en-US" dirty="0"/>
          </a:p>
        </p:txBody>
      </p:sp>
      <p:graphicFrame>
        <p:nvGraphicFramePr>
          <p:cNvPr id="13" name="Object 12"/>
          <p:cNvGraphicFramePr>
            <a:graphicFrameLocks noChangeAspect="1"/>
          </p:cNvGraphicFramePr>
          <p:nvPr>
            <p:extLst>
              <p:ext uri="{D42A27DB-BD31-4B8C-83A1-F6EECF244321}">
                <p14:modId xmlns:p14="http://schemas.microsoft.com/office/powerpoint/2010/main" val="4017039733"/>
              </p:ext>
            </p:extLst>
          </p:nvPr>
        </p:nvGraphicFramePr>
        <p:xfrm>
          <a:off x="112143" y="1690688"/>
          <a:ext cx="11982091" cy="5063794"/>
        </p:xfrm>
        <a:graphic>
          <a:graphicData uri="http://schemas.openxmlformats.org/presentationml/2006/ole">
            <mc:AlternateContent xmlns:mc="http://schemas.openxmlformats.org/markup-compatibility/2006">
              <mc:Choice xmlns:v="urn:schemas-microsoft-com:vml" Requires="v">
                <p:oleObj spid="_x0000_s1062" name="Document" r:id="rId5" imgW="5952018" imgH="3907758" progId="Word.Document.12">
                  <p:embed/>
                </p:oleObj>
              </mc:Choice>
              <mc:Fallback>
                <p:oleObj name="Document" r:id="rId5" imgW="5952018" imgH="3907758" progId="Word.Document.12">
                  <p:embed/>
                  <p:pic>
                    <p:nvPicPr>
                      <p:cNvPr id="0" name=""/>
                      <p:cNvPicPr/>
                      <p:nvPr/>
                    </p:nvPicPr>
                    <p:blipFill>
                      <a:blip r:embed="rId6"/>
                      <a:stretch>
                        <a:fillRect/>
                      </a:stretch>
                    </p:blipFill>
                    <p:spPr>
                      <a:xfrm>
                        <a:off x="112143" y="1690688"/>
                        <a:ext cx="11982091" cy="5063794"/>
                      </a:xfrm>
                      <a:prstGeom prst="rect">
                        <a:avLst/>
                      </a:prstGeom>
                    </p:spPr>
                  </p:pic>
                </p:oleObj>
              </mc:Fallback>
            </mc:AlternateContent>
          </a:graphicData>
        </a:graphic>
      </p:graphicFrame>
      <p:pic>
        <p:nvPicPr>
          <p:cNvPr id="1038" name="Picture 14" descr="Yello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90500" cy="174625"/>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Re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90500" cy="1746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Re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90500" cy="174625"/>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Re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90500" cy="1746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e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90500" cy="17462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Re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90500" cy="1746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90500" cy="17462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Re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90500" cy="1746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90500" cy="17462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Yello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90500" cy="1746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ree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90500" cy="1746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Yello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90500" cy="1746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Gree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90500" cy="17462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Re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90500" cy="174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53247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1096615900"/>
              </p:ext>
            </p:extLst>
          </p:nvPr>
        </p:nvGraphicFramePr>
        <p:xfrm>
          <a:off x="802257" y="543463"/>
          <a:ext cx="10041147" cy="57451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787174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3158306876"/>
              </p:ext>
            </p:extLst>
          </p:nvPr>
        </p:nvGraphicFramePr>
        <p:xfrm>
          <a:off x="2044460" y="974785"/>
          <a:ext cx="7556740" cy="44771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36390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1680178209"/>
              </p:ext>
            </p:extLst>
          </p:nvPr>
        </p:nvGraphicFramePr>
        <p:xfrm>
          <a:off x="1966823" y="1078302"/>
          <a:ext cx="8341743" cy="46237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34397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2086733800"/>
              </p:ext>
            </p:extLst>
          </p:nvPr>
        </p:nvGraphicFramePr>
        <p:xfrm>
          <a:off x="1449238" y="707366"/>
          <a:ext cx="8522898" cy="52017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725225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1154887786"/>
              </p:ext>
            </p:extLst>
          </p:nvPr>
        </p:nvGraphicFramePr>
        <p:xfrm>
          <a:off x="1777041" y="1009291"/>
          <a:ext cx="7970807" cy="42355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170115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flat"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flat"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flat"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flat"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flat"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flat"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flat"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flat"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flat"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Wisp</Template>
  <TotalTime>283</TotalTime>
  <Words>876</Words>
  <Application>Microsoft Office PowerPoint</Application>
  <PresentationFormat>Custom</PresentationFormat>
  <Paragraphs>89</Paragraphs>
  <Slides>25</Slides>
  <Notes>25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Office Theme</vt:lpstr>
      <vt:lpstr>Document</vt:lpstr>
      <vt:lpstr>College of Health Sciences &amp; Professional Studies Scorecard Analysis Fall 2014</vt:lpstr>
      <vt:lpstr>College of HS &amp; PS Scorecard</vt:lpstr>
      <vt:lpstr>Program Sustainability and Vitality</vt:lpstr>
      <vt:lpstr>Total Enrollment Headcount Comparison CoHS &amp; 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Total Credit Hour Comparison</vt:lpstr>
      <vt:lpstr>PowerPoint Presentation</vt:lpstr>
      <vt:lpstr>Instructional Staffing FTETF</vt:lpstr>
      <vt:lpstr>SCH/FTETF</vt:lpstr>
      <vt:lpstr>PowerPoint Presentation</vt:lpstr>
      <vt:lpstr>Student Success &amp; Outcomes</vt:lpstr>
      <vt:lpstr>2nd Year (3rd semester) Retention – UG (AD &amp; Bac)</vt:lpstr>
      <vt:lpstr>UG: Bac &amp; AD) Degrees Awarded Fall Semester Counts</vt:lpstr>
      <vt:lpstr>UG Bachelor Degree Graduation Rates 2007 1st Time FT Freshman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Registered User</cp:lastModifiedBy>
  <cp:revision>27</cp:revision>
  <cp:lastPrinted>2014-10-13T16:09:58Z</cp:lastPrinted>
  <dcterms:created xsi:type="dcterms:W3CDTF">2014-10-11T17:20:20Z</dcterms:created>
  <dcterms:modified xsi:type="dcterms:W3CDTF">2014-10-17T14:04:05Z</dcterms:modified>
</cp:coreProperties>
</file>