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84" r:id="rId3"/>
    <p:sldId id="274" r:id="rId4"/>
    <p:sldId id="279" r:id="rId5"/>
    <p:sldId id="280" r:id="rId6"/>
    <p:sldId id="281" r:id="rId7"/>
    <p:sldId id="285" r:id="rId8"/>
    <p:sldId id="278" r:id="rId9"/>
    <p:sldId id="276" r:id="rId10"/>
    <p:sldId id="282" r:id="rId11"/>
    <p:sldId id="283" r:id="rId12"/>
    <p:sldId id="286" r:id="rId13"/>
    <p:sldId id="27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20"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627CE6C-F76D-466A-B269-F8ACB65CCA8B}" type="datetimeFigureOut">
              <a:rPr lang="en-US" smtClean="0"/>
              <a:pPr/>
              <a:t>3/14/2017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7370B22-D878-47C5-9B55-D17DB8ACA4F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27CE6C-F76D-466A-B269-F8ACB65CCA8B}" type="datetimeFigureOut">
              <a:rPr lang="en-US" smtClean="0"/>
              <a:pPr/>
              <a:t>3/14/2017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70B22-D878-47C5-9B55-D17DB8ACA4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27CE6C-F76D-466A-B269-F8ACB65CCA8B}" type="datetimeFigureOut">
              <a:rPr lang="en-US" smtClean="0"/>
              <a:pPr/>
              <a:t>3/14/2017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70B22-D878-47C5-9B55-D17DB8ACA4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27CE6C-F76D-466A-B269-F8ACB65CCA8B}" type="datetimeFigureOut">
              <a:rPr lang="en-US" smtClean="0"/>
              <a:pPr/>
              <a:t>3/14/2017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70B22-D878-47C5-9B55-D17DB8ACA4F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627CE6C-F76D-466A-B269-F8ACB65CCA8B}" type="datetimeFigureOut">
              <a:rPr lang="en-US" smtClean="0"/>
              <a:pPr/>
              <a:t>3/14/2017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70B22-D878-47C5-9B55-D17DB8ACA4F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627CE6C-F76D-466A-B269-F8ACB65CCA8B}" type="datetimeFigureOut">
              <a:rPr lang="en-US" smtClean="0"/>
              <a:pPr/>
              <a:t>3/14/2017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370B22-D878-47C5-9B55-D17DB8ACA4F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627CE6C-F76D-466A-B269-F8ACB65CCA8B}" type="datetimeFigureOut">
              <a:rPr lang="en-US" smtClean="0"/>
              <a:pPr/>
              <a:t>3/14/2017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370B22-D878-47C5-9B55-D17DB8ACA4F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627CE6C-F76D-466A-B269-F8ACB65CCA8B}" type="datetimeFigureOut">
              <a:rPr lang="en-US" smtClean="0"/>
              <a:pPr/>
              <a:t>3/14/2017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370B22-D878-47C5-9B55-D17DB8ACA4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27CE6C-F76D-466A-B269-F8ACB65CCA8B}" type="datetimeFigureOut">
              <a:rPr lang="en-US" smtClean="0"/>
              <a:pPr/>
              <a:t>3/14/2017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370B22-D878-47C5-9B55-D17DB8ACA4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627CE6C-F76D-466A-B269-F8ACB65CCA8B}" type="datetimeFigureOut">
              <a:rPr lang="en-US" smtClean="0"/>
              <a:pPr/>
              <a:t>3/14/2017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370B22-D878-47C5-9B55-D17DB8ACA4F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627CE6C-F76D-466A-B269-F8ACB65CCA8B}" type="datetimeFigureOut">
              <a:rPr lang="en-US" smtClean="0"/>
              <a:pPr/>
              <a:t>3/14/2017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7370B22-D878-47C5-9B55-D17DB8ACA4F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627CE6C-F76D-466A-B269-F8ACB65CCA8B}" type="datetimeFigureOut">
              <a:rPr lang="en-US" smtClean="0"/>
              <a:pPr/>
              <a:t>3/14/2017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7370B22-D878-47C5-9B55-D17DB8ACA4F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of Health Sciences and Professional Studies</a:t>
            </a:r>
            <a:endParaRPr lang="en-US" dirty="0"/>
          </a:p>
        </p:txBody>
      </p:sp>
      <p:sp>
        <p:nvSpPr>
          <p:cNvPr id="4" name="Text Placeholder 3"/>
          <p:cNvSpPr>
            <a:spLocks noGrp="1"/>
          </p:cNvSpPr>
          <p:nvPr>
            <p:ph type="body" idx="1"/>
          </p:nvPr>
        </p:nvSpPr>
        <p:spPr/>
        <p:txBody>
          <a:bodyPr>
            <a:normAutofit lnSpcReduction="10000"/>
          </a:bodyPr>
          <a:lstStyle/>
          <a:p>
            <a:endParaRPr lang="en-US" dirty="0" smtClean="0"/>
          </a:p>
          <a:p>
            <a:r>
              <a:rPr lang="en-US" sz="3200" dirty="0" smtClean="0"/>
              <a:t>Presentation to EPC</a:t>
            </a:r>
          </a:p>
          <a:p>
            <a:r>
              <a:rPr lang="en-US" sz="3200" dirty="0" smtClean="0"/>
              <a:t>March 13, 2017</a:t>
            </a:r>
          </a:p>
          <a:p>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0"/>
            <a:ext cx="8305800" cy="1143000"/>
          </a:xfrm>
        </p:spPr>
        <p:txBody>
          <a:bodyPr/>
          <a:lstStyle/>
          <a:p>
            <a:r>
              <a:rPr lang="en-US" dirty="0" smtClean="0"/>
              <a:t>Adjunct /Contingent/Overload</a:t>
            </a:r>
            <a:endParaRPr lang="en-US" dirty="0"/>
          </a:p>
        </p:txBody>
      </p:sp>
      <p:pic>
        <p:nvPicPr>
          <p:cNvPr id="9" name="Content Placeholder 8"/>
          <p:cNvPicPr>
            <a:picLocks noGrp="1"/>
          </p:cNvPicPr>
          <p:nvPr>
            <p:ph idx="4294967295"/>
          </p:nvPr>
        </p:nvPicPr>
        <p:blipFill>
          <a:blip r:embed="rId2" cstate="print"/>
          <a:srcRect/>
          <a:stretch>
            <a:fillRect/>
          </a:stretch>
        </p:blipFill>
        <p:spPr bwMode="auto">
          <a:xfrm>
            <a:off x="1524000" y="1143000"/>
            <a:ext cx="4603750" cy="54562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66800" y="914400"/>
            <a:ext cx="6858000" cy="4770537"/>
          </a:xfrm>
          <a:prstGeom prst="rect">
            <a:avLst/>
          </a:prstGeom>
        </p:spPr>
        <p:txBody>
          <a:bodyPr wrap="square">
            <a:spAutoFit/>
          </a:bodyPr>
          <a:lstStyle/>
          <a:p>
            <a:pPr lvl="0" fontAlgn="base">
              <a:spcBef>
                <a:spcPct val="0"/>
              </a:spcBef>
              <a:spcAft>
                <a:spcPct val="0"/>
              </a:spcAft>
            </a:pPr>
            <a:r>
              <a:rPr lang="en-US" sz="3200" b="1" dirty="0" smtClean="0">
                <a:solidFill>
                  <a:srgbClr val="365F91"/>
                </a:solidFill>
                <a:latin typeface="Cambria" pitchFamily="18" charset="0"/>
                <a:ea typeface="Times New Roman" pitchFamily="18" charset="0"/>
                <a:cs typeface="Times New Roman" pitchFamily="18" charset="0"/>
              </a:rPr>
              <a:t>CHSPS Winter Adjunct / Overload Costs and Summer Revenue</a:t>
            </a:r>
          </a:p>
          <a:p>
            <a:pPr lvl="0" eaLnBrk="0" fontAlgn="base" hangingPunct="0">
              <a:spcBef>
                <a:spcPct val="0"/>
              </a:spcBef>
              <a:spcAft>
                <a:spcPct val="0"/>
              </a:spcAft>
            </a:pPr>
            <a:endParaRPr lang="en-US" sz="2000" b="1" dirty="0" smtClean="0">
              <a:solidFill>
                <a:srgbClr val="365F91"/>
              </a:solidFill>
              <a:latin typeface="Cambria" pitchFamily="18" charset="0"/>
              <a:ea typeface="Times New Roman" pitchFamily="18" charset="0"/>
              <a:cs typeface="Times New Roman" pitchFamily="18" charset="0"/>
            </a:endParaRPr>
          </a:p>
          <a:p>
            <a:pPr lvl="0" eaLnBrk="0" fontAlgn="base" hangingPunct="0">
              <a:spcBef>
                <a:spcPct val="0"/>
              </a:spcBef>
              <a:spcAft>
                <a:spcPct val="0"/>
              </a:spcAft>
            </a:pPr>
            <a:r>
              <a:rPr lang="en-US" dirty="0" smtClean="0">
                <a:latin typeface="Calibri" pitchFamily="34" charset="0"/>
                <a:ea typeface="Calibri" pitchFamily="34" charset="0"/>
                <a:cs typeface="Times New Roman" pitchFamily="18" charset="0"/>
              </a:rPr>
              <a:t>				</a:t>
            </a:r>
            <a:r>
              <a:rPr lang="en-US" sz="2000" u="sng" dirty="0" smtClean="0">
                <a:latin typeface="Calibri" pitchFamily="34" charset="0"/>
                <a:ea typeface="Calibri" pitchFamily="34" charset="0"/>
                <a:cs typeface="Times New Roman" pitchFamily="18" charset="0"/>
              </a:rPr>
              <a:t>Cost	</a:t>
            </a:r>
            <a:r>
              <a:rPr lang="en-US" sz="2000" dirty="0" smtClean="0">
                <a:latin typeface="Calibri" pitchFamily="34" charset="0"/>
                <a:ea typeface="Calibri" pitchFamily="34" charset="0"/>
                <a:cs typeface="Times New Roman" pitchFamily="18" charset="0"/>
              </a:rPr>
              <a:t>	</a:t>
            </a:r>
            <a:r>
              <a:rPr lang="en-US" sz="2000" u="sng" dirty="0" smtClean="0">
                <a:latin typeface="Calibri" pitchFamily="34" charset="0"/>
                <a:ea typeface="Calibri" pitchFamily="34" charset="0"/>
                <a:cs typeface="Times New Roman" pitchFamily="18" charset="0"/>
              </a:rPr>
              <a:t>Revenue</a:t>
            </a:r>
            <a:endParaRPr lang="en-US" sz="2000" dirty="0" smtClean="0">
              <a:latin typeface="Arial" pitchFamily="34" charset="0"/>
              <a:cs typeface="Arial" pitchFamily="34" charset="0"/>
            </a:endParaRPr>
          </a:p>
          <a:p>
            <a:pPr lvl="0" eaLnBrk="0" fontAlgn="base" hangingPunct="0">
              <a:spcBef>
                <a:spcPct val="0"/>
              </a:spcBef>
              <a:spcAft>
                <a:spcPct val="0"/>
              </a:spcAft>
            </a:pPr>
            <a:r>
              <a:rPr lang="en-US" sz="2000" dirty="0" smtClean="0">
                <a:ea typeface="Calibri" pitchFamily="34" charset="0"/>
                <a:cs typeface="Times New Roman" pitchFamily="18" charset="0"/>
              </a:rPr>
              <a:t>Clinical Sciences			$30,211		$33,938</a:t>
            </a:r>
            <a:endParaRPr lang="en-US" sz="2000" dirty="0" smtClean="0">
              <a:cs typeface="Arial" pitchFamily="34" charset="0"/>
            </a:endParaRPr>
          </a:p>
          <a:p>
            <a:pPr lvl="0" eaLnBrk="0" fontAlgn="base" hangingPunct="0">
              <a:spcBef>
                <a:spcPct val="0"/>
              </a:spcBef>
              <a:spcAft>
                <a:spcPct val="0"/>
              </a:spcAft>
            </a:pPr>
            <a:r>
              <a:rPr lang="en-US" sz="2000" dirty="0" smtClean="0">
                <a:ea typeface="Calibri" pitchFamily="34" charset="0"/>
                <a:cs typeface="Times New Roman" pitchFamily="18" charset="0"/>
              </a:rPr>
              <a:t>Criminal Justice			$56,311		$34,561</a:t>
            </a:r>
            <a:endParaRPr lang="en-US" sz="2000" dirty="0" smtClean="0">
              <a:cs typeface="Arial" pitchFamily="34" charset="0"/>
            </a:endParaRPr>
          </a:p>
          <a:p>
            <a:pPr lvl="0" eaLnBrk="0" fontAlgn="base" hangingPunct="0">
              <a:spcBef>
                <a:spcPct val="0"/>
              </a:spcBef>
              <a:spcAft>
                <a:spcPct val="0"/>
              </a:spcAft>
            </a:pPr>
            <a:r>
              <a:rPr lang="en-US" sz="2000" dirty="0" smtClean="0">
                <a:ea typeface="Calibri" pitchFamily="34" charset="0"/>
                <a:cs typeface="Times New Roman" pitchFamily="18" charset="0"/>
              </a:rPr>
              <a:t>Education			$49,567		$116,385</a:t>
            </a:r>
            <a:endParaRPr lang="en-US" sz="2000" dirty="0" smtClean="0">
              <a:cs typeface="Arial" pitchFamily="34" charset="0"/>
            </a:endParaRPr>
          </a:p>
          <a:p>
            <a:pPr lvl="0" eaLnBrk="0" fontAlgn="base" hangingPunct="0">
              <a:spcBef>
                <a:spcPct val="0"/>
              </a:spcBef>
              <a:spcAft>
                <a:spcPct val="0"/>
              </a:spcAft>
            </a:pPr>
            <a:r>
              <a:rPr lang="en-US" sz="2000" dirty="0" smtClean="0">
                <a:ea typeface="Calibri" pitchFamily="34" charset="0"/>
                <a:cs typeface="Times New Roman" pitchFamily="18" charset="0"/>
              </a:rPr>
              <a:t>Eng Tech			$53,702		$11,479</a:t>
            </a:r>
            <a:endParaRPr lang="en-US" sz="2000" dirty="0" smtClean="0">
              <a:cs typeface="Arial" pitchFamily="34" charset="0"/>
            </a:endParaRPr>
          </a:p>
          <a:p>
            <a:pPr lvl="0" eaLnBrk="0" fontAlgn="base" hangingPunct="0">
              <a:spcBef>
                <a:spcPct val="0"/>
              </a:spcBef>
              <a:spcAft>
                <a:spcPct val="0"/>
              </a:spcAft>
            </a:pPr>
            <a:r>
              <a:rPr lang="en-US" sz="2000" dirty="0" smtClean="0">
                <a:ea typeface="Calibri" pitchFamily="34" charset="0"/>
                <a:cs typeface="Times New Roman" pitchFamily="18" charset="0"/>
              </a:rPr>
              <a:t>HHP				$134,061		$173,573</a:t>
            </a:r>
            <a:endParaRPr lang="en-US" sz="2000" dirty="0" smtClean="0">
              <a:cs typeface="Arial" pitchFamily="34" charset="0"/>
            </a:endParaRPr>
          </a:p>
          <a:p>
            <a:pPr lvl="0" eaLnBrk="0" fontAlgn="base" hangingPunct="0">
              <a:spcBef>
                <a:spcPct val="0"/>
              </a:spcBef>
              <a:spcAft>
                <a:spcPct val="0"/>
              </a:spcAft>
            </a:pPr>
            <a:r>
              <a:rPr lang="en-US" sz="2000" dirty="0" smtClean="0">
                <a:ea typeface="Calibri" pitchFamily="34" charset="0"/>
                <a:cs typeface="Times New Roman" pitchFamily="18" charset="0"/>
              </a:rPr>
              <a:t>Military Science			$7,194		 0 </a:t>
            </a:r>
            <a:endParaRPr lang="en-US" sz="2000" dirty="0" smtClean="0">
              <a:cs typeface="Arial" pitchFamily="34" charset="0"/>
            </a:endParaRPr>
          </a:p>
          <a:p>
            <a:pPr lvl="0" eaLnBrk="0" fontAlgn="base" hangingPunct="0">
              <a:spcBef>
                <a:spcPct val="0"/>
              </a:spcBef>
              <a:spcAft>
                <a:spcPct val="0"/>
              </a:spcAft>
            </a:pPr>
            <a:r>
              <a:rPr lang="en-US" sz="2000" dirty="0" smtClean="0">
                <a:ea typeface="Calibri" pitchFamily="34" charset="0"/>
                <a:cs typeface="Times New Roman" pitchFamily="18" charset="0"/>
              </a:rPr>
              <a:t>Nursing				$21,960		$37,894</a:t>
            </a:r>
            <a:endParaRPr lang="en-US" sz="2000" dirty="0" smtClean="0">
              <a:cs typeface="Arial" pitchFamily="34" charset="0"/>
            </a:endParaRPr>
          </a:p>
          <a:p>
            <a:pPr lvl="0" eaLnBrk="0" fontAlgn="base" hangingPunct="0">
              <a:spcBef>
                <a:spcPct val="0"/>
              </a:spcBef>
              <a:spcAft>
                <a:spcPct val="0"/>
              </a:spcAft>
            </a:pPr>
            <a:r>
              <a:rPr lang="en-US" sz="2000" dirty="0" smtClean="0">
                <a:ea typeface="Calibri" pitchFamily="34" charset="0"/>
                <a:cs typeface="Times New Roman" pitchFamily="18" charset="0"/>
              </a:rPr>
              <a:t>Social Work			$6,417		$471</a:t>
            </a:r>
          </a:p>
          <a:p>
            <a:pPr lvl="0" eaLnBrk="0" fontAlgn="base" hangingPunct="0">
              <a:spcBef>
                <a:spcPct val="0"/>
              </a:spcBef>
              <a:spcAft>
                <a:spcPct val="0"/>
              </a:spcAft>
            </a:pPr>
            <a:endParaRPr lang="en-US" sz="2000" dirty="0" smtClean="0">
              <a:cs typeface="Arial" pitchFamily="34" charset="0"/>
            </a:endParaRPr>
          </a:p>
          <a:p>
            <a:pPr lvl="0" eaLnBrk="0" fontAlgn="base" hangingPunct="0">
              <a:spcBef>
                <a:spcPct val="0"/>
              </a:spcBef>
              <a:spcAft>
                <a:spcPct val="0"/>
              </a:spcAft>
            </a:pPr>
            <a:r>
              <a:rPr lang="en-US" sz="2000" dirty="0" smtClean="0">
                <a:ea typeface="Calibri" pitchFamily="34" charset="0"/>
                <a:cs typeface="Times New Roman" pitchFamily="18" charset="0"/>
              </a:rPr>
              <a:t>Total				$359,423	$408,301</a:t>
            </a:r>
            <a:endParaRPr lang="en-US" sz="2000" dirty="0" smtClean="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Decentralized Budgets</a:t>
            </a:r>
            <a:endParaRPr lang="en-US" dirty="0"/>
          </a:p>
        </p:txBody>
      </p:sp>
      <p:sp>
        <p:nvSpPr>
          <p:cNvPr id="3" name="Content Placeholder 2"/>
          <p:cNvSpPr>
            <a:spLocks noGrp="1"/>
          </p:cNvSpPr>
          <p:nvPr>
            <p:ph idx="1"/>
          </p:nvPr>
        </p:nvSpPr>
        <p:spPr/>
        <p:txBody>
          <a:bodyPr/>
          <a:lstStyle/>
          <a:p>
            <a:r>
              <a:rPr lang="en-US" dirty="0" smtClean="0"/>
              <a:t>All of the summer revenue was returned in its entirety.</a:t>
            </a:r>
          </a:p>
          <a:p>
            <a:r>
              <a:rPr lang="en-US" dirty="0" smtClean="0"/>
              <a:t>All of the revenue sharing was returned in its entirety.</a:t>
            </a:r>
          </a:p>
          <a:p>
            <a:r>
              <a:rPr lang="en-US" dirty="0" smtClean="0"/>
              <a:t>One full future cycle of accreditation costs is being set aside at the department level. </a:t>
            </a:r>
          </a:p>
          <a:p>
            <a:r>
              <a:rPr lang="en-US" dirty="0" smtClean="0"/>
              <a:t>Department heads/associate deans are empowered to make the best decisions for their departments, take risks and be responsible for the outcomes.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Finally…</a:t>
            </a:r>
            <a:endParaRPr lang="en-US" dirty="0"/>
          </a:p>
        </p:txBody>
      </p:sp>
      <p:sp>
        <p:nvSpPr>
          <p:cNvPr id="4" name="Content Placeholder 3"/>
          <p:cNvSpPr>
            <a:spLocks noGrp="1"/>
          </p:cNvSpPr>
          <p:nvPr>
            <p:ph sz="half" idx="1"/>
          </p:nvPr>
        </p:nvSpPr>
        <p:spPr/>
        <p:txBody>
          <a:bodyPr>
            <a:normAutofit fontScale="92500"/>
          </a:bodyPr>
          <a:lstStyle/>
          <a:p>
            <a:r>
              <a:rPr lang="en-US" dirty="0" smtClean="0"/>
              <a:t>I have helped support the AED training equipment procurement in preparation for the placement of these devices around the college.</a:t>
            </a:r>
          </a:p>
          <a:p>
            <a:r>
              <a:rPr lang="en-US" dirty="0" smtClean="0"/>
              <a:t>A four (4) hour training was available to all who wish to be certified…about twenty staff members.</a:t>
            </a:r>
            <a:endParaRPr lang="en-US" dirty="0"/>
          </a:p>
        </p:txBody>
      </p:sp>
      <p:pic>
        <p:nvPicPr>
          <p:cNvPr id="6" name="Content Placeholder 5" descr="Aed20wpads_972211E_product2_MC.jpg"/>
          <p:cNvPicPr>
            <a:picLocks noGrp="1" noChangeAspect="1"/>
          </p:cNvPicPr>
          <p:nvPr>
            <p:ph sz="half" idx="2"/>
          </p:nvPr>
        </p:nvPicPr>
        <p:blipFill>
          <a:blip r:embed="rId2" cstate="print"/>
          <a:stretch>
            <a:fillRect/>
          </a:stretch>
        </p:blipFill>
        <p:spPr>
          <a:xfrm>
            <a:off x="4648200" y="2174049"/>
            <a:ext cx="4038600" cy="3927539"/>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Statement</a:t>
            </a:r>
            <a:endParaRPr lang="en-US" dirty="0"/>
          </a:p>
        </p:txBody>
      </p:sp>
      <p:sp>
        <p:nvSpPr>
          <p:cNvPr id="4" name="Content Placeholder 3"/>
          <p:cNvSpPr>
            <a:spLocks noGrp="1"/>
          </p:cNvSpPr>
          <p:nvPr>
            <p:ph idx="1"/>
          </p:nvPr>
        </p:nvSpPr>
        <p:spPr/>
        <p:txBody>
          <a:bodyPr/>
          <a:lstStyle/>
          <a:p>
            <a:r>
              <a:rPr lang="en-US" dirty="0" smtClean="0"/>
              <a:t>The programs within the College of Health Sciences and Professional Studies provide students and faculty the opportunity to think independently and critically and to apply the professional knowledge, skills, attitudes and behaviors needed to serve their communities of engagement.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Composition of CHSPS</a:t>
            </a:r>
            <a:endParaRPr lang="en-US" dirty="0"/>
          </a:p>
        </p:txBody>
      </p:sp>
      <p:sp>
        <p:nvSpPr>
          <p:cNvPr id="3" name="Content Placeholder 2"/>
          <p:cNvSpPr>
            <a:spLocks noGrp="1"/>
          </p:cNvSpPr>
          <p:nvPr>
            <p:ph idx="1"/>
          </p:nvPr>
        </p:nvSpPr>
        <p:spPr/>
        <p:txBody>
          <a:bodyPr/>
          <a:lstStyle/>
          <a:p>
            <a:r>
              <a:rPr lang="en-US" dirty="0" smtClean="0"/>
              <a:t>Four schools (Nursing, CS, HHP, Ed)</a:t>
            </a:r>
          </a:p>
          <a:p>
            <a:r>
              <a:rPr lang="en-US" dirty="0" smtClean="0"/>
              <a:t>Four departments (CJ, SW, Eng Tech, Military Science)</a:t>
            </a:r>
          </a:p>
          <a:p>
            <a:r>
              <a:rPr lang="en-US" dirty="0" smtClean="0"/>
              <a:t>TOS removed and became own college in Fall 2016</a:t>
            </a:r>
          </a:p>
          <a:p>
            <a:r>
              <a:rPr lang="en-US" dirty="0" smtClean="0"/>
              <a:t>One center (Seaborg Center)</a:t>
            </a:r>
          </a:p>
          <a:p>
            <a:r>
              <a:rPr lang="en-US" dirty="0" smtClean="0"/>
              <a:t>NMU Counseling Center</a:t>
            </a:r>
          </a:p>
          <a:p>
            <a:r>
              <a:rPr lang="en-US" dirty="0" smtClean="0"/>
              <a:t>NMU Police Academy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Majors</a:t>
            </a:r>
            <a:endParaRPr lang="en-US" dirty="0"/>
          </a:p>
        </p:txBody>
      </p:sp>
      <p:sp>
        <p:nvSpPr>
          <p:cNvPr id="3" name="Content Placeholder 2"/>
          <p:cNvSpPr>
            <a:spLocks noGrp="1"/>
          </p:cNvSpPr>
          <p:nvPr>
            <p:ph idx="1"/>
          </p:nvPr>
        </p:nvSpPr>
        <p:spPr/>
        <p:txBody>
          <a:bodyPr>
            <a:normAutofit/>
          </a:bodyPr>
          <a:lstStyle/>
          <a:p>
            <a:r>
              <a:rPr lang="en-US" sz="2400" dirty="0" smtClean="0"/>
              <a:t>School of Clinical Sciences</a:t>
            </a:r>
          </a:p>
          <a:p>
            <a:pPr lvl="1"/>
            <a:r>
              <a:rPr lang="en-US" sz="2000" dirty="0" smtClean="0"/>
              <a:t>Clinical Lab Sciences (six concentrations)</a:t>
            </a:r>
          </a:p>
          <a:p>
            <a:pPr lvl="1"/>
            <a:r>
              <a:rPr lang="en-US" sz="2000" dirty="0" smtClean="0"/>
              <a:t>Clinical Health Science</a:t>
            </a:r>
          </a:p>
          <a:p>
            <a:pPr lvl="1"/>
            <a:r>
              <a:rPr lang="en-US" sz="2000" dirty="0" smtClean="0"/>
              <a:t>Speech, Language and Hearing Sciences</a:t>
            </a:r>
          </a:p>
          <a:p>
            <a:pPr lvl="1"/>
            <a:r>
              <a:rPr lang="en-US" sz="2000" dirty="0" smtClean="0"/>
              <a:t>Clinical Molecular Genetics (MS)</a:t>
            </a:r>
          </a:p>
          <a:p>
            <a:pPr lvl="1"/>
            <a:endParaRPr lang="en-US" sz="2000" dirty="0" smtClean="0"/>
          </a:p>
          <a:p>
            <a:r>
              <a:rPr lang="en-US" sz="2400" dirty="0" smtClean="0"/>
              <a:t>School of Nursing: </a:t>
            </a:r>
          </a:p>
          <a:p>
            <a:pPr lvl="1"/>
            <a:r>
              <a:rPr lang="en-US" sz="2000" dirty="0" smtClean="0"/>
              <a:t>Nursing (BSN) </a:t>
            </a:r>
          </a:p>
          <a:p>
            <a:pPr lvl="1"/>
            <a:r>
              <a:rPr lang="en-US" sz="2000" dirty="0" smtClean="0"/>
              <a:t>RN to BSN</a:t>
            </a:r>
          </a:p>
          <a:p>
            <a:pPr lvl="1"/>
            <a:r>
              <a:rPr lang="en-US" sz="2000" dirty="0" smtClean="0"/>
              <a:t>Doctor of Nursing Practice (DNP)</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School of Health and Human Performance</a:t>
            </a:r>
          </a:p>
          <a:p>
            <a:pPr lvl="1"/>
            <a:r>
              <a:rPr lang="en-US" sz="2000" dirty="0" smtClean="0"/>
              <a:t>Athletic Training</a:t>
            </a:r>
          </a:p>
          <a:p>
            <a:pPr lvl="1"/>
            <a:r>
              <a:rPr lang="en-US" sz="2000" dirty="0" smtClean="0"/>
              <a:t>Management of Health and Fitness</a:t>
            </a:r>
          </a:p>
          <a:p>
            <a:pPr lvl="1"/>
            <a:r>
              <a:rPr lang="en-US" sz="2000" dirty="0" smtClean="0"/>
              <a:t>Community Health Education</a:t>
            </a:r>
          </a:p>
          <a:p>
            <a:pPr lvl="1"/>
            <a:r>
              <a:rPr lang="en-US" sz="2000" dirty="0" smtClean="0"/>
              <a:t>Outdoor Recreation Leadership and Management</a:t>
            </a:r>
          </a:p>
          <a:p>
            <a:pPr lvl="1"/>
            <a:r>
              <a:rPr lang="en-US" sz="2000" dirty="0" smtClean="0"/>
              <a:t>Sports Science</a:t>
            </a:r>
          </a:p>
          <a:p>
            <a:pPr lvl="1"/>
            <a:r>
              <a:rPr lang="en-US" sz="2000" dirty="0" smtClean="0"/>
              <a:t>Physical Education (Coaching and Secondary Ed)</a:t>
            </a:r>
          </a:p>
          <a:p>
            <a:pPr lvl="1"/>
            <a:r>
              <a:rPr lang="en-US" sz="2000" dirty="0" smtClean="0"/>
              <a:t>Exercise Science (MS)</a:t>
            </a:r>
          </a:p>
          <a:p>
            <a:pPr lvl="1"/>
            <a:endParaRPr lang="en-US" sz="2000" dirty="0" smtClean="0"/>
          </a:p>
          <a:p>
            <a:r>
              <a:rPr lang="en-US" dirty="0" smtClean="0"/>
              <a:t>School of Education, Leadership and Public Service</a:t>
            </a:r>
          </a:p>
          <a:p>
            <a:pPr lvl="1"/>
            <a:r>
              <a:rPr lang="en-US" sz="2000" dirty="0" smtClean="0"/>
              <a:t>Elementary Education (5 concentrations/ 7 minors)</a:t>
            </a:r>
          </a:p>
          <a:p>
            <a:pPr lvl="1"/>
            <a:r>
              <a:rPr lang="en-US" sz="2000" dirty="0" smtClean="0"/>
              <a:t>Secondary Education (17 concentrations / 16 minors)</a:t>
            </a:r>
          </a:p>
          <a:p>
            <a:pPr lvl="1"/>
            <a:r>
              <a:rPr lang="en-US" sz="2000" dirty="0" smtClean="0"/>
              <a:t>M.A. in Education</a:t>
            </a:r>
          </a:p>
          <a:p>
            <a:pPr lvl="1"/>
            <a:r>
              <a:rPr lang="en-US" sz="2000" dirty="0" smtClean="0"/>
              <a:t>Education Specialist</a:t>
            </a: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Majors</a:t>
            </a:r>
            <a:endParaRPr lang="en-US" dirty="0"/>
          </a:p>
        </p:txBody>
      </p:sp>
      <p:sp>
        <p:nvSpPr>
          <p:cNvPr id="3" name="Content Placeholder 2"/>
          <p:cNvSpPr>
            <a:spLocks noGrp="1"/>
          </p:cNvSpPr>
          <p:nvPr>
            <p:ph idx="1"/>
          </p:nvPr>
        </p:nvSpPr>
        <p:spPr/>
        <p:txBody>
          <a:bodyPr>
            <a:normAutofit/>
          </a:bodyPr>
          <a:lstStyle/>
          <a:p>
            <a:r>
              <a:rPr lang="en-US" dirty="0" smtClean="0"/>
              <a:t>Engineering Tech</a:t>
            </a:r>
          </a:p>
          <a:p>
            <a:pPr lvl="1"/>
            <a:r>
              <a:rPr lang="en-US" sz="2000" dirty="0" smtClean="0"/>
              <a:t>Electrical Engineering Technology</a:t>
            </a:r>
          </a:p>
          <a:p>
            <a:pPr lvl="1"/>
            <a:r>
              <a:rPr lang="en-US" sz="2000" dirty="0" smtClean="0"/>
              <a:t>Industrial Technologies</a:t>
            </a:r>
          </a:p>
          <a:p>
            <a:pPr lvl="1"/>
            <a:r>
              <a:rPr lang="en-US" sz="2000" dirty="0" smtClean="0"/>
              <a:t>Mechanical Engineering Technologies</a:t>
            </a:r>
          </a:p>
          <a:p>
            <a:pPr lvl="1"/>
            <a:r>
              <a:rPr lang="en-US" sz="2000" dirty="0" smtClean="0"/>
              <a:t>Secondary Ed Industrial Technologies</a:t>
            </a:r>
          </a:p>
          <a:p>
            <a:r>
              <a:rPr lang="en-US" dirty="0" smtClean="0"/>
              <a:t>Social Work</a:t>
            </a:r>
          </a:p>
          <a:p>
            <a:pPr lvl="1"/>
            <a:r>
              <a:rPr lang="en-US" sz="2000" dirty="0" smtClean="0"/>
              <a:t>Social Work</a:t>
            </a:r>
          </a:p>
          <a:p>
            <a:r>
              <a:rPr lang="en-US" dirty="0" smtClean="0"/>
              <a:t>Criminal Justice</a:t>
            </a:r>
          </a:p>
          <a:p>
            <a:pPr lvl="1"/>
            <a:r>
              <a:rPr lang="en-US" sz="2000" dirty="0" smtClean="0"/>
              <a:t>Loss Prevention (Global Campus Program)</a:t>
            </a:r>
          </a:p>
          <a:p>
            <a:pPr lvl="1"/>
            <a:r>
              <a:rPr lang="en-US" sz="2000" dirty="0" smtClean="0"/>
              <a:t>Criminal Justice</a:t>
            </a:r>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Accreditations</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smtClean="0"/>
              <a:t>Athletic Training Education accredited by the Commission on Accreditation of Allied Health Education Program (CAAHEP)</a:t>
            </a:r>
          </a:p>
          <a:p>
            <a:r>
              <a:rPr lang="en-US" sz="2400" dirty="0" smtClean="0"/>
              <a:t>Education accredited by the National Council for the Accreditation of Teacher Education (NCATE)</a:t>
            </a:r>
          </a:p>
          <a:p>
            <a:r>
              <a:rPr lang="en-US" sz="2400" dirty="0" smtClean="0"/>
              <a:t>Clinical Sciences, </a:t>
            </a:r>
            <a:r>
              <a:rPr lang="en-US" sz="2400" dirty="0" err="1" smtClean="0"/>
              <a:t>Cytogenetics</a:t>
            </a:r>
            <a:r>
              <a:rPr lang="en-US" sz="2400" dirty="0" smtClean="0"/>
              <a:t>, Diagnostic Molecular Scientist and Clinical Laboratory Technology programs accredited by National Accrediting Agency for Clinical Laboratory Sciences</a:t>
            </a:r>
          </a:p>
          <a:p>
            <a:r>
              <a:rPr lang="en-US" sz="2400" dirty="0" smtClean="0"/>
              <a:t>Nursing accredited by the Commission on Collegiate Nursing Education (CCNE) and by the Michigan Department of Licensing (Board of Nursing)</a:t>
            </a:r>
          </a:p>
          <a:p>
            <a:r>
              <a:rPr lang="en-US" sz="2400" dirty="0" smtClean="0"/>
              <a:t>Physical Education accredited by the American Alliance for Health, Physical Education, Recreation and Dance</a:t>
            </a:r>
          </a:p>
          <a:p>
            <a:r>
              <a:rPr lang="en-US" sz="2400" dirty="0" smtClean="0"/>
              <a:t>Social Work accredited by the Council on Social Work Education</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Department</a:t>
            </a:r>
            <a:endParaRPr lang="en-US" dirty="0"/>
          </a:p>
        </p:txBody>
      </p:sp>
      <p:sp>
        <p:nvSpPr>
          <p:cNvPr id="4" name="Text Placeholder 3"/>
          <p:cNvSpPr>
            <a:spLocks noGrp="1"/>
          </p:cNvSpPr>
          <p:nvPr>
            <p:ph type="body" sz="half" idx="3"/>
          </p:nvPr>
        </p:nvSpPr>
        <p:spPr>
          <a:xfrm>
            <a:off x="3048001" y="1859757"/>
            <a:ext cx="5638800" cy="654843"/>
          </a:xfrm>
        </p:spPr>
        <p:txBody>
          <a:bodyPr>
            <a:normAutofit/>
          </a:bodyPr>
          <a:lstStyle/>
          <a:p>
            <a:r>
              <a:rPr lang="en-US" dirty="0" smtClean="0"/>
              <a:t>Fall 2011	Fall 2016	Change</a:t>
            </a:r>
            <a:endParaRPr lang="en-US" dirty="0"/>
          </a:p>
        </p:txBody>
      </p:sp>
      <p:sp>
        <p:nvSpPr>
          <p:cNvPr id="5" name="Content Placeholder 4"/>
          <p:cNvSpPr>
            <a:spLocks noGrp="1"/>
          </p:cNvSpPr>
          <p:nvPr>
            <p:ph sz="quarter" idx="2"/>
          </p:nvPr>
        </p:nvSpPr>
        <p:spPr>
          <a:xfrm>
            <a:off x="840000" y="2505075"/>
            <a:ext cx="8304000" cy="3684588"/>
          </a:xfrm>
        </p:spPr>
        <p:txBody>
          <a:bodyPr>
            <a:noAutofit/>
          </a:bodyPr>
          <a:lstStyle/>
          <a:p>
            <a:r>
              <a:rPr lang="en-US" sz="2400" dirty="0" smtClean="0">
                <a:latin typeface="Times New Roman" pitchFamily="18" charset="0"/>
                <a:cs typeface="Times New Roman" pitchFamily="18" charset="0"/>
              </a:rPr>
              <a:t>Criminal Justice 	464		309		-155</a:t>
            </a:r>
          </a:p>
          <a:p>
            <a:r>
              <a:rPr lang="en-US" sz="2400" dirty="0" smtClean="0">
                <a:latin typeface="Times New Roman" pitchFamily="18" charset="0"/>
                <a:cs typeface="Times New Roman" pitchFamily="18" charset="0"/>
              </a:rPr>
              <a:t>Clinical Sciences	425		388		-  37</a:t>
            </a:r>
          </a:p>
          <a:p>
            <a:r>
              <a:rPr lang="en-US" sz="2400" dirty="0" smtClean="0">
                <a:latin typeface="Times New Roman" pitchFamily="18" charset="0"/>
                <a:cs typeface="Times New Roman" pitchFamily="18" charset="0"/>
              </a:rPr>
              <a:t>Education		623		541		-  82</a:t>
            </a:r>
          </a:p>
          <a:p>
            <a:r>
              <a:rPr lang="en-US" sz="2400" dirty="0" smtClean="0">
                <a:latin typeface="Times New Roman" pitchFamily="18" charset="0"/>
                <a:cs typeface="Times New Roman" pitchFamily="18" charset="0"/>
              </a:rPr>
              <a:t>Engineering Tech	234		211		-  23	</a:t>
            </a:r>
          </a:p>
          <a:p>
            <a:r>
              <a:rPr lang="en-US" sz="2400" dirty="0" smtClean="0">
                <a:latin typeface="Times New Roman" pitchFamily="18" charset="0"/>
                <a:cs typeface="Times New Roman" pitchFamily="18" charset="0"/>
              </a:rPr>
              <a:t>Nursing		584		625		+ 41</a:t>
            </a:r>
          </a:p>
          <a:p>
            <a:r>
              <a:rPr lang="en-US" sz="2400" dirty="0" smtClean="0">
                <a:latin typeface="Times New Roman" pitchFamily="18" charset="0"/>
                <a:cs typeface="Times New Roman" pitchFamily="18" charset="0"/>
              </a:rPr>
              <a:t>HHP			508		465		-  43</a:t>
            </a:r>
          </a:p>
          <a:p>
            <a:r>
              <a:rPr lang="en-US" sz="2400" dirty="0" smtClean="0">
                <a:latin typeface="Times New Roman" pitchFamily="18" charset="0"/>
                <a:cs typeface="Times New Roman" pitchFamily="18" charset="0"/>
              </a:rPr>
              <a:t>Social Work		148		101		-  37</a:t>
            </a:r>
          </a:p>
          <a:p>
            <a:pPr>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r>
              <a:rPr lang="en-US" dirty="0" smtClean="0"/>
              <a:t>Number of Majors 2011-2016 (fall)</a:t>
            </a:r>
            <a:endParaRPr lang="en-US" dirty="0"/>
          </a:p>
        </p:txBody>
      </p:sp>
    </p:spTree>
    <p:extLst>
      <p:ext uri="{BB962C8B-B14F-4D97-AF65-F5344CB8AC3E}">
        <p14:creationId xmlns:p14="http://schemas.microsoft.com/office/powerpoint/2010/main" val="42096328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Department</a:t>
            </a:r>
            <a:endParaRPr lang="en-US" dirty="0"/>
          </a:p>
        </p:txBody>
      </p:sp>
      <p:sp>
        <p:nvSpPr>
          <p:cNvPr id="7" name="Text Placeholder 6"/>
          <p:cNvSpPr>
            <a:spLocks noGrp="1"/>
          </p:cNvSpPr>
          <p:nvPr>
            <p:ph type="body" sz="half" idx="3"/>
          </p:nvPr>
        </p:nvSpPr>
        <p:spPr>
          <a:xfrm>
            <a:off x="3581401" y="1859757"/>
            <a:ext cx="5105400" cy="654843"/>
          </a:xfrm>
        </p:spPr>
        <p:txBody>
          <a:bodyPr>
            <a:normAutofit/>
          </a:bodyPr>
          <a:lstStyle/>
          <a:p>
            <a:r>
              <a:rPr lang="en-US" dirty="0" smtClean="0"/>
              <a:t>Fall 2011	Fall 2016	Change</a:t>
            </a:r>
            <a:endParaRPr lang="en-US" dirty="0"/>
          </a:p>
        </p:txBody>
      </p:sp>
      <p:sp>
        <p:nvSpPr>
          <p:cNvPr id="6" name="Content Placeholder 5"/>
          <p:cNvSpPr>
            <a:spLocks noGrp="1"/>
          </p:cNvSpPr>
          <p:nvPr>
            <p:ph sz="quarter" idx="2"/>
          </p:nvPr>
        </p:nvSpPr>
        <p:spPr>
          <a:xfrm>
            <a:off x="840000" y="2505075"/>
            <a:ext cx="8229860" cy="3684588"/>
          </a:xfrm>
        </p:spPr>
        <p:txBody>
          <a:bodyPr>
            <a:normAutofit/>
          </a:bodyPr>
          <a:lstStyle/>
          <a:p>
            <a:r>
              <a:rPr lang="en-US" dirty="0" smtClean="0">
                <a:latin typeface="Constantia" pitchFamily="18" charset="0"/>
                <a:cs typeface="Times New Roman" pitchFamily="18" charset="0"/>
              </a:rPr>
              <a:t>Criminal Justice 	3,685		3,015		-  670</a:t>
            </a:r>
          </a:p>
          <a:p>
            <a:r>
              <a:rPr lang="en-US" dirty="0" smtClean="0">
                <a:latin typeface="Constantia" pitchFamily="18" charset="0"/>
                <a:cs typeface="Times New Roman" pitchFamily="18" charset="0"/>
              </a:rPr>
              <a:t>Clinical Sciences	2,943		2,674		-  269</a:t>
            </a:r>
          </a:p>
          <a:p>
            <a:r>
              <a:rPr lang="en-US" dirty="0" smtClean="0">
                <a:latin typeface="Constantia" pitchFamily="18" charset="0"/>
                <a:cs typeface="Times New Roman" pitchFamily="18" charset="0"/>
              </a:rPr>
              <a:t>Education		3,465		3,212		-  253</a:t>
            </a:r>
          </a:p>
          <a:p>
            <a:r>
              <a:rPr lang="en-US" dirty="0" smtClean="0">
                <a:latin typeface="Constantia" pitchFamily="18" charset="0"/>
                <a:cs typeface="Times New Roman" pitchFamily="18" charset="0"/>
              </a:rPr>
              <a:t>Engineering Tech	2,177		1,846		-  331</a:t>
            </a:r>
          </a:p>
          <a:p>
            <a:r>
              <a:rPr lang="en-US" dirty="0" smtClean="0">
                <a:latin typeface="Constantia" pitchFamily="18" charset="0"/>
                <a:cs typeface="Times New Roman" pitchFamily="18" charset="0"/>
              </a:rPr>
              <a:t>Military Science	289		   241		-  48</a:t>
            </a:r>
          </a:p>
          <a:p>
            <a:r>
              <a:rPr lang="en-US" dirty="0" smtClean="0">
                <a:latin typeface="Constantia" pitchFamily="18" charset="0"/>
                <a:cs typeface="Times New Roman" pitchFamily="18" charset="0"/>
              </a:rPr>
              <a:t>Nursing		2,833		3,420		+ 587</a:t>
            </a:r>
          </a:p>
          <a:p>
            <a:r>
              <a:rPr lang="en-US" dirty="0" smtClean="0">
                <a:latin typeface="Constantia" pitchFamily="18" charset="0"/>
                <a:cs typeface="Times New Roman" pitchFamily="18" charset="0"/>
              </a:rPr>
              <a:t>HHP			7,722		5,841		 - 1881</a:t>
            </a:r>
          </a:p>
          <a:p>
            <a:r>
              <a:rPr lang="en-US" dirty="0" smtClean="0">
                <a:latin typeface="Constantia" pitchFamily="18" charset="0"/>
                <a:cs typeface="Times New Roman" pitchFamily="18" charset="0"/>
              </a:rPr>
              <a:t>Social Work		1,166		1,218		 + 52</a:t>
            </a:r>
          </a:p>
        </p:txBody>
      </p:sp>
      <p:sp>
        <p:nvSpPr>
          <p:cNvPr id="4" name="Title 3"/>
          <p:cNvSpPr>
            <a:spLocks noGrp="1"/>
          </p:cNvSpPr>
          <p:nvPr>
            <p:ph type="title"/>
          </p:nvPr>
        </p:nvSpPr>
        <p:spPr/>
        <p:txBody>
          <a:bodyPr>
            <a:normAutofit fontScale="90000"/>
          </a:bodyPr>
          <a:lstStyle/>
          <a:p>
            <a:r>
              <a:rPr lang="en-US" dirty="0" smtClean="0"/>
              <a:t>Student Credit Hours 2011-16 (fall)</a:t>
            </a:r>
            <a:endParaRPr lang="en-US" dirty="0"/>
          </a:p>
        </p:txBody>
      </p:sp>
    </p:spTree>
    <p:extLst>
      <p:ext uri="{BB962C8B-B14F-4D97-AF65-F5344CB8AC3E}">
        <p14:creationId xmlns:p14="http://schemas.microsoft.com/office/powerpoint/2010/main" val="11780636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713</TotalTime>
  <Words>497</Words>
  <Application>Microsoft Office PowerPoint</Application>
  <PresentationFormat>On-screen Show (4:3)</PresentationFormat>
  <Paragraphs>100</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Cambria</vt:lpstr>
      <vt:lpstr>Constantia</vt:lpstr>
      <vt:lpstr>Times New Roman</vt:lpstr>
      <vt:lpstr>Wingdings 2</vt:lpstr>
      <vt:lpstr>Flow</vt:lpstr>
      <vt:lpstr>College of Health Sciences and Professional Studies</vt:lpstr>
      <vt:lpstr>Mission Statement</vt:lpstr>
      <vt:lpstr>Composition of CHSPS</vt:lpstr>
      <vt:lpstr>Majors</vt:lpstr>
      <vt:lpstr>Majors</vt:lpstr>
      <vt:lpstr>Majors</vt:lpstr>
      <vt:lpstr>Accreditations</vt:lpstr>
      <vt:lpstr>Number of Majors 2011-2016 (fall)</vt:lpstr>
      <vt:lpstr>Student Credit Hours 2011-16 (fall)</vt:lpstr>
      <vt:lpstr>Adjunct /Contingent/Overload</vt:lpstr>
      <vt:lpstr>PowerPoint Presentation</vt:lpstr>
      <vt:lpstr>Decentralized Budgets</vt:lpstr>
      <vt:lpstr>Finally…</vt:lpstr>
    </vt:vector>
  </TitlesOfParts>
  <Company>Northern Michigan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of Health Sciences and Professional Studies</dc:title>
  <dc:creator>cmesloh</dc:creator>
  <cp:lastModifiedBy>Beth Roberts</cp:lastModifiedBy>
  <cp:revision>82</cp:revision>
  <cp:lastPrinted>2017-03-10T19:56:58Z</cp:lastPrinted>
  <dcterms:created xsi:type="dcterms:W3CDTF">2016-07-06T13:36:16Z</dcterms:created>
  <dcterms:modified xsi:type="dcterms:W3CDTF">2017-03-14T14:25:15Z</dcterms:modified>
</cp:coreProperties>
</file>