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69" r:id="rId5"/>
    <p:sldId id="268" r:id="rId6"/>
    <p:sldId id="267" r:id="rId7"/>
    <p:sldId id="266" r:id="rId8"/>
    <p:sldId id="265" r:id="rId9"/>
    <p:sldId id="264" r:id="rId10"/>
    <p:sldId id="263" r:id="rId11"/>
    <p:sldId id="262" r:id="rId12"/>
    <p:sldId id="261" r:id="rId13"/>
    <p:sldId id="260" r:id="rId14"/>
    <p:sldId id="259" r:id="rId15"/>
    <p:sldId id="258" r:id="rId16"/>
    <p:sldId id="275" r:id="rId17"/>
    <p:sldId id="274" r:id="rId18"/>
    <p:sldId id="273" r:id="rId19"/>
    <p:sldId id="271" r:id="rId20"/>
    <p:sldId id="276"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2" d="100"/>
          <a:sy n="62" d="100"/>
        </p:scale>
        <p:origin x="-360" y="-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3/17/2014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endParaRPr lang="en-US" b="1" dirty="0" smtClean="0"/>
          </a:p>
          <a:p>
            <a:endParaRPr lang="en-US" b="1" dirty="0"/>
          </a:p>
          <a:p>
            <a:endParaRPr lang="en-US" b="1" dirty="0" smtClean="0"/>
          </a:p>
          <a:p>
            <a:endParaRPr lang="en-US" b="1" dirty="0"/>
          </a:p>
          <a:p>
            <a:r>
              <a:rPr lang="en-US" b="1" dirty="0" smtClean="0"/>
              <a:t>Baccalaureate </a:t>
            </a:r>
            <a:r>
              <a:rPr lang="en-US" b="1" dirty="0"/>
              <a:t>Degree Proposal Application </a:t>
            </a:r>
            <a:endParaRPr lang="en-US" dirty="0"/>
          </a:p>
          <a:p>
            <a:r>
              <a:rPr lang="en-US" b="1" dirty="0"/>
              <a:t>Northern Michigan University</a:t>
            </a:r>
            <a:endParaRPr lang="en-US" dirty="0"/>
          </a:p>
          <a:p>
            <a:endParaRPr lang="en-US" dirty="0"/>
          </a:p>
        </p:txBody>
      </p:sp>
    </p:spTree>
    <p:extLst>
      <p:ext uri="{BB962C8B-B14F-4D97-AF65-F5344CB8AC3E}">
        <p14:creationId xmlns:p14="http://schemas.microsoft.com/office/powerpoint/2010/main" val="2826193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424" y="1584105"/>
            <a:ext cx="6421393" cy="5034827"/>
          </a:xfrm>
          <a:prstGeom prst="rect">
            <a:avLst/>
          </a:prstGeom>
        </p:spPr>
      </p:pic>
    </p:spTree>
    <p:extLst>
      <p:ext uri="{BB962C8B-B14F-4D97-AF65-F5344CB8AC3E}">
        <p14:creationId xmlns:p14="http://schemas.microsoft.com/office/powerpoint/2010/main" val="1829954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541" y="1571224"/>
            <a:ext cx="6682362" cy="5035637"/>
          </a:xfrm>
          <a:prstGeom prst="rect">
            <a:avLst/>
          </a:prstGeom>
        </p:spPr>
      </p:pic>
    </p:spTree>
    <p:extLst>
      <p:ext uri="{BB962C8B-B14F-4D97-AF65-F5344CB8AC3E}">
        <p14:creationId xmlns:p14="http://schemas.microsoft.com/office/powerpoint/2010/main" val="2144796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828" y="2125015"/>
            <a:ext cx="6666343" cy="3503052"/>
          </a:xfrm>
          <a:prstGeom prst="rect">
            <a:avLst/>
          </a:prstGeom>
        </p:spPr>
      </p:pic>
    </p:spTree>
    <p:extLst>
      <p:ext uri="{BB962C8B-B14F-4D97-AF65-F5344CB8AC3E}">
        <p14:creationId xmlns:p14="http://schemas.microsoft.com/office/powerpoint/2010/main" val="760367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r>
              <a:rPr lang="en-US" u="sng" dirty="0" smtClean="0"/>
              <a:t>New Course</a:t>
            </a:r>
          </a:p>
          <a:p>
            <a:r>
              <a:rPr lang="en-US" dirty="0" smtClean="0"/>
              <a:t>IS </a:t>
            </a:r>
            <a:r>
              <a:rPr lang="en-US" dirty="0"/>
              <a:t>436 Network Security Tool and Techniques			4 cr.	</a:t>
            </a:r>
          </a:p>
          <a:p>
            <a:r>
              <a:rPr lang="en-US" dirty="0"/>
              <a:t>New Course</a:t>
            </a:r>
          </a:p>
          <a:p>
            <a:r>
              <a:rPr lang="en-US" dirty="0"/>
              <a:t>Prerequisite:  CIS 336 </a:t>
            </a:r>
          </a:p>
          <a:p>
            <a:r>
              <a:rPr lang="en-US" dirty="0"/>
              <a:t>Provides students with an in-depth view of advanced network technology and protocols, intrusion detection and prevention, network security administration, and data administration. Students will gain valuable hands-on experience using current tools and techniques for securing networks.</a:t>
            </a:r>
          </a:p>
          <a:p>
            <a:endParaRPr lang="en-US" dirty="0"/>
          </a:p>
          <a:p>
            <a:endParaRPr lang="en-US" dirty="0"/>
          </a:p>
        </p:txBody>
      </p:sp>
    </p:spTree>
    <p:extLst>
      <p:ext uri="{BB962C8B-B14F-4D97-AF65-F5344CB8AC3E}">
        <p14:creationId xmlns:p14="http://schemas.microsoft.com/office/powerpoint/2010/main" val="1008693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normAutofit lnSpcReduction="10000"/>
          </a:bodyPr>
          <a:lstStyle/>
          <a:p>
            <a:r>
              <a:rPr lang="en-US" b="1" u="sng" dirty="0" smtClean="0"/>
              <a:t>New course</a:t>
            </a:r>
          </a:p>
          <a:p>
            <a:r>
              <a:rPr lang="en-US" b="1" dirty="0" smtClean="0"/>
              <a:t>MGT </a:t>
            </a:r>
            <a:r>
              <a:rPr lang="en-US" b="1" dirty="0"/>
              <a:t>336  Cyber Law							4 cr.		</a:t>
            </a:r>
            <a:endParaRPr lang="en-US" dirty="0"/>
          </a:p>
          <a:p>
            <a:r>
              <a:rPr lang="en-US" b="1" dirty="0"/>
              <a:t>New Course</a:t>
            </a:r>
            <a:endParaRPr lang="en-US" dirty="0"/>
          </a:p>
          <a:p>
            <a:r>
              <a:rPr lang="en-US" b="1" dirty="0"/>
              <a:t>Prerequisite: Junior Standing or departmental permissi</a:t>
            </a:r>
            <a:r>
              <a:rPr lang="en-US" dirty="0"/>
              <a:t>on.</a:t>
            </a:r>
          </a:p>
          <a:p>
            <a:r>
              <a:rPr lang="en-US" dirty="0"/>
              <a:t>In-depth examination of laws dealing with computers and the Internet, including: US and international jurisdiction, computer security, intellectual property, electronic commerce, e-discovery, information privacy, freedom of expression, and cyber-crime. Detailed analyses of significant legal case studies plus review of applicable federal and state statutes such as HIPPA, Sarbanes Oxley, CFAA and the Patriot Act.</a:t>
            </a:r>
          </a:p>
        </p:txBody>
      </p:sp>
    </p:spTree>
    <p:extLst>
      <p:ext uri="{BB962C8B-B14F-4D97-AF65-F5344CB8AC3E}">
        <p14:creationId xmlns:p14="http://schemas.microsoft.com/office/powerpoint/2010/main" val="2401324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normAutofit lnSpcReduction="10000"/>
          </a:bodyPr>
          <a:lstStyle/>
          <a:p>
            <a:pPr lvl="0"/>
            <a:r>
              <a:rPr lang="en-US" b="1" u="sng" dirty="0"/>
              <a:t>Projected Enrollment:</a:t>
            </a:r>
            <a:endParaRPr lang="en-US" dirty="0"/>
          </a:p>
          <a:p>
            <a:r>
              <a:rPr lang="en-US" dirty="0"/>
              <a:t>We expect the following number of students interested in the program to be initially:</a:t>
            </a:r>
          </a:p>
          <a:p>
            <a:r>
              <a:rPr lang="en-US" dirty="0"/>
              <a:t>	First year	20 students</a:t>
            </a:r>
          </a:p>
          <a:p>
            <a:r>
              <a:rPr lang="en-US" dirty="0"/>
              <a:t>	Second year 	30 students</a:t>
            </a:r>
          </a:p>
          <a:p>
            <a:r>
              <a:rPr lang="en-US" dirty="0"/>
              <a:t>	Third and following years:  10% growth per year.</a:t>
            </a:r>
          </a:p>
          <a:p>
            <a:r>
              <a:rPr lang="en-US" dirty="0"/>
              <a:t>We have already heard from students in the computer majors at NMU that they are waiting for the program to come on board.  CIS students are interested in changing to this major and CS students have requested a minor program in Information Assurance.  </a:t>
            </a:r>
          </a:p>
          <a:p>
            <a:endParaRPr lang="en-US" dirty="0"/>
          </a:p>
        </p:txBody>
      </p:sp>
    </p:spTree>
    <p:extLst>
      <p:ext uri="{BB962C8B-B14F-4D97-AF65-F5344CB8AC3E}">
        <p14:creationId xmlns:p14="http://schemas.microsoft.com/office/powerpoint/2010/main" val="3069339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pPr lvl="0"/>
            <a:r>
              <a:rPr lang="en-US" b="1" u="sng" dirty="0"/>
              <a:t>Anticipated Costs</a:t>
            </a:r>
            <a:r>
              <a:rPr lang="en-US" dirty="0"/>
              <a:t>-</a:t>
            </a:r>
            <a:br>
              <a:rPr lang="en-US" dirty="0"/>
            </a:br>
            <a:r>
              <a:rPr lang="en-US" u="sng" dirty="0"/>
              <a:t>Faculty</a:t>
            </a:r>
            <a:r>
              <a:rPr lang="en-US" dirty="0"/>
              <a:t>- One tenure-track position to direct and deliver the program, $97,000 plus benefits.  Another tenure-track faculty member within three years to help build the program.</a:t>
            </a:r>
          </a:p>
          <a:p>
            <a:r>
              <a:rPr lang="en-US" u="sng" dirty="0"/>
              <a:t>Equipment and Supplies</a:t>
            </a:r>
            <a:r>
              <a:rPr lang="en-US" dirty="0"/>
              <a:t>- A networking computer laboratory; approximately $40,000 in computers and software.  </a:t>
            </a:r>
          </a:p>
          <a:p>
            <a:r>
              <a:rPr lang="en-US" u="sng" dirty="0"/>
              <a:t>Library</a:t>
            </a:r>
            <a:r>
              <a:rPr lang="en-US" dirty="0"/>
              <a:t>-No additional costs. </a:t>
            </a:r>
          </a:p>
          <a:p>
            <a:r>
              <a:rPr lang="en-US" u="sng" dirty="0"/>
              <a:t>Space</a:t>
            </a:r>
            <a:r>
              <a:rPr lang="en-US" dirty="0"/>
              <a:t>- equivalent to one classroom.  Initially a locked closet in a classroom would suffice. </a:t>
            </a:r>
          </a:p>
          <a:p>
            <a:endParaRPr lang="en-US" dirty="0"/>
          </a:p>
        </p:txBody>
      </p:sp>
    </p:spTree>
    <p:extLst>
      <p:ext uri="{BB962C8B-B14F-4D97-AF65-F5344CB8AC3E}">
        <p14:creationId xmlns:p14="http://schemas.microsoft.com/office/powerpoint/2010/main" val="200112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pPr lvl="0"/>
            <a:r>
              <a:rPr lang="en-US" b="1" u="sng" dirty="0"/>
              <a:t>Staffing Plan</a:t>
            </a:r>
            <a:r>
              <a:rPr lang="en-US" dirty="0"/>
              <a:t>- The </a:t>
            </a:r>
            <a:r>
              <a:rPr lang="en-US" dirty="0" smtClean="0"/>
              <a:t>new tenure-track </a:t>
            </a:r>
            <a:r>
              <a:rPr lang="en-US" dirty="0"/>
              <a:t>faculty position </a:t>
            </a:r>
            <a:r>
              <a:rPr lang="en-US" dirty="0" smtClean="0"/>
              <a:t>will develop </a:t>
            </a:r>
            <a:r>
              <a:rPr lang="en-US" dirty="0"/>
              <a:t>and implement the </a:t>
            </a:r>
            <a:r>
              <a:rPr lang="en-US" dirty="0" smtClean="0"/>
              <a:t>program</a:t>
            </a:r>
            <a:r>
              <a:rPr lang="en-US" dirty="0"/>
              <a:t>. </a:t>
            </a:r>
            <a:r>
              <a:rPr lang="en-US" dirty="0" smtClean="0"/>
              <a:t>An existing term </a:t>
            </a:r>
            <a:r>
              <a:rPr lang="en-US" dirty="0"/>
              <a:t>faculty member position </a:t>
            </a:r>
            <a:r>
              <a:rPr lang="en-US" dirty="0" smtClean="0"/>
              <a:t>will eventually be </a:t>
            </a:r>
            <a:r>
              <a:rPr lang="en-US" dirty="0"/>
              <a:t>converted to a tenure-track </a:t>
            </a:r>
            <a:r>
              <a:rPr lang="en-US" dirty="0" smtClean="0"/>
              <a:t>position as enrollment grows to support the new and existing is programs.  </a:t>
            </a:r>
            <a:r>
              <a:rPr lang="en-US" dirty="0"/>
              <a:t>Depending on enrollments, another position could be requested at the end of three years.  The liberal studies, business core and elective courses will consist of courses already being offered at the university.  All but two of the business core and major courses (8 credits) are already staffed by faculty in the College of Business or in Computer Science. </a:t>
            </a:r>
          </a:p>
          <a:p>
            <a:endParaRPr lang="en-US" dirty="0"/>
          </a:p>
        </p:txBody>
      </p:sp>
    </p:spTree>
    <p:extLst>
      <p:ext uri="{BB962C8B-B14F-4D97-AF65-F5344CB8AC3E}">
        <p14:creationId xmlns:p14="http://schemas.microsoft.com/office/powerpoint/2010/main" val="229410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normAutofit fontScale="92500"/>
          </a:bodyPr>
          <a:lstStyle/>
          <a:p>
            <a:pPr lvl="0"/>
            <a:r>
              <a:rPr lang="en-US" b="1" u="sng" dirty="0"/>
              <a:t>Required Equipment</a:t>
            </a:r>
            <a:r>
              <a:rPr lang="en-US" dirty="0"/>
              <a:t>- No additional specialized equipment is needed.</a:t>
            </a:r>
          </a:p>
          <a:p>
            <a:pPr lvl="0"/>
            <a:r>
              <a:rPr lang="en-US" b="1" u="sng" dirty="0"/>
              <a:t>Anticipated Library Usage</a:t>
            </a:r>
            <a:r>
              <a:rPr lang="en-US" dirty="0"/>
              <a:t>-The current Olson Library holdings and on-line resources are more than adequate for this program.    </a:t>
            </a:r>
            <a:r>
              <a:rPr lang="en-US" b="1" u="sng" dirty="0"/>
              <a:t> </a:t>
            </a:r>
            <a:r>
              <a:rPr lang="en-US" dirty="0"/>
              <a:t>    </a:t>
            </a:r>
            <a:endParaRPr lang="en-US" dirty="0" smtClean="0"/>
          </a:p>
          <a:p>
            <a:pPr lvl="0"/>
            <a:r>
              <a:rPr lang="en-US" b="1" u="sng" dirty="0" smtClean="0"/>
              <a:t>Space </a:t>
            </a:r>
            <a:r>
              <a:rPr lang="en-US" b="1" u="sng" dirty="0"/>
              <a:t>Requirements</a:t>
            </a:r>
            <a:r>
              <a:rPr lang="en-US" dirty="0"/>
              <a:t>- The current space available is sufficient for offering this program.  In time, a classroom should be devoted as a dedicated networking/security laboratory.</a:t>
            </a:r>
          </a:p>
          <a:p>
            <a:r>
              <a:rPr lang="en-US" b="1" u="sng" dirty="0" smtClean="0"/>
              <a:t>Program </a:t>
            </a:r>
            <a:r>
              <a:rPr lang="en-US" b="1" u="sng" dirty="0"/>
              <a:t>Delivery</a:t>
            </a:r>
            <a:r>
              <a:rPr lang="en-US" dirty="0"/>
              <a:t>- The program will be offered fall, winter, and summer </a:t>
            </a:r>
            <a:r>
              <a:rPr lang="en-US" dirty="0" smtClean="0"/>
              <a:t>semesters.</a:t>
            </a:r>
          </a:p>
          <a:p>
            <a:r>
              <a:rPr lang="en-US" b="1" u="sng" dirty="0" smtClean="0"/>
              <a:t>Program </a:t>
            </a:r>
            <a:r>
              <a:rPr lang="en-US" b="1" u="sng" dirty="0"/>
              <a:t>Delivery Format</a:t>
            </a:r>
            <a:r>
              <a:rPr lang="en-US" dirty="0"/>
              <a:t>- The courses will be taught mainly as on-campus face-to-face courses.  There will be an occasional course delivered on-line, but the majority will be on-campus. </a:t>
            </a:r>
          </a:p>
          <a:p>
            <a:endParaRPr lang="en-US" dirty="0"/>
          </a:p>
        </p:txBody>
      </p:sp>
    </p:spTree>
    <p:extLst>
      <p:ext uri="{BB962C8B-B14F-4D97-AF65-F5344CB8AC3E}">
        <p14:creationId xmlns:p14="http://schemas.microsoft.com/office/powerpoint/2010/main" val="4088049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963" y="1571225"/>
            <a:ext cx="6564101" cy="5035637"/>
          </a:xfrm>
          <a:prstGeom prst="rect">
            <a:avLst/>
          </a:prstGeom>
        </p:spPr>
      </p:pic>
    </p:spTree>
    <p:extLst>
      <p:ext uri="{BB962C8B-B14F-4D97-AF65-F5344CB8AC3E}">
        <p14:creationId xmlns:p14="http://schemas.microsoft.com/office/powerpoint/2010/main" val="2048750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normAutofit fontScale="92500"/>
          </a:bodyPr>
          <a:lstStyle/>
          <a:p>
            <a:r>
              <a:rPr lang="en-US" dirty="0"/>
              <a:t>The U.S. Bureau of Labor Statistics (BLS) projects a national employment growth rate of 22% from 2010 to 2020 for the category of workers that includes information security analysts, which is significantly higher than the average rate of 14% for all occupations.</a:t>
            </a:r>
          </a:p>
          <a:p>
            <a:r>
              <a:rPr lang="en-US" dirty="0"/>
              <a:t>According to the BLS, the median annual wage for that category of workers was almost $78,000 in 2011, an increase of more than $2,000 over the previous year. The top 10% earned more than $124,800 in 2011, up nearly $5,000 over 2010.</a:t>
            </a:r>
          </a:p>
          <a:p>
            <a:r>
              <a:rPr lang="en-US" dirty="0"/>
              <a:t>The BLS also noted that a 2012 survey conducted by Robert Half Technology, a consultancy and staffing service, estimated the pay range for data security analysts was $89,000 to $121,500.</a:t>
            </a:r>
          </a:p>
          <a:p>
            <a:endParaRPr lang="en-US" dirty="0"/>
          </a:p>
        </p:txBody>
      </p:sp>
    </p:spTree>
    <p:extLst>
      <p:ext uri="{BB962C8B-B14F-4D97-AF65-F5344CB8AC3E}">
        <p14:creationId xmlns:p14="http://schemas.microsoft.com/office/powerpoint/2010/main" val="160390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742" y="2266683"/>
            <a:ext cx="7094516" cy="3322748"/>
          </a:xfrm>
          <a:prstGeom prst="rect">
            <a:avLst/>
          </a:prstGeom>
        </p:spPr>
      </p:pic>
    </p:spTree>
    <p:extLst>
      <p:ext uri="{BB962C8B-B14F-4D97-AF65-F5344CB8AC3E}">
        <p14:creationId xmlns:p14="http://schemas.microsoft.com/office/powerpoint/2010/main" val="1558710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endParaRPr lang="en-US" b="1" u="sng" dirty="0" smtClean="0"/>
          </a:p>
          <a:p>
            <a:endParaRPr lang="en-US" b="1" u="sng" dirty="0"/>
          </a:p>
          <a:p>
            <a:endParaRPr lang="en-US" b="1" u="sng" dirty="0" smtClean="0"/>
          </a:p>
          <a:p>
            <a:r>
              <a:rPr lang="en-US" b="1" u="sng" dirty="0" smtClean="0"/>
              <a:t>Planned </a:t>
            </a:r>
            <a:r>
              <a:rPr lang="en-US" b="1" u="sng" dirty="0"/>
              <a:t>Implementation Date</a:t>
            </a:r>
            <a:r>
              <a:rPr lang="en-US" dirty="0"/>
              <a:t>- The program will officially start fall 2014.</a:t>
            </a:r>
          </a:p>
        </p:txBody>
      </p:sp>
    </p:spTree>
    <p:extLst>
      <p:ext uri="{BB962C8B-B14F-4D97-AF65-F5344CB8AC3E}">
        <p14:creationId xmlns:p14="http://schemas.microsoft.com/office/powerpoint/2010/main" val="1482362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58215214"/>
              </p:ext>
            </p:extLst>
          </p:nvPr>
        </p:nvGraphicFramePr>
        <p:xfrm>
          <a:off x="1841679" y="1571224"/>
          <a:ext cx="7294701" cy="3589135"/>
        </p:xfrm>
        <a:graphic>
          <a:graphicData uri="http://schemas.openxmlformats.org/drawingml/2006/table">
            <a:tbl>
              <a:tblPr firstRow="1" firstCol="1" bandRow="1">
                <a:tableStyleId>{5C22544A-7EE6-4342-B048-85BDC9FD1C3A}</a:tableStyleId>
              </a:tblPr>
              <a:tblGrid>
                <a:gridCol w="2431567"/>
                <a:gridCol w="2431567"/>
                <a:gridCol w="2431567"/>
              </a:tblGrid>
              <a:tr h="317120">
                <a:tc>
                  <a:txBody>
                    <a:bodyPr/>
                    <a:lstStyle/>
                    <a:p>
                      <a:pPr marL="0" marR="0">
                        <a:lnSpc>
                          <a:spcPct val="115000"/>
                        </a:lnSpc>
                        <a:spcBef>
                          <a:spcPts val="0"/>
                        </a:spcBef>
                        <a:spcAft>
                          <a:spcPts val="0"/>
                        </a:spcAft>
                      </a:pPr>
                      <a:r>
                        <a:rPr lang="en-US" sz="1200">
                          <a:effectLst/>
                        </a:rPr>
                        <a:t>Institution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Program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Housed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7120">
                <a:tc>
                  <a:txBody>
                    <a:bodyPr/>
                    <a:lstStyle/>
                    <a:p>
                      <a:pPr marL="0" marR="0">
                        <a:lnSpc>
                          <a:spcPct val="115000"/>
                        </a:lnSpc>
                        <a:spcBef>
                          <a:spcPts val="0"/>
                        </a:spcBef>
                        <a:spcAft>
                          <a:spcPts val="0"/>
                        </a:spcAft>
                      </a:pPr>
                      <a:r>
                        <a:rPr lang="en-US" sz="1200">
                          <a:effectLst/>
                        </a:rPr>
                        <a:t>Eastern Michigan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Graduate and Undergraduate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School of 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4403">
                <a:tc>
                  <a:txBody>
                    <a:bodyPr/>
                    <a:lstStyle/>
                    <a:p>
                      <a:pPr marL="0" marR="0">
                        <a:lnSpc>
                          <a:spcPct val="115000"/>
                        </a:lnSpc>
                        <a:spcBef>
                          <a:spcPts val="0"/>
                        </a:spcBef>
                        <a:spcAft>
                          <a:spcPts val="0"/>
                        </a:spcAft>
                      </a:pPr>
                      <a:r>
                        <a:rPr lang="en-US" sz="1200">
                          <a:effectLst/>
                        </a:rPr>
                        <a:t>Ferris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Center of Excellence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College of Business (but not AACSB accredited)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91686">
                <a:tc>
                  <a:txBody>
                    <a:bodyPr/>
                    <a:lstStyle/>
                    <a:p>
                      <a:pPr marL="0" marR="0">
                        <a:lnSpc>
                          <a:spcPct val="115000"/>
                        </a:lnSpc>
                        <a:spcBef>
                          <a:spcPts val="0"/>
                        </a:spcBef>
                        <a:spcAft>
                          <a:spcPts val="0"/>
                        </a:spcAft>
                      </a:pPr>
                      <a:r>
                        <a:rPr lang="en-US" sz="1200">
                          <a:effectLst/>
                        </a:rPr>
                        <a:t>University of Detroit/Mercy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Concentration in Information Assurance (within Computer Science degree)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College of Education and Liberal Arts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4403">
                <a:tc>
                  <a:txBody>
                    <a:bodyPr/>
                    <a:lstStyle/>
                    <a:p>
                      <a:pPr marL="0" marR="0">
                        <a:lnSpc>
                          <a:spcPct val="115000"/>
                        </a:lnSpc>
                        <a:spcBef>
                          <a:spcPts val="0"/>
                        </a:spcBef>
                        <a:spcAft>
                          <a:spcPts val="0"/>
                        </a:spcAft>
                      </a:pPr>
                      <a:r>
                        <a:rPr lang="en-US" sz="1200">
                          <a:effectLst/>
                        </a:rPr>
                        <a:t>Walsh College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Undergraduate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Information Assurance Education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4403">
                <a:tc>
                  <a:txBody>
                    <a:bodyPr/>
                    <a:lstStyle/>
                    <a:p>
                      <a:pPr marL="0" marR="0">
                        <a:lnSpc>
                          <a:spcPct val="115000"/>
                        </a:lnSpc>
                        <a:spcBef>
                          <a:spcPts val="0"/>
                        </a:spcBef>
                        <a:spcAft>
                          <a:spcPts val="0"/>
                        </a:spcAft>
                      </a:pPr>
                      <a:r>
                        <a:rPr lang="en-US" sz="1200">
                          <a:effectLst/>
                        </a:rPr>
                        <a:t>Davenport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Undergraduate and Master’s degrees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Information Security and Assurance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99435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r>
              <a:rPr lang="en-US" dirty="0"/>
              <a:t>All of the existing programs meet the knowledge units for the National NSA/DHS Centers of Academic Excellence in Information Assurance/Cyber Defense.  However, NMU’s proposed program would be the only program in Michigan that will meet the Information Assurance/Cyber Defense learning outcomes and also be AACSB-accredited.  A search found no such programs at the Baccalaureate level in Wisconsin.</a:t>
            </a:r>
          </a:p>
          <a:p>
            <a:endParaRPr lang="en-US" dirty="0"/>
          </a:p>
        </p:txBody>
      </p:sp>
    </p:spTree>
    <p:extLst>
      <p:ext uri="{BB962C8B-B14F-4D97-AF65-F5344CB8AC3E}">
        <p14:creationId xmlns:p14="http://schemas.microsoft.com/office/powerpoint/2010/main" val="3208996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r>
              <a:rPr lang="en-US" dirty="0"/>
              <a:t>There is demonstrated need for this type of </a:t>
            </a:r>
            <a:r>
              <a:rPr lang="en-US" dirty="0" smtClean="0"/>
              <a:t>program.  The program </a:t>
            </a:r>
            <a:r>
              <a:rPr lang="en-US" dirty="0"/>
              <a:t>satisfies the knowledge units required for the National NSA/DHS Centers of Academic Excellence in Information Assurance/Cyber Defense at the baccalaureate level.  Such a program should generate student interest and give a boost to NMU’s Information Systems offerings.  In addition to meeting the NSA/DHS requirements, it is unique in that this program also satisfies requirements for AACSB accreditation. </a:t>
            </a:r>
          </a:p>
        </p:txBody>
      </p:sp>
    </p:spTree>
    <p:extLst>
      <p:ext uri="{BB962C8B-B14F-4D97-AF65-F5344CB8AC3E}">
        <p14:creationId xmlns:p14="http://schemas.microsoft.com/office/powerpoint/2010/main" val="377052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r>
              <a:rPr lang="en-US" dirty="0"/>
              <a:t>The curriculum conveys the body of professional knowledge in best practice with regard to Information Systems work. Its content is derived from and fully conformant with recommendations for programs of this type established by the Association for Computer Machinery (ACM) and the Institute for Electrical and Electronics Engineers (IEEE).  In addition, the emphasis on </a:t>
            </a:r>
            <a:r>
              <a:rPr lang="en-US" b="1" dirty="0"/>
              <a:t>Information Assurance</a:t>
            </a:r>
            <a:r>
              <a:rPr lang="en-US" dirty="0"/>
              <a:t> allows the student to gain entry into the rapidly growing professional field of Information Systems Audit and Security. </a:t>
            </a:r>
          </a:p>
        </p:txBody>
      </p:sp>
    </p:spTree>
    <p:extLst>
      <p:ext uri="{BB962C8B-B14F-4D97-AF65-F5344CB8AC3E}">
        <p14:creationId xmlns:p14="http://schemas.microsoft.com/office/powerpoint/2010/main" val="3288406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endParaRPr lang="en-US" dirty="0" smtClean="0"/>
          </a:p>
          <a:p>
            <a:endParaRPr lang="en-US" dirty="0"/>
          </a:p>
          <a:p>
            <a:r>
              <a:rPr lang="en-US" dirty="0" smtClean="0"/>
              <a:t>The </a:t>
            </a:r>
            <a:r>
              <a:rPr lang="en-US" dirty="0"/>
              <a:t>concentration complies with the recommendations of the CNSS 4011 national standard for Information Security Professional Education and it meets the knowledge units required for the National NSA/DHS Centers of Academic Excellence in Information Assurance/Cyber Defense: </a:t>
            </a:r>
          </a:p>
          <a:p>
            <a:endParaRPr lang="en-US" dirty="0"/>
          </a:p>
        </p:txBody>
      </p:sp>
    </p:spTree>
    <p:extLst>
      <p:ext uri="{BB962C8B-B14F-4D97-AF65-F5344CB8AC3E}">
        <p14:creationId xmlns:p14="http://schemas.microsoft.com/office/powerpoint/2010/main" val="636816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lstStyle/>
          <a:p>
            <a:endParaRPr lang="en-US" dirty="0"/>
          </a:p>
          <a:p>
            <a:endParaRPr lang="en-US" dirty="0" smtClean="0"/>
          </a:p>
          <a:p>
            <a:r>
              <a:rPr lang="en-US" dirty="0" smtClean="0"/>
              <a:t>This </a:t>
            </a:r>
            <a:r>
              <a:rPr lang="en-US" dirty="0"/>
              <a:t>program has been designed to fall under the AACSB accreditation standards for the College of Business.  Further, it has been designed to include the knowledge units required for the National NSA/DHS Centers of Academic Excellence in Information Assurance/Cyber Defense:</a:t>
            </a:r>
          </a:p>
        </p:txBody>
      </p:sp>
    </p:spTree>
    <p:extLst>
      <p:ext uri="{BB962C8B-B14F-4D97-AF65-F5344CB8AC3E}">
        <p14:creationId xmlns:p14="http://schemas.microsoft.com/office/powerpoint/2010/main" val="3595261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18187"/>
            <a:ext cx="8689976" cy="785612"/>
          </a:xfrm>
        </p:spPr>
        <p:txBody>
          <a:bodyPr>
            <a:noAutofit/>
          </a:bodyPr>
          <a:lstStyle/>
          <a:p>
            <a:r>
              <a:rPr lang="en-US" sz="3200" b="1" i="1" dirty="0"/>
              <a:t>Information Assurance/Cyber </a:t>
            </a:r>
            <a:r>
              <a:rPr lang="en-US" sz="3200" b="1" i="1" dirty="0" smtClean="0"/>
              <a:t>Defense</a:t>
            </a:r>
            <a:endParaRPr lang="en-US" sz="3200" dirty="0"/>
          </a:p>
        </p:txBody>
      </p:sp>
      <p:sp>
        <p:nvSpPr>
          <p:cNvPr id="3" name="Subtitle 2"/>
          <p:cNvSpPr>
            <a:spLocks noGrp="1"/>
          </p:cNvSpPr>
          <p:nvPr>
            <p:ph type="subTitle" idx="1"/>
          </p:nvPr>
        </p:nvSpPr>
        <p:spPr>
          <a:xfrm>
            <a:off x="1751012" y="1571224"/>
            <a:ext cx="8689976" cy="5035638"/>
          </a:xfrm>
        </p:spPr>
        <p:txBody>
          <a:bodyPr>
            <a:normAutofit fontScale="70000" lnSpcReduction="20000"/>
          </a:bodyPr>
          <a:lstStyle/>
          <a:p>
            <a:pPr lvl="0"/>
            <a:r>
              <a:rPr lang="en-US" b="1" u="sng" dirty="0"/>
              <a:t>Admissions Requirements </a:t>
            </a:r>
            <a:endParaRPr lang="en-US" dirty="0"/>
          </a:p>
          <a:p>
            <a:r>
              <a:rPr lang="en-US" dirty="0"/>
              <a:t>Are initially the same as admission to any Baccalaureate degree program at Northern Michigan University, namely 19 ACT score and 2.25 recomputed high school GPA.  Students will also need to meet the College of Business admission requirements before taking 300- and 400-level business courses.  </a:t>
            </a:r>
          </a:p>
          <a:p>
            <a:r>
              <a:rPr lang="en-US" dirty="0"/>
              <a:t>College of Business admissions requirements include:  </a:t>
            </a:r>
          </a:p>
          <a:p>
            <a:pPr lvl="0"/>
            <a:r>
              <a:rPr lang="en-US" dirty="0"/>
              <a:t>The student must complete forty-eight (48) semester credits with a minimum grade point average of 2.25 in the pre-admission courses listed below.  </a:t>
            </a:r>
          </a:p>
          <a:p>
            <a:pPr lvl="0"/>
            <a:r>
              <a:rPr lang="en-US" dirty="0"/>
              <a:t>The student must successfully complete the following pre-admission courses: EN 111 and 211; MA 103 and 171; ACT 230 and 240; EC 201 and 202; CIS 112 and 212; eight (8) semester credits in liberal studies courses; and other credits to total 48 semester credit hours.</a:t>
            </a:r>
          </a:p>
          <a:p>
            <a:pPr lvl="0"/>
            <a:r>
              <a:rPr lang="en-US" b="1" u="sng" dirty="0"/>
              <a:t>Graduation Requirements</a:t>
            </a:r>
            <a:r>
              <a:rPr lang="en-US" dirty="0"/>
              <a:t> – Students would complete 124 credit hours as described above and meet all NMU baccalaureate degree graduation requirements.  Further, students would need to maintain a minimum 2.0 GPA in their business courses (business core and major combined).  No grade below C- in CIS or IS courses will be allowed for graduation.</a:t>
            </a:r>
          </a:p>
          <a:p>
            <a:endParaRPr lang="en-US" dirty="0"/>
          </a:p>
        </p:txBody>
      </p:sp>
    </p:spTree>
    <p:extLst>
      <p:ext uri="{BB962C8B-B14F-4D97-AF65-F5344CB8AC3E}">
        <p14:creationId xmlns:p14="http://schemas.microsoft.com/office/powerpoint/2010/main" val="3858021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TC104033925[[fn=Droplet]]</Template>
  <TotalTime>94</TotalTime>
  <Words>897</Words>
  <Application>Microsoft Office PowerPoint</Application>
  <PresentationFormat>Custom</PresentationFormat>
  <Paragraphs>93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Droplet</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lpstr>Information Assurance/Cyber Defense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Assurance/Cyber Defense</dc:title>
  <dc:creator>David Rayome</dc:creator>
  <cp:lastModifiedBy>Registered User</cp:lastModifiedBy>
  <cp:revision>6</cp:revision>
  <dcterms:created xsi:type="dcterms:W3CDTF">2014-03-05T13:30:07Z</dcterms:created>
  <dcterms:modified xsi:type="dcterms:W3CDTF">2014-03-17T14:46:12Z</dcterms:modified>
</cp:coreProperties>
</file>