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258" r:id="rId4"/>
    <p:sldId id="257" r:id="rId5"/>
    <p:sldId id="264" r:id="rId6"/>
    <p:sldId id="259" r:id="rId7"/>
    <p:sldId id="285" r:id="rId8"/>
    <p:sldId id="289" r:id="rId9"/>
    <p:sldId id="278" r:id="rId10"/>
    <p:sldId id="279" r:id="rId11"/>
    <p:sldId id="281" r:id="rId12"/>
    <p:sldId id="284" r:id="rId13"/>
    <p:sldId id="280" r:id="rId14"/>
    <p:sldId id="286" r:id="rId15"/>
    <p:sldId id="287" r:id="rId16"/>
    <p:sldId id="282" r:id="rId17"/>
    <p:sldId id="288" r:id="rId18"/>
    <p:sldId id="283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47" d="100"/>
          <a:sy n="47" d="100"/>
        </p:scale>
        <p:origin x="-133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1"/>
  <c:chart>
    <c:autoTitleDeleted val="1"/>
    <c:plotArea>
      <c:layout/>
      <c:lineChart>
        <c:grouping val="standard"/>
        <c:ser>
          <c:idx val="0"/>
          <c:order val="0"/>
          <c:tx>
            <c:strRef>
              <c:f>SCH!$A$4</c:f>
              <c:strCache>
                <c:ptCount val="1"/>
                <c:pt idx="0">
                  <c:v>Business SCH</c:v>
                </c:pt>
              </c:strCache>
            </c:strRef>
          </c:tx>
          <c:marker>
            <c:symbol val="none"/>
          </c:marker>
          <c:cat>
            <c:numRef>
              <c:f>SCH!$B$3:$H$3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SCH!$B$4:$H$4</c:f>
              <c:numCache>
                <c:formatCode>General</c:formatCode>
                <c:ptCount val="7"/>
                <c:pt idx="0">
                  <c:v>10793</c:v>
                </c:pt>
                <c:pt idx="1">
                  <c:v>9884</c:v>
                </c:pt>
                <c:pt idx="2">
                  <c:v>10112</c:v>
                </c:pt>
                <c:pt idx="3">
                  <c:v>9871</c:v>
                </c:pt>
                <c:pt idx="4">
                  <c:v>9625</c:v>
                </c:pt>
                <c:pt idx="5">
                  <c:v>9842</c:v>
                </c:pt>
                <c:pt idx="6">
                  <c:v>9394</c:v>
                </c:pt>
              </c:numCache>
            </c:numRef>
          </c:val>
        </c:ser>
        <c:marker val="1"/>
        <c:axId val="88615936"/>
        <c:axId val="71095040"/>
      </c:lineChart>
      <c:catAx>
        <c:axId val="88615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1095040"/>
        <c:crosses val="autoZero"/>
        <c:auto val="1"/>
        <c:lblAlgn val="ctr"/>
        <c:lblOffset val="100"/>
      </c:catAx>
      <c:valAx>
        <c:axId val="71095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8615936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5.3571623049193592E-2"/>
          <c:y val="2.2065685416773999E-2"/>
          <c:w val="0.74577996863462781"/>
          <c:h val="0.9015409225807558"/>
        </c:manualLayout>
      </c:layout>
      <c:lineChart>
        <c:grouping val="standard"/>
        <c:ser>
          <c:idx val="1"/>
          <c:order val="0"/>
          <c:tx>
            <c:strRef>
              <c:f>'ENT &amp; SKI'!$A$5</c:f>
              <c:strCache>
                <c:ptCount val="1"/>
                <c:pt idx="0">
                  <c:v>SKI enrollment</c:v>
                </c:pt>
              </c:strCache>
            </c:strRef>
          </c:tx>
          <c:marker>
            <c:symbol val="none"/>
          </c:marker>
          <c:cat>
            <c:numRef>
              <c:f>'ENT &amp; SKI'!$B$3:$J$3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'ENT &amp; SKI'!$B$5:$J$5</c:f>
              <c:numCache>
                <c:formatCode>General</c:formatCode>
                <c:ptCount val="9"/>
                <c:pt idx="0">
                  <c:v>14</c:v>
                </c:pt>
                <c:pt idx="1">
                  <c:v>12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14</c:v>
                </c:pt>
                <c:pt idx="6">
                  <c:v>7</c:v>
                </c:pt>
              </c:numCache>
            </c:numRef>
          </c:val>
        </c:ser>
        <c:ser>
          <c:idx val="3"/>
          <c:order val="1"/>
          <c:tx>
            <c:strRef>
              <c:f>'ENT &amp; SKI'!$A$7</c:f>
              <c:strCache>
                <c:ptCount val="1"/>
                <c:pt idx="0">
                  <c:v>SKI degrees</c:v>
                </c:pt>
              </c:strCache>
            </c:strRef>
          </c:tx>
          <c:cat>
            <c:numRef>
              <c:f>'ENT &amp; SKI'!$B$3:$J$3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'ENT &amp; SKI'!$B$7:$J$7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marker val="1"/>
        <c:axId val="76331648"/>
        <c:axId val="76341632"/>
      </c:lineChart>
      <c:catAx>
        <c:axId val="763316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341632"/>
        <c:crosses val="autoZero"/>
        <c:auto val="1"/>
        <c:lblAlgn val="ctr"/>
        <c:lblOffset val="100"/>
      </c:catAx>
      <c:valAx>
        <c:axId val="76341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33164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1"/>
          <c:order val="0"/>
          <c:tx>
            <c:strRef>
              <c:f>'2 year'!$A$5</c:f>
              <c:strCache>
                <c:ptCount val="1"/>
                <c:pt idx="0">
                  <c:v>GBUS enrollment</c:v>
                </c:pt>
              </c:strCache>
            </c:strRef>
          </c:tx>
          <c:marker>
            <c:symbol val="none"/>
          </c:marker>
          <c:cat>
            <c:numRef>
              <c:f>'2 year'!$B$3:$J$3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'2 year'!$B$5:$J$5</c:f>
              <c:numCache>
                <c:formatCode>General</c:formatCode>
                <c:ptCount val="9"/>
                <c:pt idx="0">
                  <c:v>51</c:v>
                </c:pt>
                <c:pt idx="1">
                  <c:v>40</c:v>
                </c:pt>
                <c:pt idx="2">
                  <c:v>46</c:v>
                </c:pt>
                <c:pt idx="3">
                  <c:v>37</c:v>
                </c:pt>
                <c:pt idx="4">
                  <c:v>37</c:v>
                </c:pt>
                <c:pt idx="5">
                  <c:v>39</c:v>
                </c:pt>
                <c:pt idx="6">
                  <c:v>29</c:v>
                </c:pt>
              </c:numCache>
            </c:numRef>
          </c:val>
        </c:ser>
        <c:ser>
          <c:idx val="2"/>
          <c:order val="1"/>
          <c:tx>
            <c:strRef>
              <c:f>'2 year'!$A$6</c:f>
              <c:strCache>
                <c:ptCount val="1"/>
                <c:pt idx="0">
                  <c:v>HLIP enrollment</c:v>
                </c:pt>
              </c:strCache>
            </c:strRef>
          </c:tx>
          <c:marker>
            <c:symbol val="none"/>
          </c:marker>
          <c:cat>
            <c:numRef>
              <c:f>'2 year'!$B$3:$J$3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'2 year'!$B$6:$J$6</c:f>
              <c:numCache>
                <c:formatCode>General</c:formatCode>
                <c:ptCount val="9"/>
                <c:pt idx="0">
                  <c:v>35</c:v>
                </c:pt>
                <c:pt idx="1">
                  <c:v>34</c:v>
                </c:pt>
                <c:pt idx="2">
                  <c:v>29</c:v>
                </c:pt>
                <c:pt idx="3">
                  <c:v>37</c:v>
                </c:pt>
                <c:pt idx="4">
                  <c:v>42</c:v>
                </c:pt>
                <c:pt idx="5">
                  <c:v>35</c:v>
                </c:pt>
                <c:pt idx="6">
                  <c:v>41</c:v>
                </c:pt>
              </c:numCache>
            </c:numRef>
          </c:val>
        </c:ser>
        <c:ser>
          <c:idx val="5"/>
          <c:order val="2"/>
          <c:tx>
            <c:strRef>
              <c:f>'2 year'!$A$9</c:f>
              <c:strCache>
                <c:ptCount val="1"/>
                <c:pt idx="0">
                  <c:v>GBUS degrees</c:v>
                </c:pt>
              </c:strCache>
            </c:strRef>
          </c:tx>
          <c:cat>
            <c:numRef>
              <c:f>'2 year'!$B$3:$J$3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'2 year'!$B$9:$J$9</c:f>
              <c:numCache>
                <c:formatCode>General</c:formatCode>
                <c:ptCount val="9"/>
                <c:pt idx="0">
                  <c:v>10</c:v>
                </c:pt>
                <c:pt idx="1">
                  <c:v>11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12</c:v>
                </c:pt>
                <c:pt idx="6">
                  <c:v>10</c:v>
                </c:pt>
              </c:numCache>
            </c:numRef>
          </c:val>
        </c:ser>
        <c:ser>
          <c:idx val="6"/>
          <c:order val="3"/>
          <c:tx>
            <c:strRef>
              <c:f>'2 year'!$A$10</c:f>
              <c:strCache>
                <c:ptCount val="1"/>
                <c:pt idx="0">
                  <c:v>HLIP degrees</c:v>
                </c:pt>
              </c:strCache>
            </c:strRef>
          </c:tx>
          <c:cat>
            <c:numRef>
              <c:f>'2 year'!$B$3:$J$3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'2 year'!$B$10:$J$10</c:f>
              <c:numCache>
                <c:formatCode>General</c:formatCode>
                <c:ptCount val="9"/>
                <c:pt idx="0">
                  <c:v>10</c:v>
                </c:pt>
                <c:pt idx="1">
                  <c:v>11</c:v>
                </c:pt>
                <c:pt idx="2">
                  <c:v>11</c:v>
                </c:pt>
                <c:pt idx="3">
                  <c:v>9</c:v>
                </c:pt>
                <c:pt idx="4">
                  <c:v>6</c:v>
                </c:pt>
                <c:pt idx="5">
                  <c:v>16</c:v>
                </c:pt>
                <c:pt idx="6">
                  <c:v>12</c:v>
                </c:pt>
              </c:numCache>
            </c:numRef>
          </c:val>
        </c:ser>
        <c:marker val="1"/>
        <c:axId val="76384512"/>
        <c:axId val="76394496"/>
      </c:lineChart>
      <c:catAx>
        <c:axId val="76384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394496"/>
        <c:crosses val="autoZero"/>
        <c:auto val="1"/>
        <c:lblAlgn val="ctr"/>
        <c:lblOffset val="100"/>
      </c:catAx>
      <c:valAx>
        <c:axId val="76394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38451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0"/>
          <c:order val="0"/>
          <c:tx>
            <c:strRef>
              <c:f>'2 year'!$A$4</c:f>
              <c:strCache>
                <c:ptCount val="1"/>
                <c:pt idx="0">
                  <c:v>CIS enrollment</c:v>
                </c:pt>
              </c:strCache>
            </c:strRef>
          </c:tx>
          <c:marker>
            <c:symbol val="none"/>
          </c:marker>
          <c:cat>
            <c:numRef>
              <c:f>'2 year'!$B$3:$J$3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'2 year'!$B$4:$J$4</c:f>
              <c:numCache>
                <c:formatCode>General</c:formatCode>
                <c:ptCount val="9"/>
                <c:pt idx="0">
                  <c:v>22</c:v>
                </c:pt>
                <c:pt idx="1">
                  <c:v>19</c:v>
                </c:pt>
                <c:pt idx="2">
                  <c:v>11</c:v>
                </c:pt>
                <c:pt idx="3">
                  <c:v>9</c:v>
                </c:pt>
                <c:pt idx="4">
                  <c:v>17</c:v>
                </c:pt>
                <c:pt idx="5">
                  <c:v>22</c:v>
                </c:pt>
                <c:pt idx="6">
                  <c:v>22</c:v>
                </c:pt>
              </c:numCache>
            </c:numRef>
          </c:val>
        </c:ser>
        <c:ser>
          <c:idx val="3"/>
          <c:order val="1"/>
          <c:tx>
            <c:strRef>
              <c:f>'2 year'!$A$7</c:f>
              <c:strCache>
                <c:ptCount val="1"/>
                <c:pt idx="0">
                  <c:v>OFIS enrollment</c:v>
                </c:pt>
              </c:strCache>
            </c:strRef>
          </c:tx>
          <c:marker>
            <c:symbol val="none"/>
          </c:marker>
          <c:cat>
            <c:numRef>
              <c:f>'2 year'!$B$3:$J$3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'2 year'!$B$7:$J$7</c:f>
              <c:numCache>
                <c:formatCode>General</c:formatCode>
                <c:ptCount val="9"/>
                <c:pt idx="0">
                  <c:v>17</c:v>
                </c:pt>
                <c:pt idx="1">
                  <c:v>20</c:v>
                </c:pt>
                <c:pt idx="2">
                  <c:v>18</c:v>
                </c:pt>
                <c:pt idx="3">
                  <c:v>12</c:v>
                </c:pt>
                <c:pt idx="4">
                  <c:v>13</c:v>
                </c:pt>
                <c:pt idx="5">
                  <c:v>12</c:v>
                </c:pt>
                <c:pt idx="6">
                  <c:v>12</c:v>
                </c:pt>
              </c:numCache>
            </c:numRef>
          </c:val>
        </c:ser>
        <c:ser>
          <c:idx val="4"/>
          <c:order val="2"/>
          <c:tx>
            <c:strRef>
              <c:f>'2 year'!$A$8</c:f>
              <c:strCache>
                <c:ptCount val="1"/>
                <c:pt idx="0">
                  <c:v>CIS degrees </c:v>
                </c:pt>
              </c:strCache>
            </c:strRef>
          </c:tx>
          <c:cat>
            <c:numRef>
              <c:f>'2 year'!$B$3:$J$3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'2 year'!$B$8:$J$8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7"/>
          <c:order val="3"/>
          <c:tx>
            <c:strRef>
              <c:f>'2 year'!$A$11</c:f>
              <c:strCache>
                <c:ptCount val="1"/>
                <c:pt idx="0">
                  <c:v>OFIS degrees</c:v>
                </c:pt>
              </c:strCache>
            </c:strRef>
          </c:tx>
          <c:cat>
            <c:numRef>
              <c:f>'2 year'!$B$3:$J$3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'2 year'!$B$11:$J$11</c:f>
              <c:numCache>
                <c:formatCode>General</c:formatCode>
                <c:ptCount val="9"/>
                <c:pt idx="0">
                  <c:v>11</c:v>
                </c:pt>
                <c:pt idx="1">
                  <c:v>6</c:v>
                </c:pt>
                <c:pt idx="2">
                  <c:v>9</c:v>
                </c:pt>
                <c:pt idx="3">
                  <c:v>9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marker val="1"/>
        <c:axId val="76412416"/>
        <c:axId val="76413952"/>
      </c:lineChart>
      <c:catAx>
        <c:axId val="76412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413952"/>
        <c:crosses val="autoZero"/>
        <c:auto val="1"/>
        <c:lblAlgn val="ctr"/>
        <c:lblOffset val="100"/>
      </c:catAx>
      <c:valAx>
        <c:axId val="76413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41241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0"/>
          <c:order val="0"/>
          <c:tx>
            <c:strRef>
              <c:f>Total!$A$4</c:f>
              <c:strCache>
                <c:ptCount val="1"/>
                <c:pt idx="0">
                  <c:v>CoB enrollment</c:v>
                </c:pt>
              </c:strCache>
            </c:strRef>
          </c:tx>
          <c:marker>
            <c:symbol val="none"/>
          </c:marker>
          <c:cat>
            <c:numRef>
              <c:f>Total!$B$3:$J$3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Total!$B$4:$J$4</c:f>
              <c:numCache>
                <c:formatCode>General</c:formatCode>
                <c:ptCount val="9"/>
                <c:pt idx="0">
                  <c:v>972</c:v>
                </c:pt>
                <c:pt idx="1">
                  <c:v>942</c:v>
                </c:pt>
                <c:pt idx="2">
                  <c:v>898</c:v>
                </c:pt>
                <c:pt idx="3">
                  <c:v>855</c:v>
                </c:pt>
                <c:pt idx="4">
                  <c:v>794</c:v>
                </c:pt>
                <c:pt idx="5">
                  <c:v>818</c:v>
                </c:pt>
                <c:pt idx="6">
                  <c:v>803</c:v>
                </c:pt>
              </c:numCache>
            </c:numRef>
          </c:val>
        </c:ser>
        <c:ser>
          <c:idx val="1"/>
          <c:order val="1"/>
          <c:tx>
            <c:strRef>
              <c:f>Total!$A$5</c:f>
              <c:strCache>
                <c:ptCount val="1"/>
                <c:pt idx="0">
                  <c:v>CoB degrees</c:v>
                </c:pt>
              </c:strCache>
            </c:strRef>
          </c:tx>
          <c:cat>
            <c:numRef>
              <c:f>Total!$B$3:$J$3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Total!$B$5:$J$5</c:f>
              <c:numCache>
                <c:formatCode>General</c:formatCode>
                <c:ptCount val="9"/>
                <c:pt idx="0">
                  <c:v>212</c:v>
                </c:pt>
                <c:pt idx="1">
                  <c:v>199</c:v>
                </c:pt>
                <c:pt idx="2">
                  <c:v>190</c:v>
                </c:pt>
                <c:pt idx="3">
                  <c:v>216</c:v>
                </c:pt>
                <c:pt idx="4">
                  <c:v>181</c:v>
                </c:pt>
                <c:pt idx="5">
                  <c:v>172</c:v>
                </c:pt>
                <c:pt idx="6">
                  <c:v>176</c:v>
                </c:pt>
              </c:numCache>
            </c:numRef>
          </c:val>
        </c:ser>
        <c:marker val="1"/>
        <c:axId val="76451200"/>
        <c:axId val="76457088"/>
      </c:lineChart>
      <c:catAx>
        <c:axId val="76451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457088"/>
        <c:crosses val="autoZero"/>
        <c:auto val="1"/>
        <c:lblAlgn val="ctr"/>
        <c:lblOffset val="100"/>
      </c:catAx>
      <c:valAx>
        <c:axId val="76457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45120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>
        <c:manualLayout>
          <c:layoutTarget val="inner"/>
          <c:xMode val="edge"/>
          <c:yMode val="edge"/>
          <c:x val="0.10015507436570428"/>
          <c:y val="2.8252405949256338E-2"/>
          <c:w val="0.58702537182852144"/>
          <c:h val="0.8326195683872849"/>
        </c:manualLayout>
      </c:layout>
      <c:lineChart>
        <c:grouping val="standard"/>
        <c:ser>
          <c:idx val="0"/>
          <c:order val="0"/>
          <c:tx>
            <c:strRef>
              <c:f>'COB Enrollment'!$A$2</c:f>
              <c:strCache>
                <c:ptCount val="1"/>
                <c:pt idx="0">
                  <c:v>Business Majors</c:v>
                </c:pt>
              </c:strCache>
            </c:strRef>
          </c:tx>
          <c:marker>
            <c:symbol val="none"/>
          </c:marker>
          <c:cat>
            <c:numRef>
              <c:f>'COB Enrollment'!$B$1:$H$1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'COB Enrollment'!$B$2:$H$2</c:f>
              <c:numCache>
                <c:formatCode>General</c:formatCode>
                <c:ptCount val="7"/>
                <c:pt idx="0">
                  <c:v>972</c:v>
                </c:pt>
                <c:pt idx="1">
                  <c:v>942</c:v>
                </c:pt>
                <c:pt idx="2">
                  <c:v>898</c:v>
                </c:pt>
                <c:pt idx="3">
                  <c:v>855</c:v>
                </c:pt>
                <c:pt idx="4">
                  <c:v>794</c:v>
                </c:pt>
                <c:pt idx="5">
                  <c:v>818</c:v>
                </c:pt>
                <c:pt idx="6">
                  <c:v>803</c:v>
                </c:pt>
              </c:numCache>
            </c:numRef>
          </c:val>
        </c:ser>
        <c:ser>
          <c:idx val="1"/>
          <c:order val="1"/>
          <c:tx>
            <c:strRef>
              <c:f>'COB Enrollment'!$A$3</c:f>
              <c:strCache>
                <c:ptCount val="1"/>
                <c:pt idx="0">
                  <c:v>4 year</c:v>
                </c:pt>
              </c:strCache>
            </c:strRef>
          </c:tx>
          <c:marker>
            <c:symbol val="none"/>
          </c:marker>
          <c:cat>
            <c:numRef>
              <c:f>'COB Enrollment'!$B$1:$H$1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'COB Enrollment'!$B$3:$H$3</c:f>
              <c:numCache>
                <c:formatCode>General</c:formatCode>
                <c:ptCount val="7"/>
                <c:pt idx="0">
                  <c:v>840</c:v>
                </c:pt>
                <c:pt idx="1">
                  <c:v>829</c:v>
                </c:pt>
                <c:pt idx="2">
                  <c:v>794</c:v>
                </c:pt>
                <c:pt idx="3">
                  <c:v>758</c:v>
                </c:pt>
                <c:pt idx="4">
                  <c:v>683</c:v>
                </c:pt>
                <c:pt idx="5">
                  <c:v>689</c:v>
                </c:pt>
                <c:pt idx="6">
                  <c:v>696</c:v>
                </c:pt>
              </c:numCache>
            </c:numRef>
          </c:val>
        </c:ser>
        <c:ser>
          <c:idx val="2"/>
          <c:order val="2"/>
          <c:tx>
            <c:strRef>
              <c:f>'COB Enrollment'!$A$4</c:f>
              <c:strCache>
                <c:ptCount val="1"/>
                <c:pt idx="0">
                  <c:v>2 year</c:v>
                </c:pt>
              </c:strCache>
            </c:strRef>
          </c:tx>
          <c:marker>
            <c:symbol val="none"/>
          </c:marker>
          <c:cat>
            <c:numRef>
              <c:f>'COB Enrollment'!$B$1:$H$1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'COB Enrollment'!$B$4:$H$4</c:f>
              <c:numCache>
                <c:formatCode>General</c:formatCode>
                <c:ptCount val="7"/>
                <c:pt idx="0">
                  <c:v>132</c:v>
                </c:pt>
                <c:pt idx="1">
                  <c:v>113</c:v>
                </c:pt>
                <c:pt idx="2">
                  <c:v>104</c:v>
                </c:pt>
                <c:pt idx="3">
                  <c:v>97</c:v>
                </c:pt>
                <c:pt idx="4">
                  <c:v>111</c:v>
                </c:pt>
                <c:pt idx="5">
                  <c:v>110</c:v>
                </c:pt>
                <c:pt idx="6">
                  <c:v>103</c:v>
                </c:pt>
              </c:numCache>
            </c:numRef>
          </c:val>
        </c:ser>
        <c:ser>
          <c:idx val="3"/>
          <c:order val="3"/>
          <c:tx>
            <c:strRef>
              <c:f>'COB Enrollment'!$A$5</c:f>
              <c:strCache>
                <c:ptCount val="1"/>
                <c:pt idx="0">
                  <c:v>Grad</c:v>
                </c:pt>
              </c:strCache>
            </c:strRef>
          </c:tx>
          <c:marker>
            <c:symbol val="none"/>
          </c:marker>
          <c:cat>
            <c:numRef>
              <c:f>'COB Enrollment'!$B$1:$H$1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'COB Enrollment'!$B$5:$H$5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19</c:v>
                </c:pt>
                <c:pt idx="6">
                  <c:v>35</c:v>
                </c:pt>
              </c:numCache>
            </c:numRef>
          </c:val>
        </c:ser>
        <c:marker val="1"/>
        <c:axId val="76121984"/>
        <c:axId val="76123520"/>
      </c:lineChart>
      <c:catAx>
        <c:axId val="76121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123520"/>
        <c:crosses val="autoZero"/>
        <c:auto val="1"/>
        <c:lblAlgn val="ctr"/>
        <c:lblOffset val="100"/>
      </c:catAx>
      <c:valAx>
        <c:axId val="76123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12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73600174978114"/>
          <c:y val="0.22608413531641891"/>
          <c:w val="0.26559733158355203"/>
          <c:h val="0.33486876640419994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1"/>
  <c:chart>
    <c:autoTitleDeleted val="1"/>
    <c:plotArea>
      <c:layout/>
      <c:lineChart>
        <c:grouping val="standard"/>
        <c:ser>
          <c:idx val="0"/>
          <c:order val="0"/>
          <c:tx>
            <c:strRef>
              <c:f>'[COB enrollment.xlsx]MBA'!$A$4</c:f>
              <c:strCache>
                <c:ptCount val="1"/>
                <c:pt idx="0">
                  <c:v>MBA enrollment</c:v>
                </c:pt>
              </c:strCache>
            </c:strRef>
          </c:tx>
          <c:marker>
            <c:symbol val="none"/>
          </c:marker>
          <c:cat>
            <c:numRef>
              <c:f>'[COB enrollment.xlsx]MBA'!$B$3:$J$3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'[COB enrollment.xlsx]MBA'!$B$4:$J$4</c:f>
              <c:numCache>
                <c:formatCode>General</c:formatCode>
                <c:ptCount val="9"/>
                <c:pt idx="5">
                  <c:v>20</c:v>
                </c:pt>
                <c:pt idx="6">
                  <c:v>35</c:v>
                </c:pt>
              </c:numCache>
            </c:numRef>
          </c:val>
        </c:ser>
        <c:marker val="1"/>
        <c:axId val="76131328"/>
        <c:axId val="10294016"/>
      </c:lineChart>
      <c:catAx>
        <c:axId val="76131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294016"/>
        <c:crosses val="autoZero"/>
        <c:auto val="1"/>
        <c:lblAlgn val="ctr"/>
        <c:lblOffset val="100"/>
      </c:catAx>
      <c:valAx>
        <c:axId val="10294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13132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0"/>
          <c:order val="0"/>
          <c:tx>
            <c:strRef>
              <c:f>'ACT &amp; FIN'!$A$4</c:f>
              <c:strCache>
                <c:ptCount val="1"/>
                <c:pt idx="0">
                  <c:v>ACT enrollment</c:v>
                </c:pt>
              </c:strCache>
            </c:strRef>
          </c:tx>
          <c:marker>
            <c:symbol val="none"/>
          </c:marker>
          <c:cat>
            <c:numRef>
              <c:f>'ACT &amp; FIN'!$B$3:$J$3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'ACT &amp; FIN'!$B$4:$J$4</c:f>
              <c:numCache>
                <c:formatCode>General</c:formatCode>
                <c:ptCount val="9"/>
                <c:pt idx="0">
                  <c:v>175</c:v>
                </c:pt>
                <c:pt idx="1">
                  <c:v>168</c:v>
                </c:pt>
                <c:pt idx="2">
                  <c:v>173</c:v>
                </c:pt>
                <c:pt idx="3">
                  <c:v>174</c:v>
                </c:pt>
                <c:pt idx="4">
                  <c:v>161</c:v>
                </c:pt>
                <c:pt idx="5">
                  <c:v>170</c:v>
                </c:pt>
                <c:pt idx="6">
                  <c:v>161</c:v>
                </c:pt>
              </c:numCache>
            </c:numRef>
          </c:val>
        </c:ser>
        <c:ser>
          <c:idx val="2"/>
          <c:order val="1"/>
          <c:tx>
            <c:strRef>
              <c:f>'ACT &amp; FIN'!$A$6</c:f>
              <c:strCache>
                <c:ptCount val="1"/>
                <c:pt idx="0">
                  <c:v>ACT degrees</c:v>
                </c:pt>
              </c:strCache>
            </c:strRef>
          </c:tx>
          <c:cat>
            <c:numRef>
              <c:f>'ACT &amp; FIN'!$B$3:$J$3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'ACT &amp; FIN'!$B$6:$J$6</c:f>
              <c:numCache>
                <c:formatCode>General</c:formatCode>
                <c:ptCount val="9"/>
                <c:pt idx="0">
                  <c:v>28</c:v>
                </c:pt>
                <c:pt idx="1">
                  <c:v>29</c:v>
                </c:pt>
                <c:pt idx="2">
                  <c:v>29</c:v>
                </c:pt>
                <c:pt idx="3">
                  <c:v>31</c:v>
                </c:pt>
                <c:pt idx="4">
                  <c:v>32</c:v>
                </c:pt>
                <c:pt idx="5">
                  <c:v>24</c:v>
                </c:pt>
                <c:pt idx="6">
                  <c:v>29</c:v>
                </c:pt>
              </c:numCache>
            </c:numRef>
          </c:val>
        </c:ser>
        <c:marker val="1"/>
        <c:axId val="10323072"/>
        <c:axId val="10324608"/>
      </c:lineChart>
      <c:catAx>
        <c:axId val="103230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324608"/>
        <c:crosses val="autoZero"/>
        <c:auto val="1"/>
        <c:lblAlgn val="ctr"/>
        <c:lblOffset val="100"/>
      </c:catAx>
      <c:valAx>
        <c:axId val="10324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32307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0"/>
          <c:order val="0"/>
          <c:tx>
            <c:strRef>
              <c:f>'BCIS &amp; CIS'!$A$4</c:f>
              <c:strCache>
                <c:ptCount val="1"/>
                <c:pt idx="0">
                  <c:v>BCIS enrollment (4yr)</c:v>
                </c:pt>
              </c:strCache>
            </c:strRef>
          </c:tx>
          <c:marker>
            <c:symbol val="none"/>
          </c:marker>
          <c:cat>
            <c:numRef>
              <c:f>'BCIS &amp; CIS'!$B$3:$J$3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'BCIS &amp; CIS'!$B$4:$J$4</c:f>
              <c:numCache>
                <c:formatCode>General</c:formatCode>
                <c:ptCount val="9"/>
                <c:pt idx="0">
                  <c:v>102</c:v>
                </c:pt>
                <c:pt idx="1">
                  <c:v>91</c:v>
                </c:pt>
                <c:pt idx="2">
                  <c:v>82</c:v>
                </c:pt>
                <c:pt idx="3">
                  <c:v>63</c:v>
                </c:pt>
                <c:pt idx="4">
                  <c:v>58</c:v>
                </c:pt>
                <c:pt idx="5">
                  <c:v>49</c:v>
                </c:pt>
                <c:pt idx="6">
                  <c:v>42</c:v>
                </c:pt>
              </c:numCache>
            </c:numRef>
          </c:val>
        </c:ser>
        <c:ser>
          <c:idx val="1"/>
          <c:order val="1"/>
          <c:tx>
            <c:strRef>
              <c:f>'BCIS &amp; CIS'!$A$5</c:f>
              <c:strCache>
                <c:ptCount val="1"/>
                <c:pt idx="0">
                  <c:v>CIS enrollment (2yr)</c:v>
                </c:pt>
              </c:strCache>
            </c:strRef>
          </c:tx>
          <c:marker>
            <c:symbol val="none"/>
          </c:marker>
          <c:cat>
            <c:numRef>
              <c:f>'BCIS &amp; CIS'!$B$3:$J$3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'BCIS &amp; CIS'!$B$5:$J$5</c:f>
              <c:numCache>
                <c:formatCode>General</c:formatCode>
                <c:ptCount val="9"/>
                <c:pt idx="0">
                  <c:v>22</c:v>
                </c:pt>
                <c:pt idx="1">
                  <c:v>19</c:v>
                </c:pt>
                <c:pt idx="2">
                  <c:v>11</c:v>
                </c:pt>
                <c:pt idx="3">
                  <c:v>9</c:v>
                </c:pt>
                <c:pt idx="4">
                  <c:v>17</c:v>
                </c:pt>
                <c:pt idx="5">
                  <c:v>22</c:v>
                </c:pt>
                <c:pt idx="6">
                  <c:v>22</c:v>
                </c:pt>
              </c:numCache>
            </c:numRef>
          </c:val>
        </c:ser>
        <c:ser>
          <c:idx val="2"/>
          <c:order val="2"/>
          <c:tx>
            <c:strRef>
              <c:f>'BCIS &amp; CIS'!$A$6</c:f>
              <c:strCache>
                <c:ptCount val="1"/>
                <c:pt idx="0">
                  <c:v>BCIS degrees (4yr)</c:v>
                </c:pt>
              </c:strCache>
            </c:strRef>
          </c:tx>
          <c:cat>
            <c:numRef>
              <c:f>'BCIS &amp; CIS'!$B$3:$J$3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'BCIS &amp; CIS'!$B$6:$J$6</c:f>
              <c:numCache>
                <c:formatCode>General</c:formatCode>
                <c:ptCount val="9"/>
                <c:pt idx="0">
                  <c:v>38</c:v>
                </c:pt>
                <c:pt idx="1">
                  <c:v>26</c:v>
                </c:pt>
                <c:pt idx="2">
                  <c:v>24</c:v>
                </c:pt>
                <c:pt idx="3">
                  <c:v>28</c:v>
                </c:pt>
                <c:pt idx="4">
                  <c:v>13</c:v>
                </c:pt>
                <c:pt idx="5">
                  <c:v>13</c:v>
                </c:pt>
                <c:pt idx="6">
                  <c:v>11</c:v>
                </c:pt>
              </c:numCache>
            </c:numRef>
          </c:val>
        </c:ser>
        <c:ser>
          <c:idx val="3"/>
          <c:order val="3"/>
          <c:tx>
            <c:strRef>
              <c:f>'BCIS &amp; CIS'!$A$7</c:f>
              <c:strCache>
                <c:ptCount val="1"/>
                <c:pt idx="0">
                  <c:v>CIS degrees (2yr)</c:v>
                </c:pt>
              </c:strCache>
            </c:strRef>
          </c:tx>
          <c:cat>
            <c:numRef>
              <c:f>'BCIS &amp; CIS'!$B$3:$J$3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'BCIS &amp; CIS'!$B$7:$J$7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marker val="1"/>
        <c:axId val="76161792"/>
        <c:axId val="76163328"/>
      </c:lineChart>
      <c:catAx>
        <c:axId val="76161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163328"/>
        <c:crosses val="autoZero"/>
        <c:auto val="1"/>
        <c:lblAlgn val="ctr"/>
        <c:lblOffset val="100"/>
      </c:catAx>
      <c:valAx>
        <c:axId val="76163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16179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>
        <c:manualLayout>
          <c:layoutTarget val="inner"/>
          <c:xMode val="edge"/>
          <c:yMode val="edge"/>
          <c:x val="5.3571623049193592E-2"/>
          <c:y val="2.2065685416773999E-2"/>
          <c:w val="0.74577996863462781"/>
          <c:h val="0.9015409225807558"/>
        </c:manualLayout>
      </c:layout>
      <c:lineChart>
        <c:grouping val="standard"/>
        <c:ser>
          <c:idx val="0"/>
          <c:order val="0"/>
          <c:tx>
            <c:strRef>
              <c:f>'ENT &amp; SKI'!$A$4</c:f>
              <c:strCache>
                <c:ptCount val="1"/>
                <c:pt idx="0">
                  <c:v>ENTR enrollment</c:v>
                </c:pt>
              </c:strCache>
            </c:strRef>
          </c:tx>
          <c:marker>
            <c:symbol val="none"/>
          </c:marker>
          <c:cat>
            <c:numRef>
              <c:f>'ENT &amp; SKI'!$B$3:$J$3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'ENT &amp; SKI'!$B$4:$J$4</c:f>
              <c:numCache>
                <c:formatCode>General</c:formatCode>
                <c:ptCount val="9"/>
                <c:pt idx="0">
                  <c:v>73</c:v>
                </c:pt>
                <c:pt idx="1">
                  <c:v>87</c:v>
                </c:pt>
                <c:pt idx="2">
                  <c:v>80</c:v>
                </c:pt>
                <c:pt idx="3">
                  <c:v>74</c:v>
                </c:pt>
                <c:pt idx="4">
                  <c:v>73</c:v>
                </c:pt>
                <c:pt idx="5">
                  <c:v>59</c:v>
                </c:pt>
                <c:pt idx="6">
                  <c:v>58</c:v>
                </c:pt>
              </c:numCache>
            </c:numRef>
          </c:val>
        </c:ser>
        <c:ser>
          <c:idx val="2"/>
          <c:order val="1"/>
          <c:tx>
            <c:strRef>
              <c:f>'ENT &amp; SKI'!$A$6</c:f>
              <c:strCache>
                <c:ptCount val="1"/>
                <c:pt idx="0">
                  <c:v>ENTR degrees</c:v>
                </c:pt>
              </c:strCache>
            </c:strRef>
          </c:tx>
          <c:cat>
            <c:numRef>
              <c:f>'ENT &amp; SKI'!$B$3:$J$3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'ENT &amp; SKI'!$B$6:$J$6</c:f>
              <c:numCache>
                <c:formatCode>General</c:formatCode>
                <c:ptCount val="9"/>
                <c:pt idx="0">
                  <c:v>6</c:v>
                </c:pt>
                <c:pt idx="1">
                  <c:v>16</c:v>
                </c:pt>
                <c:pt idx="2">
                  <c:v>11</c:v>
                </c:pt>
                <c:pt idx="3">
                  <c:v>14</c:v>
                </c:pt>
                <c:pt idx="4">
                  <c:v>21</c:v>
                </c:pt>
                <c:pt idx="5">
                  <c:v>17</c:v>
                </c:pt>
                <c:pt idx="6">
                  <c:v>11</c:v>
                </c:pt>
              </c:numCache>
            </c:numRef>
          </c:val>
        </c:ser>
        <c:marker val="1"/>
        <c:axId val="76188288"/>
        <c:axId val="76210560"/>
      </c:lineChart>
      <c:catAx>
        <c:axId val="76188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210560"/>
        <c:crosses val="autoZero"/>
        <c:auto val="1"/>
        <c:lblAlgn val="ctr"/>
        <c:lblOffset val="100"/>
      </c:catAx>
      <c:valAx>
        <c:axId val="762105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188288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1"/>
          <c:order val="0"/>
          <c:tx>
            <c:strRef>
              <c:f>'ACT &amp; FIN'!$A$5</c:f>
              <c:strCache>
                <c:ptCount val="1"/>
                <c:pt idx="0">
                  <c:v>FIN enrollment</c:v>
                </c:pt>
              </c:strCache>
            </c:strRef>
          </c:tx>
          <c:marker>
            <c:symbol val="none"/>
          </c:marker>
          <c:cat>
            <c:numRef>
              <c:f>'ACT &amp; FIN'!$B$3:$J$3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'ACT &amp; FIN'!$B$5:$J$5</c:f>
              <c:numCache>
                <c:formatCode>General</c:formatCode>
                <c:ptCount val="9"/>
                <c:pt idx="0">
                  <c:v>71</c:v>
                </c:pt>
                <c:pt idx="1">
                  <c:v>69</c:v>
                </c:pt>
                <c:pt idx="2">
                  <c:v>74</c:v>
                </c:pt>
                <c:pt idx="3">
                  <c:v>78</c:v>
                </c:pt>
                <c:pt idx="4">
                  <c:v>70</c:v>
                </c:pt>
                <c:pt idx="5">
                  <c:v>78</c:v>
                </c:pt>
                <c:pt idx="6">
                  <c:v>74</c:v>
                </c:pt>
              </c:numCache>
            </c:numRef>
          </c:val>
        </c:ser>
        <c:ser>
          <c:idx val="3"/>
          <c:order val="1"/>
          <c:tx>
            <c:strRef>
              <c:f>'ACT &amp; FIN'!$A$7</c:f>
              <c:strCache>
                <c:ptCount val="1"/>
                <c:pt idx="0">
                  <c:v>FIN degrees </c:v>
                </c:pt>
              </c:strCache>
            </c:strRef>
          </c:tx>
          <c:cat>
            <c:numRef>
              <c:f>'ACT &amp; FIN'!$B$3:$J$3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'ACT &amp; FIN'!$B$7:$J$7</c:f>
              <c:numCache>
                <c:formatCode>General</c:formatCode>
                <c:ptCount val="9"/>
                <c:pt idx="0">
                  <c:v>19</c:v>
                </c:pt>
                <c:pt idx="1">
                  <c:v>18</c:v>
                </c:pt>
                <c:pt idx="2">
                  <c:v>20</c:v>
                </c:pt>
                <c:pt idx="3">
                  <c:v>22</c:v>
                </c:pt>
                <c:pt idx="4">
                  <c:v>23</c:v>
                </c:pt>
                <c:pt idx="5">
                  <c:v>21</c:v>
                </c:pt>
                <c:pt idx="6">
                  <c:v>23</c:v>
                </c:pt>
              </c:numCache>
            </c:numRef>
          </c:val>
        </c:ser>
        <c:marker val="1"/>
        <c:axId val="76239616"/>
        <c:axId val="76241152"/>
      </c:lineChart>
      <c:catAx>
        <c:axId val="76239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241152"/>
        <c:crosses val="autoZero"/>
        <c:auto val="1"/>
        <c:lblAlgn val="ctr"/>
        <c:lblOffset val="100"/>
      </c:catAx>
      <c:valAx>
        <c:axId val="762411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23961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0"/>
          <c:order val="0"/>
          <c:tx>
            <c:strRef>
              <c:f>'MGT &amp; MKT'!$A$4</c:f>
              <c:strCache>
                <c:ptCount val="1"/>
                <c:pt idx="0">
                  <c:v>MGT enrollment</c:v>
                </c:pt>
              </c:strCache>
            </c:strRef>
          </c:tx>
          <c:marker>
            <c:symbol val="none"/>
          </c:marker>
          <c:cat>
            <c:numRef>
              <c:f>'MGT &amp; MKT'!$B$3:$J$3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'MGT &amp; MKT'!$B$4:$J$4</c:f>
              <c:numCache>
                <c:formatCode>General</c:formatCode>
                <c:ptCount val="9"/>
                <c:pt idx="0">
                  <c:v>149</c:v>
                </c:pt>
                <c:pt idx="1">
                  <c:v>148</c:v>
                </c:pt>
                <c:pt idx="2">
                  <c:v>162</c:v>
                </c:pt>
                <c:pt idx="3">
                  <c:v>157</c:v>
                </c:pt>
                <c:pt idx="4">
                  <c:v>134</c:v>
                </c:pt>
                <c:pt idx="5">
                  <c:v>141</c:v>
                </c:pt>
                <c:pt idx="6">
                  <c:v>151</c:v>
                </c:pt>
              </c:numCache>
            </c:numRef>
          </c:val>
        </c:ser>
        <c:ser>
          <c:idx val="2"/>
          <c:order val="1"/>
          <c:tx>
            <c:strRef>
              <c:f>'MGT &amp; MKT'!$A$6</c:f>
              <c:strCache>
                <c:ptCount val="1"/>
                <c:pt idx="0">
                  <c:v>MGT degrees</c:v>
                </c:pt>
              </c:strCache>
            </c:strRef>
          </c:tx>
          <c:cat>
            <c:numRef>
              <c:f>'MGT &amp; MKT'!$B$3:$J$3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'MGT &amp; MKT'!$B$6:$J$6</c:f>
              <c:numCache>
                <c:formatCode>General</c:formatCode>
                <c:ptCount val="9"/>
                <c:pt idx="0">
                  <c:v>29</c:v>
                </c:pt>
                <c:pt idx="1">
                  <c:v>38</c:v>
                </c:pt>
                <c:pt idx="2">
                  <c:v>34</c:v>
                </c:pt>
                <c:pt idx="3">
                  <c:v>39</c:v>
                </c:pt>
                <c:pt idx="4">
                  <c:v>43</c:v>
                </c:pt>
                <c:pt idx="5">
                  <c:v>27</c:v>
                </c:pt>
                <c:pt idx="6">
                  <c:v>41</c:v>
                </c:pt>
              </c:numCache>
            </c:numRef>
          </c:val>
        </c:ser>
        <c:marker val="1"/>
        <c:axId val="76266112"/>
        <c:axId val="76280192"/>
      </c:lineChart>
      <c:catAx>
        <c:axId val="762661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280192"/>
        <c:crosses val="autoZero"/>
        <c:auto val="1"/>
        <c:lblAlgn val="ctr"/>
        <c:lblOffset val="100"/>
      </c:catAx>
      <c:valAx>
        <c:axId val="762801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26611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1"/>
          <c:order val="0"/>
          <c:tx>
            <c:strRef>
              <c:f>'MGT &amp; MKT'!$A$5</c:f>
              <c:strCache>
                <c:ptCount val="1"/>
                <c:pt idx="0">
                  <c:v>MKT enrollment</c:v>
                </c:pt>
              </c:strCache>
            </c:strRef>
          </c:tx>
          <c:marker>
            <c:symbol val="none"/>
          </c:marker>
          <c:cat>
            <c:numRef>
              <c:f>'MGT &amp; MKT'!$B$3:$J$3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'MGT &amp; MKT'!$B$5:$J$5</c:f>
              <c:numCache>
                <c:formatCode>General</c:formatCode>
                <c:ptCount val="9"/>
                <c:pt idx="0">
                  <c:v>122</c:v>
                </c:pt>
                <c:pt idx="1">
                  <c:v>140</c:v>
                </c:pt>
                <c:pt idx="2">
                  <c:v>140</c:v>
                </c:pt>
                <c:pt idx="3">
                  <c:v>129</c:v>
                </c:pt>
                <c:pt idx="4">
                  <c:v>115</c:v>
                </c:pt>
                <c:pt idx="5">
                  <c:v>112</c:v>
                </c:pt>
                <c:pt idx="6">
                  <c:v>99</c:v>
                </c:pt>
              </c:numCache>
            </c:numRef>
          </c:val>
        </c:ser>
        <c:ser>
          <c:idx val="3"/>
          <c:order val="1"/>
          <c:tx>
            <c:strRef>
              <c:f>'MGT &amp; MKT'!$A$7</c:f>
              <c:strCache>
                <c:ptCount val="1"/>
                <c:pt idx="0">
                  <c:v>MKT degrees </c:v>
                </c:pt>
              </c:strCache>
            </c:strRef>
          </c:tx>
          <c:cat>
            <c:numRef>
              <c:f>'MGT &amp; MKT'!$B$3:$J$3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'MGT &amp; MKT'!$B$7:$J$7</c:f>
              <c:numCache>
                <c:formatCode>General</c:formatCode>
                <c:ptCount val="9"/>
                <c:pt idx="0">
                  <c:v>45</c:v>
                </c:pt>
                <c:pt idx="1">
                  <c:v>29</c:v>
                </c:pt>
                <c:pt idx="2">
                  <c:v>27</c:v>
                </c:pt>
                <c:pt idx="3">
                  <c:v>48</c:v>
                </c:pt>
                <c:pt idx="4">
                  <c:v>22</c:v>
                </c:pt>
                <c:pt idx="5">
                  <c:v>34</c:v>
                </c:pt>
                <c:pt idx="6">
                  <c:v>26</c:v>
                </c:pt>
              </c:numCache>
            </c:numRef>
          </c:val>
        </c:ser>
        <c:marker val="1"/>
        <c:axId val="76301056"/>
        <c:axId val="76302592"/>
      </c:lineChart>
      <c:catAx>
        <c:axId val="76301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302592"/>
        <c:crosses val="autoZero"/>
        <c:auto val="1"/>
        <c:lblAlgn val="ctr"/>
        <c:lblOffset val="100"/>
      </c:catAx>
      <c:valAx>
        <c:axId val="76302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30105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9C624-FFE0-4459-9F07-F4CA5094206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6ACC4-75BD-4078-975F-A4642C7A6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29AF-6CF2-4CE2-82A7-75A30185592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7255-F36E-46C0-9778-72E944316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College of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September 26,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Computer Information Systems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 Area Business Management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Year Programs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295400"/>
          <a:ext cx="4953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114800" y="3733800"/>
          <a:ext cx="4876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Awarded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905000" y="152400"/>
          <a:ext cx="5315775" cy="6465888"/>
        </p:xfrm>
        <a:graphic>
          <a:graphicData uri="http://schemas.openxmlformats.org/presentationml/2006/ole">
            <p:oleObj spid="_x0000_s8197" name="Worksheet" r:id="rId3" imgW="4884353" imgH="6263702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2011 Faculty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1" cy="4648201"/>
        </p:xfrm>
        <a:graphic>
          <a:graphicData uri="http://schemas.openxmlformats.org/drawingml/2006/table">
            <a:tbl>
              <a:tblPr/>
              <a:tblGrid>
                <a:gridCol w="1465426"/>
                <a:gridCol w="1277774"/>
                <a:gridCol w="1113337"/>
                <a:gridCol w="1103664"/>
                <a:gridCol w="976951"/>
                <a:gridCol w="1270036"/>
                <a:gridCol w="1022413"/>
              </a:tblGrid>
              <a:tr h="332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ACT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CIS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ENTR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MGT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FIN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MKT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# Faculty (FTE)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 (6.41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 (4.17)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 (8.33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 (3.08)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4 (4)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# Course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Total Credit Hours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SCH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1374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1993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1552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Majors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161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42 (4yr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22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(2yr)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151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SCH per FTE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286.9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265.8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332.2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254.9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310.4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4 year Majors per faculty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26.8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.4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30.5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18.9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24.7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24.8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Departmental Structure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 the present time, no separate departments</a:t>
            </a:r>
          </a:p>
          <a:p>
            <a:r>
              <a:rPr lang="en-US" sz="2800" dirty="0" smtClean="0"/>
              <a:t>Previous departmental structure</a:t>
            </a:r>
          </a:p>
          <a:p>
            <a:pPr lvl="1"/>
            <a:r>
              <a:rPr lang="en-US" sz="2400" dirty="0" smtClean="0"/>
              <a:t>Management, Marketing, and Computer Information Systems</a:t>
            </a:r>
          </a:p>
          <a:p>
            <a:pPr lvl="1"/>
            <a:r>
              <a:rPr lang="en-US" sz="2400" dirty="0" smtClean="0"/>
              <a:t>Accounting and Finance</a:t>
            </a:r>
          </a:p>
          <a:p>
            <a:pPr lvl="1"/>
            <a:r>
              <a:rPr lang="en-US" sz="2400" dirty="0" smtClean="0"/>
              <a:t>Office Systems and Business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Enrollment </a:t>
            </a:r>
            <a:r>
              <a:rPr lang="en-US" sz="3600" dirty="0" smtClean="0"/>
              <a:t>(803)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Bachelor</a:t>
            </a:r>
          </a:p>
          <a:p>
            <a:pPr lvl="1"/>
            <a:r>
              <a:rPr lang="en-US" sz="1800" dirty="0" smtClean="0"/>
              <a:t>Accounting (161)</a:t>
            </a:r>
          </a:p>
          <a:p>
            <a:pPr lvl="1"/>
            <a:r>
              <a:rPr lang="en-US" sz="1800" dirty="0" smtClean="0"/>
              <a:t>Computer Information Systems (42)</a:t>
            </a:r>
          </a:p>
          <a:p>
            <a:pPr lvl="1"/>
            <a:r>
              <a:rPr lang="en-US" sz="1800" dirty="0" smtClean="0"/>
              <a:t>Entrepreneurship (61)</a:t>
            </a:r>
          </a:p>
          <a:p>
            <a:pPr lvl="1"/>
            <a:r>
              <a:rPr lang="en-US" sz="1800" dirty="0" smtClean="0"/>
              <a:t>Finance (74)</a:t>
            </a:r>
          </a:p>
          <a:p>
            <a:pPr lvl="1"/>
            <a:r>
              <a:rPr lang="en-US" sz="1800" dirty="0" smtClean="0"/>
              <a:t>Management (151)</a:t>
            </a:r>
          </a:p>
          <a:p>
            <a:pPr lvl="1"/>
            <a:r>
              <a:rPr lang="en-US" sz="1800" dirty="0" smtClean="0"/>
              <a:t>Marketing (99)</a:t>
            </a:r>
          </a:p>
          <a:p>
            <a:pPr lvl="1"/>
            <a:r>
              <a:rPr lang="en-US" sz="1800" dirty="0" smtClean="0"/>
              <a:t>Ski Area Management (8)</a:t>
            </a:r>
          </a:p>
          <a:p>
            <a:endParaRPr lang="en-US" sz="2400" dirty="0" smtClean="0"/>
          </a:p>
          <a:p>
            <a:r>
              <a:rPr lang="en-US" sz="2400" dirty="0" smtClean="0"/>
              <a:t>MBA </a:t>
            </a:r>
            <a:r>
              <a:rPr lang="en-US" sz="1800" dirty="0" smtClean="0"/>
              <a:t>(35)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Associate</a:t>
            </a:r>
          </a:p>
          <a:p>
            <a:pPr lvl="1"/>
            <a:r>
              <a:rPr lang="en-US" sz="1800" dirty="0" smtClean="0"/>
              <a:t>Computer Information Systems (22)</a:t>
            </a:r>
          </a:p>
          <a:p>
            <a:pPr lvl="1"/>
            <a:r>
              <a:rPr lang="en-US" sz="1800" dirty="0" smtClean="0"/>
              <a:t>General Business (29)</a:t>
            </a:r>
          </a:p>
          <a:p>
            <a:pPr lvl="1"/>
            <a:r>
              <a:rPr lang="en-US" sz="1800" dirty="0" smtClean="0"/>
              <a:t>Health Information Processing (41)</a:t>
            </a:r>
          </a:p>
          <a:p>
            <a:pPr lvl="1"/>
            <a:r>
              <a:rPr lang="en-US" sz="1800" dirty="0" smtClean="0"/>
              <a:t>Office Information Assistant (12)</a:t>
            </a:r>
          </a:p>
          <a:p>
            <a:endParaRPr lang="en-US" sz="2400" dirty="0" smtClean="0"/>
          </a:p>
          <a:p>
            <a:r>
              <a:rPr lang="en-US" sz="2400" dirty="0" smtClean="0"/>
              <a:t>Certificate</a:t>
            </a:r>
          </a:p>
          <a:p>
            <a:pPr lvl="1"/>
            <a:r>
              <a:rPr lang="en-US" sz="1800" dirty="0" smtClean="0"/>
              <a:t>Office Services (3)</a:t>
            </a:r>
          </a:p>
          <a:p>
            <a:endParaRPr lang="en-US" sz="2400" dirty="0" smtClean="0"/>
          </a:p>
          <a:p>
            <a:r>
              <a:rPr lang="en-US" sz="2400" dirty="0" smtClean="0"/>
              <a:t>Undeclared, etc.</a:t>
            </a:r>
            <a:r>
              <a:rPr lang="en-US" sz="1800" dirty="0" smtClean="0"/>
              <a:t> (65)</a:t>
            </a:r>
            <a:endParaRPr lang="en-US" sz="32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Faculty Composition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17 tenured</a:t>
            </a:r>
          </a:p>
          <a:p>
            <a:pPr lvl="1"/>
            <a:r>
              <a:rPr lang="en-US" sz="1800" dirty="0" smtClean="0"/>
              <a:t>Accounting (4)</a:t>
            </a:r>
          </a:p>
          <a:p>
            <a:pPr lvl="1"/>
            <a:r>
              <a:rPr lang="en-US" sz="1800" dirty="0" smtClean="0"/>
              <a:t>CIS (2)</a:t>
            </a:r>
          </a:p>
          <a:p>
            <a:pPr lvl="1"/>
            <a:r>
              <a:rPr lang="en-US" sz="1800" dirty="0" smtClean="0"/>
              <a:t>Entrepreneurship (1)</a:t>
            </a:r>
          </a:p>
          <a:p>
            <a:pPr lvl="1"/>
            <a:r>
              <a:rPr lang="en-US" sz="1800" dirty="0" smtClean="0"/>
              <a:t>Finance (2)</a:t>
            </a:r>
          </a:p>
          <a:p>
            <a:pPr lvl="1"/>
            <a:r>
              <a:rPr lang="en-US" sz="1800" dirty="0" smtClean="0"/>
              <a:t>Management (6)</a:t>
            </a:r>
          </a:p>
          <a:p>
            <a:pPr lvl="1"/>
            <a:r>
              <a:rPr lang="en-US" sz="1800" dirty="0" smtClean="0"/>
              <a:t>Marketing (2)</a:t>
            </a:r>
          </a:p>
          <a:p>
            <a:endParaRPr lang="en-US" sz="2400" dirty="0" smtClean="0"/>
          </a:p>
          <a:p>
            <a:r>
              <a:rPr lang="en-US" sz="2400" dirty="0" smtClean="0"/>
              <a:t>4 tenure track</a:t>
            </a:r>
          </a:p>
          <a:p>
            <a:pPr lvl="1"/>
            <a:r>
              <a:rPr lang="en-US" sz="1800" dirty="0" smtClean="0"/>
              <a:t>CIS (1)</a:t>
            </a:r>
          </a:p>
          <a:p>
            <a:pPr lvl="1"/>
            <a:r>
              <a:rPr lang="en-US" sz="1800" dirty="0" smtClean="0"/>
              <a:t>Entrepreneurship (1)</a:t>
            </a:r>
          </a:p>
          <a:p>
            <a:pPr lvl="1"/>
            <a:r>
              <a:rPr lang="en-US" sz="1800" dirty="0" smtClean="0"/>
              <a:t>Finance (1)</a:t>
            </a:r>
          </a:p>
          <a:p>
            <a:pPr lvl="1"/>
            <a:r>
              <a:rPr lang="en-US" sz="1800" dirty="0" smtClean="0"/>
              <a:t>Marketing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4 continuing contract</a:t>
            </a:r>
          </a:p>
          <a:p>
            <a:pPr lvl="1"/>
            <a:r>
              <a:rPr lang="en-US" sz="1800" dirty="0" smtClean="0"/>
              <a:t>Associate Degrees (2)</a:t>
            </a:r>
          </a:p>
          <a:p>
            <a:pPr lvl="1"/>
            <a:r>
              <a:rPr lang="en-US" sz="1800" dirty="0" smtClean="0"/>
              <a:t>CIS (2)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sz="2400" dirty="0" smtClean="0"/>
          </a:p>
          <a:p>
            <a:r>
              <a:rPr lang="en-US" sz="2400" dirty="0" smtClean="0"/>
              <a:t>3 term</a:t>
            </a:r>
          </a:p>
          <a:p>
            <a:pPr lvl="1"/>
            <a:r>
              <a:rPr lang="en-US" sz="1800" dirty="0" smtClean="0"/>
              <a:t>Accounting (1)</a:t>
            </a:r>
          </a:p>
          <a:p>
            <a:pPr lvl="1"/>
            <a:r>
              <a:rPr lang="en-US" sz="1800" dirty="0" smtClean="0"/>
              <a:t>Business Law (1)</a:t>
            </a:r>
          </a:p>
          <a:p>
            <a:pPr lvl="1"/>
            <a:r>
              <a:rPr lang="en-US" sz="1800" dirty="0" smtClean="0"/>
              <a:t>Marketing (1) </a:t>
            </a:r>
          </a:p>
          <a:p>
            <a:pPr lvl="1"/>
            <a:r>
              <a:rPr lang="en-US" sz="1800" dirty="0" smtClean="0"/>
              <a:t>Taxation/Accounting (1)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Intellectual Contributions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the last 5 years, the faculty have produced 385 research items, including:</a:t>
            </a:r>
          </a:p>
          <a:p>
            <a:pPr lvl="1"/>
            <a:r>
              <a:rPr lang="en-US" sz="2400" dirty="0" smtClean="0"/>
              <a:t>93 articles in peer-reviewed journals</a:t>
            </a:r>
          </a:p>
          <a:p>
            <a:pPr lvl="1"/>
            <a:r>
              <a:rPr lang="en-US" sz="2400" dirty="0" smtClean="0"/>
              <a:t>7 books or chapters</a:t>
            </a:r>
          </a:p>
          <a:p>
            <a:pPr lvl="1"/>
            <a:r>
              <a:rPr lang="en-US" sz="2400" dirty="0" smtClean="0"/>
              <a:t>82 publications in proceedings</a:t>
            </a:r>
          </a:p>
          <a:p>
            <a:pPr lvl="1"/>
            <a:r>
              <a:rPr lang="en-US" sz="2400" dirty="0" smtClean="0"/>
              <a:t>197 paper presentations at peer reviewed academic conferences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Accreditation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College of Business is accredited by The Association to Advance Collegiate Schools of Business (AACSB).</a:t>
            </a:r>
          </a:p>
          <a:p>
            <a:r>
              <a:rPr lang="en-US" sz="2800" dirty="0" smtClean="0"/>
              <a:t>Maintenance of accreditation review every 5 years</a:t>
            </a:r>
          </a:p>
          <a:p>
            <a:pPr lvl="1"/>
            <a:r>
              <a:rPr lang="en-US" sz="2400" dirty="0" smtClean="0"/>
              <a:t>Next Maintenance review is Oct. 10 &amp; 11, 2011</a:t>
            </a:r>
          </a:p>
          <a:p>
            <a:r>
              <a:rPr lang="en-US" sz="2800" dirty="0" smtClean="0"/>
              <a:t>21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495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College of Business Overview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1524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Enrollment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3200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Credit Hours</a:t>
            </a:r>
            <a:endParaRPr lang="en-US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4267200" y="3581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228600" y="1905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MBA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447800"/>
          <a:ext cx="7772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391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Worksheet</vt:lpstr>
      <vt:lpstr>College of Business</vt:lpstr>
      <vt:lpstr>Departmental Structure</vt:lpstr>
      <vt:lpstr>Enrollment (803)</vt:lpstr>
      <vt:lpstr>Faculty Composition</vt:lpstr>
      <vt:lpstr>Intellectual Contributions</vt:lpstr>
      <vt:lpstr>Accreditation</vt:lpstr>
      <vt:lpstr>College of Business Overview</vt:lpstr>
      <vt:lpstr>MBA</vt:lpstr>
      <vt:lpstr>Accounting</vt:lpstr>
      <vt:lpstr>Computer Information Systems</vt:lpstr>
      <vt:lpstr>Entrepreneurship</vt:lpstr>
      <vt:lpstr>Finance</vt:lpstr>
      <vt:lpstr>Management</vt:lpstr>
      <vt:lpstr>Marketing</vt:lpstr>
      <vt:lpstr>Ski Area Business Management</vt:lpstr>
      <vt:lpstr>2 Year Programs</vt:lpstr>
      <vt:lpstr>Degrees Awarded</vt:lpstr>
      <vt:lpstr>Slide 18</vt:lpstr>
      <vt:lpstr>Fall 2011 Faculty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Business</dc:title>
  <dc:creator>yourid</dc:creator>
  <cp:lastModifiedBy>Registered User</cp:lastModifiedBy>
  <cp:revision>104</cp:revision>
  <dcterms:created xsi:type="dcterms:W3CDTF">2010-10-20T17:21:37Z</dcterms:created>
  <dcterms:modified xsi:type="dcterms:W3CDTF">2011-10-11T15:08:42Z</dcterms:modified>
</cp:coreProperties>
</file>