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4" r:id="rId9"/>
    <p:sldId id="265" r:id="rId10"/>
    <p:sldId id="266" r:id="rId11"/>
    <p:sldId id="269" r:id="rId12"/>
    <p:sldId id="268" r:id="rId13"/>
    <p:sldId id="267" r:id="rId14"/>
    <p:sldId id="270" r:id="rId15"/>
    <p:sldId id="271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3" autoAdjust="0"/>
    <p:restoredTop sz="94660"/>
  </p:normalViewPr>
  <p:slideViewPr>
    <p:cSldViewPr>
      <p:cViewPr>
        <p:scale>
          <a:sx n="57" d="100"/>
          <a:sy n="57" d="100"/>
        </p:scale>
        <p:origin x="-1042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0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5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1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6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8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66D41-53C2-4D97-AB1B-A3304F676C7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0D5E2-F6E1-451E-9A68-3F16C47D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0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English Department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Position Request - EPC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0221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II.  Productivity</a:t>
            </a:r>
          </a:p>
        </p:txBody>
      </p:sp>
    </p:spTree>
    <p:extLst>
      <p:ext uri="{BB962C8B-B14F-4D97-AF65-F5344CB8AC3E}">
        <p14:creationId xmlns:p14="http://schemas.microsoft.com/office/powerpoint/2010/main" val="1134163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Our English Department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240 majors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135 in Writing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150 minors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80 graduate students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u="sng" dirty="0" smtClean="0"/>
              <a:t>Total of 475</a:t>
            </a:r>
          </a:p>
        </p:txBody>
      </p:sp>
      <p:pic>
        <p:nvPicPr>
          <p:cNvPr id="5124" name="Picture 4" descr="C:\Users\amccabe\AppData\Local\Microsoft\Windows\Temporary Internet Files\Content.IE5\K42CN7TA\MP9004265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779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175-200 courses offered per semester, with an average SCH/FTE of 260.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70+ Developmental &amp; Composition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45 Liberal Studies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30 Major only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15 </a:t>
            </a:r>
            <a:r>
              <a:rPr lang="en-US" dirty="0"/>
              <a:t>C</a:t>
            </a:r>
            <a:r>
              <a:rPr lang="en-US" dirty="0" smtClean="0"/>
              <a:t>reative Writing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15 Graduate courses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104" name="Picture 8" descr="C:\Users\amccabe\AppData\Local\Microsoft\Windows\Temporary Internet Files\Content.IE5\K42CN7TA\MP9004019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3200400" cy="213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763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English produces almost 30,000 credit hours per academic year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29,784 in 2011-12, representing an increase of 2652 credit hours from 2007-08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6148" name="Picture 4" descr="C:\Users\amccabe\AppData\Local\Microsoft\Windows\Temporary Internet Files\Content.IE5\K42CN7TA\MC91021635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05200"/>
            <a:ext cx="3405772" cy="29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003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III.  Need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82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Department Balance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Currently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28 Tenured/Tenure Track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 Continuing Contract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6 Full-Time Term Faculty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30 Contingent Faculty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35 Graduate Teaching Assistants/Fellows</a:t>
            </a:r>
            <a:endParaRPr lang="en-US" dirty="0"/>
          </a:p>
        </p:txBody>
      </p:sp>
      <p:pic>
        <p:nvPicPr>
          <p:cNvPr id="7172" name="Picture 4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1815084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208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Creative Writers in the Department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3 Poets</a:t>
            </a:r>
          </a:p>
          <a:p>
            <a:r>
              <a:rPr lang="en-US" dirty="0" smtClean="0"/>
              <a:t>3 Non-Fiction Writers</a:t>
            </a:r>
            <a:endParaRPr lang="en-US" i="1" dirty="0" smtClean="0"/>
          </a:p>
          <a:p>
            <a:r>
              <a:rPr lang="en-US" dirty="0" smtClean="0"/>
              <a:t>2 Fiction Writers</a:t>
            </a:r>
          </a:p>
          <a:p>
            <a:r>
              <a:rPr lang="en-US" dirty="0" smtClean="0"/>
              <a:t>2 Journalists</a:t>
            </a:r>
          </a:p>
          <a:p>
            <a:r>
              <a:rPr lang="en-US" dirty="0" smtClean="0"/>
              <a:t>Currently need someone particularly in drama &amp; script.</a:t>
            </a:r>
            <a:endParaRPr 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211596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335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Responsibilities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Offerings</a:t>
            </a:r>
          </a:p>
          <a:p>
            <a:pPr lvl="1"/>
            <a:r>
              <a:rPr lang="en-US" dirty="0" smtClean="0"/>
              <a:t>175 courses per semester, including 10 at the graduate level and 15 undergrad creative writing courses.</a:t>
            </a:r>
          </a:p>
          <a:p>
            <a:r>
              <a:rPr lang="en-US" dirty="0" smtClean="0"/>
              <a:t>We cover (on load per contract)</a:t>
            </a:r>
          </a:p>
          <a:p>
            <a:pPr lvl="1"/>
            <a:r>
              <a:rPr lang="en-US" dirty="0" smtClean="0"/>
              <a:t>20 theses involving about 50 faculty commitments per year</a:t>
            </a:r>
          </a:p>
          <a:p>
            <a:pPr lvl="1"/>
            <a:r>
              <a:rPr lang="en-US" dirty="0" smtClean="0"/>
              <a:t>Portfolios and other Final Projects </a:t>
            </a:r>
          </a:p>
        </p:txBody>
      </p:sp>
    </p:spTree>
    <p:extLst>
      <p:ext uri="{BB962C8B-B14F-4D97-AF65-F5344CB8AC3E}">
        <p14:creationId xmlns:p14="http://schemas.microsoft.com/office/powerpoint/2010/main" val="2595284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Spread Thin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Between the offerings in creative writing and the thesis requirements, our creative writers are spread too thin.</a:t>
            </a:r>
          </a:p>
          <a:p>
            <a:r>
              <a:rPr lang="en-US" dirty="0" smtClean="0"/>
              <a:t>In addition, retirement plans are in effect for three of these creative writers over the next two years:</a:t>
            </a:r>
          </a:p>
          <a:p>
            <a:pPr lvl="1"/>
            <a:r>
              <a:rPr lang="en-US" dirty="0" smtClean="0"/>
              <a:t>Paul Lehmberg (2013-14)</a:t>
            </a:r>
          </a:p>
          <a:p>
            <a:pPr lvl="1"/>
            <a:r>
              <a:rPr lang="en-US" dirty="0" smtClean="0"/>
              <a:t>Ron Johnson (2014-15)</a:t>
            </a:r>
          </a:p>
          <a:p>
            <a:pPr lvl="1"/>
            <a:r>
              <a:rPr lang="en-US" dirty="0" smtClean="0"/>
              <a:t>Diane Sautter (2014-15)</a:t>
            </a:r>
            <a:endParaRPr lang="en-US" dirty="0"/>
          </a:p>
        </p:txBody>
      </p:sp>
      <p:pic>
        <p:nvPicPr>
          <p:cNvPr id="2050" name="Picture 2" descr="C:\Users\amccabe\AppData\Local\Microsoft\Windows\Temporary Internet Files\Content.IE5\R36ONKKW\MM900284133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343400"/>
            <a:ext cx="1544987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765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Request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Tenure-Track Position in Fiction/Drama &amp; Screenwriting</a:t>
            </a:r>
          </a:p>
          <a:p>
            <a:pPr lvl="1"/>
            <a:r>
              <a:rPr lang="en-US" dirty="0" smtClean="0"/>
              <a:t>Current staffing for 2013-14</a:t>
            </a:r>
          </a:p>
          <a:p>
            <a:pPr lvl="2"/>
            <a:r>
              <a:rPr lang="en-US" dirty="0" smtClean="0"/>
              <a:t>75-100 courses still unstaffed</a:t>
            </a:r>
          </a:p>
        </p:txBody>
      </p:sp>
      <p:pic>
        <p:nvPicPr>
          <p:cNvPr id="1031" name="Picture 7" descr="C:\Users\amccabe\AppData\Local\Microsoft\Windows\Temporary Internet Files\Content.IE5\K42CN7TA\MC9001051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22699"/>
            <a:ext cx="1819656" cy="15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44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I.  Reputation</a:t>
            </a:r>
          </a:p>
        </p:txBody>
      </p:sp>
    </p:spTree>
    <p:extLst>
      <p:ext uri="{BB962C8B-B14F-4D97-AF65-F5344CB8AC3E}">
        <p14:creationId xmlns:p14="http://schemas.microsoft.com/office/powerpoint/2010/main" val="81942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419600" cy="2362200"/>
          </a:xfrm>
        </p:spPr>
        <p:txBody>
          <a:bodyPr/>
          <a:lstStyle/>
          <a:p>
            <a:r>
              <a:rPr lang="en-US" dirty="0" smtClean="0"/>
              <a:t>Listed as one of the top young literary scholars in the U.S.</a:t>
            </a:r>
          </a:p>
          <a:p>
            <a:endParaRPr lang="en-US" dirty="0"/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Stephen Burn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3535549" cy="302275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4343400"/>
            <a:ext cx="4041775" cy="1828800"/>
          </a:xfrm>
        </p:spPr>
        <p:txBody>
          <a:bodyPr anchor="t" anchorCtr="0"/>
          <a:lstStyle/>
          <a:p>
            <a:pPr algn="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John Smolens </a:t>
            </a:r>
          </a:p>
          <a:p>
            <a:r>
              <a:rPr lang="en-US" dirty="0"/>
              <a:t>N</a:t>
            </a:r>
            <a:r>
              <a:rPr lang="en-US" dirty="0" smtClean="0"/>
              <a:t>amed the Michigan Writer of the Year for 2012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2937272" cy="3916363"/>
          </a:xfrm>
        </p:spPr>
      </p:pic>
    </p:spTree>
    <p:extLst>
      <p:ext uri="{BB962C8B-B14F-4D97-AF65-F5344CB8AC3E}">
        <p14:creationId xmlns:p14="http://schemas.microsoft.com/office/powerpoint/2010/main" val="187662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4196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book received the 2012 Choice Outstanding Academic Title Award</a:t>
            </a:r>
            <a:endParaRPr lang="en-US" dirty="0"/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Marek Haltof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91000" y="4343400"/>
            <a:ext cx="4498975" cy="1828800"/>
          </a:xfrm>
        </p:spPr>
        <p:txBody>
          <a:bodyPr anchor="t" anchorCtr="0"/>
          <a:lstStyle/>
          <a:p>
            <a:pPr algn="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Jaspal Singh</a:t>
            </a:r>
          </a:p>
          <a:p>
            <a:r>
              <a:rPr lang="en-US" dirty="0" smtClean="0"/>
              <a:t>Received a Fulbright for 2012-13 for work on the Sikhs</a:t>
            </a:r>
            <a:endParaRPr lang="en-US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90800"/>
            <a:ext cx="2362200" cy="3543300"/>
          </a:xfrm>
        </p:spPr>
      </p:pic>
      <p:pic>
        <p:nvPicPr>
          <p:cNvPr id="19" name="Content Placeholder 1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09600"/>
            <a:ext cx="2438400" cy="3657600"/>
          </a:xfrm>
        </p:spPr>
      </p:pic>
    </p:spTree>
    <p:extLst>
      <p:ext uri="{BB962C8B-B14F-4D97-AF65-F5344CB8AC3E}">
        <p14:creationId xmlns:p14="http://schemas.microsoft.com/office/powerpoint/2010/main" val="97820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47244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His Digital Herbert (leader in cutting edge research technology)</a:t>
            </a:r>
            <a:endParaRPr lang="en-US" dirty="0"/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Rob Whalen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4343400"/>
            <a:ext cx="3965575" cy="1828800"/>
          </a:xfrm>
        </p:spPr>
        <p:txBody>
          <a:bodyPr anchor="t" anchorCtr="0"/>
          <a:lstStyle/>
          <a:p>
            <a:pPr algn="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Jim McCommons</a:t>
            </a:r>
          </a:p>
          <a:p>
            <a:r>
              <a:rPr lang="en-US" i="1" dirty="0" smtClean="0"/>
              <a:t>Waiting on a Train </a:t>
            </a:r>
            <a:r>
              <a:rPr lang="en-US" dirty="0" smtClean="0"/>
              <a:t>gained national attention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2439194" cy="3658791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0" y="457200"/>
            <a:ext cx="2540000" cy="3810000"/>
          </a:xfrm>
        </p:spPr>
      </p:pic>
    </p:spTree>
    <p:extLst>
      <p:ext uri="{BB962C8B-B14F-4D97-AF65-F5344CB8AC3E}">
        <p14:creationId xmlns:p14="http://schemas.microsoft.com/office/powerpoint/2010/main" val="55726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47244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Received 5 book awards in the last two years</a:t>
            </a:r>
            <a:endParaRPr lang="en-US" dirty="0"/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Matt Frank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3276600" cy="3949473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4027488"/>
          </a:xfrm>
        </p:spPr>
        <p:txBody>
          <a:bodyPr/>
          <a:lstStyle/>
          <a:p>
            <a:r>
              <a:rPr lang="en-US" dirty="0" smtClean="0"/>
              <a:t>5 of the last 7 Peter White Scholars were from the English Department</a:t>
            </a:r>
          </a:p>
          <a:p>
            <a:pPr lvl="1"/>
            <a:r>
              <a:rPr lang="en-US" dirty="0" smtClean="0"/>
              <a:t>Jim McCommons</a:t>
            </a:r>
          </a:p>
          <a:p>
            <a:pPr lvl="1"/>
            <a:r>
              <a:rPr lang="en-US" dirty="0" smtClean="0"/>
              <a:t>John Smolens</a:t>
            </a:r>
          </a:p>
          <a:p>
            <a:pPr lvl="1"/>
            <a:r>
              <a:rPr lang="en-US" dirty="0" smtClean="0"/>
              <a:t>Stephen Burn</a:t>
            </a:r>
          </a:p>
          <a:p>
            <a:pPr lvl="1"/>
            <a:r>
              <a:rPr lang="en-US" dirty="0" smtClean="0"/>
              <a:t>Rob Whalen</a:t>
            </a:r>
          </a:p>
          <a:p>
            <a:pPr lvl="1"/>
            <a:r>
              <a:rPr lang="en-US" dirty="0" smtClean="0"/>
              <a:t>Marek Haltof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9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172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National Recognition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Five of our graduates were featured among the fifty best new poets of 2010 and another one was included in the 2011 selection.</a:t>
            </a:r>
          </a:p>
          <a:p>
            <a:r>
              <a:rPr lang="en-US" dirty="0" smtClean="0"/>
              <a:t>The Huffington Post recommended NMU’s MFA program as one of the 25 to look at because of exciting things happening in it.</a:t>
            </a:r>
          </a:p>
        </p:txBody>
      </p:sp>
      <p:pic>
        <p:nvPicPr>
          <p:cNvPr id="1026" name="Picture 2" descr="C:\Users\amccabe\AppData\Local\Microsoft\Windows\Temporary Internet Files\Content.IE5\K42CN7TA\MC900349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1815998" cy="141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63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Departmental Scholarship for 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10 books</a:t>
            </a:r>
          </a:p>
          <a:p>
            <a:r>
              <a:rPr lang="en-US" dirty="0" smtClean="0"/>
              <a:t>33 short creative works</a:t>
            </a:r>
          </a:p>
          <a:p>
            <a:r>
              <a:rPr lang="en-US" dirty="0" smtClean="0"/>
              <a:t>20 articles published/forthcoming</a:t>
            </a:r>
          </a:p>
          <a:p>
            <a:r>
              <a:rPr lang="en-US" dirty="0" smtClean="0"/>
              <a:t>4 book reviews</a:t>
            </a:r>
          </a:p>
          <a:p>
            <a:r>
              <a:rPr lang="en-US" dirty="0" smtClean="0"/>
              <a:t>38 conference presentations/panels/organizers</a:t>
            </a:r>
          </a:p>
          <a:p>
            <a:r>
              <a:rPr lang="en-US" dirty="0" smtClean="0"/>
              <a:t>18 readings/interviews</a:t>
            </a:r>
          </a:p>
          <a:p>
            <a:r>
              <a:rPr lang="en-US" dirty="0" smtClean="0"/>
              <a:t>7 grants</a:t>
            </a:r>
          </a:p>
          <a:p>
            <a:r>
              <a:rPr lang="en-US" dirty="0" smtClean="0"/>
              <a:t>62 undergraduate conference presentations</a:t>
            </a:r>
          </a:p>
          <a:p>
            <a:r>
              <a:rPr lang="en-US" dirty="0" smtClean="0"/>
              <a:t>73 graduate conference presentations</a:t>
            </a:r>
          </a:p>
        </p:txBody>
      </p:sp>
      <p:pic>
        <p:nvPicPr>
          <p:cNvPr id="2050" name="Picture 2" descr="C:\Users\amccabe\AppData\Local\Microsoft\Windows\Temporary Internet Files\Content.IE5\R36ONKKW\MP9003058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00200"/>
            <a:ext cx="1920815" cy="169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53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92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Result: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Over 100 applications for the MFA Program this year so far, which offers us an opportunity to expand the program.</a:t>
            </a:r>
          </a:p>
          <a:p>
            <a:r>
              <a:rPr lang="en-US" dirty="0" smtClean="0"/>
              <a:t>An increasing number of writing majors &amp; minors since the drop after the peak in 2007 to 138 until the drop in overall enrollment this year.</a:t>
            </a:r>
          </a:p>
        </p:txBody>
      </p:sp>
      <p:pic>
        <p:nvPicPr>
          <p:cNvPr id="1026" name="Picture 2" descr="C:\Users\amccabe\AppData\Local\Microsoft\Windows\Temporary Internet Files\Content.IE5\K42CN7TA\MC9002506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2509"/>
            <a:ext cx="1600200" cy="144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88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475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English Department Position Request - EPC</vt:lpstr>
      <vt:lpstr>I.  Reputation</vt:lpstr>
      <vt:lpstr>PowerPoint Presentation</vt:lpstr>
      <vt:lpstr>PowerPoint Presentation</vt:lpstr>
      <vt:lpstr>PowerPoint Presentation</vt:lpstr>
      <vt:lpstr>PowerPoint Presentation</vt:lpstr>
      <vt:lpstr>National Recognition</vt:lpstr>
      <vt:lpstr>Departmental Scholarship for 2011</vt:lpstr>
      <vt:lpstr>Result:</vt:lpstr>
      <vt:lpstr>II.  Productivity</vt:lpstr>
      <vt:lpstr>Our English Department</vt:lpstr>
      <vt:lpstr>PowerPoint Presentation</vt:lpstr>
      <vt:lpstr>PowerPoint Presentation</vt:lpstr>
      <vt:lpstr>III.  Need</vt:lpstr>
      <vt:lpstr>Department Balance</vt:lpstr>
      <vt:lpstr>Creative Writers in the Department</vt:lpstr>
      <vt:lpstr>Responsibilities</vt:lpstr>
      <vt:lpstr>Spread Thin</vt:lpstr>
      <vt:lpstr>Request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Department Position Request - EPC</dc:title>
  <dc:creator>Registered User</dc:creator>
  <cp:lastModifiedBy>Registered User</cp:lastModifiedBy>
  <cp:revision>14</cp:revision>
  <dcterms:created xsi:type="dcterms:W3CDTF">2013-02-08T18:04:15Z</dcterms:created>
  <dcterms:modified xsi:type="dcterms:W3CDTF">2013-03-19T12:50:45Z</dcterms:modified>
</cp:coreProperties>
</file>