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59"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93" d="100"/>
          <a:sy n="93" d="100"/>
        </p:scale>
        <p:origin x="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5EF0A-3D65-421E-A408-C1ACAF6969C9}" type="datetimeFigureOut">
              <a:rPr lang="en-US" smtClean="0"/>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39CB8-ABD7-47C3-973D-8103B96A5BDD}" type="slidenum">
              <a:rPr lang="en-US" smtClean="0"/>
              <a:t>‹#›</a:t>
            </a:fld>
            <a:endParaRPr lang="en-US"/>
          </a:p>
        </p:txBody>
      </p:sp>
    </p:spTree>
    <p:extLst>
      <p:ext uri="{BB962C8B-B14F-4D97-AF65-F5344CB8AC3E}">
        <p14:creationId xmlns:p14="http://schemas.microsoft.com/office/powerpoint/2010/main" val="322063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E3C9F52-CBDD-4701-8DB9-902FD236C8EB}"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1FA4D-C09E-4269-AACB-F9D4BC78B3B7}"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432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3C9F52-CBDD-4701-8DB9-902FD236C8EB}"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1FA4D-C09E-4269-AACB-F9D4BC78B3B7}" type="slidenum">
              <a:rPr lang="en-US" smtClean="0"/>
              <a:t>‹#›</a:t>
            </a:fld>
            <a:endParaRPr lang="en-US"/>
          </a:p>
        </p:txBody>
      </p:sp>
    </p:spTree>
    <p:extLst>
      <p:ext uri="{BB962C8B-B14F-4D97-AF65-F5344CB8AC3E}">
        <p14:creationId xmlns:p14="http://schemas.microsoft.com/office/powerpoint/2010/main" val="95097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3C9F52-CBDD-4701-8DB9-902FD236C8EB}"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1FA4D-C09E-4269-AACB-F9D4BC78B3B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75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3C9F52-CBDD-4701-8DB9-902FD236C8EB}"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1FA4D-C09E-4269-AACB-F9D4BC78B3B7}" type="slidenum">
              <a:rPr lang="en-US" smtClean="0"/>
              <a:t>‹#›</a:t>
            </a:fld>
            <a:endParaRPr lang="en-US"/>
          </a:p>
        </p:txBody>
      </p:sp>
    </p:spTree>
    <p:extLst>
      <p:ext uri="{BB962C8B-B14F-4D97-AF65-F5344CB8AC3E}">
        <p14:creationId xmlns:p14="http://schemas.microsoft.com/office/powerpoint/2010/main" val="165830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3C9F52-CBDD-4701-8DB9-902FD236C8EB}"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1FA4D-C09E-4269-AACB-F9D4BC78B3B7}"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691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3C9F52-CBDD-4701-8DB9-902FD236C8EB}"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1FA4D-C09E-4269-AACB-F9D4BC78B3B7}" type="slidenum">
              <a:rPr lang="en-US" smtClean="0"/>
              <a:t>‹#›</a:t>
            </a:fld>
            <a:endParaRPr lang="en-US"/>
          </a:p>
        </p:txBody>
      </p:sp>
    </p:spTree>
    <p:extLst>
      <p:ext uri="{BB962C8B-B14F-4D97-AF65-F5344CB8AC3E}">
        <p14:creationId xmlns:p14="http://schemas.microsoft.com/office/powerpoint/2010/main" val="118289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3C9F52-CBDD-4701-8DB9-902FD236C8EB}"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1FA4D-C09E-4269-AACB-F9D4BC78B3B7}" type="slidenum">
              <a:rPr lang="en-US" smtClean="0"/>
              <a:t>‹#›</a:t>
            </a:fld>
            <a:endParaRPr lang="en-US"/>
          </a:p>
        </p:txBody>
      </p:sp>
    </p:spTree>
    <p:extLst>
      <p:ext uri="{BB962C8B-B14F-4D97-AF65-F5344CB8AC3E}">
        <p14:creationId xmlns:p14="http://schemas.microsoft.com/office/powerpoint/2010/main" val="269263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3C9F52-CBDD-4701-8DB9-902FD236C8EB}"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1FA4D-C09E-4269-AACB-F9D4BC78B3B7}" type="slidenum">
              <a:rPr lang="en-US" smtClean="0"/>
              <a:t>‹#›</a:t>
            </a:fld>
            <a:endParaRPr lang="en-US"/>
          </a:p>
        </p:txBody>
      </p:sp>
    </p:spTree>
    <p:extLst>
      <p:ext uri="{BB962C8B-B14F-4D97-AF65-F5344CB8AC3E}">
        <p14:creationId xmlns:p14="http://schemas.microsoft.com/office/powerpoint/2010/main" val="33254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C9F52-CBDD-4701-8DB9-902FD236C8EB}"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1FA4D-C09E-4269-AACB-F9D4BC78B3B7}" type="slidenum">
              <a:rPr lang="en-US" smtClean="0"/>
              <a:t>‹#›</a:t>
            </a:fld>
            <a:endParaRPr lang="en-US"/>
          </a:p>
        </p:txBody>
      </p:sp>
    </p:spTree>
    <p:extLst>
      <p:ext uri="{BB962C8B-B14F-4D97-AF65-F5344CB8AC3E}">
        <p14:creationId xmlns:p14="http://schemas.microsoft.com/office/powerpoint/2010/main" val="419172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E3C9F52-CBDD-4701-8DB9-902FD236C8EB}"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1FA4D-C09E-4269-AACB-F9D4BC78B3B7}" type="slidenum">
              <a:rPr lang="en-US" smtClean="0"/>
              <a:t>‹#›</a:t>
            </a:fld>
            <a:endParaRPr lang="en-US"/>
          </a:p>
        </p:txBody>
      </p:sp>
    </p:spTree>
    <p:extLst>
      <p:ext uri="{BB962C8B-B14F-4D97-AF65-F5344CB8AC3E}">
        <p14:creationId xmlns:p14="http://schemas.microsoft.com/office/powerpoint/2010/main" val="268613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3C9F52-CBDD-4701-8DB9-902FD236C8EB}"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1FA4D-C09E-4269-AACB-F9D4BC78B3B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90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3C9F52-CBDD-4701-8DB9-902FD236C8EB}" type="datetimeFigureOut">
              <a:rPr lang="en-US" smtClean="0"/>
              <a:t>6/8/2021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CD1FA4D-C09E-4269-AACB-F9D4BC78B3B7}"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349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raduate@nm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nmu.edu/graduatestudies/future-faculty-fellowship"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mu.edu/graduatestudies/future-faculty-fellowship"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ilogin.michigan.gov/uisecure/selfservice/anonymous/register" TargetMode="External"/><Relationship Id="rId2" Type="http://schemas.openxmlformats.org/officeDocument/2006/relationships/hyperlink" Target="https://milogin.michigan.gov/eai/log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ILogin@Michigan.gov"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faculty fellowship application walk-through</a:t>
            </a:r>
            <a:endParaRPr lang="en-US" dirty="0"/>
          </a:p>
        </p:txBody>
      </p:sp>
      <p:sp>
        <p:nvSpPr>
          <p:cNvPr id="3" name="Subtitle 2"/>
          <p:cNvSpPr>
            <a:spLocks noGrp="1"/>
          </p:cNvSpPr>
          <p:nvPr>
            <p:ph type="subTitle" idx="1"/>
          </p:nvPr>
        </p:nvSpPr>
        <p:spPr/>
        <p:txBody>
          <a:bodyPr/>
          <a:lstStyle/>
          <a:p>
            <a:r>
              <a:rPr lang="en-US" dirty="0" smtClean="0"/>
              <a:t>Questions? Contact Graduate Studies and Research </a:t>
            </a:r>
          </a:p>
          <a:p>
            <a:r>
              <a:rPr lang="en-US" dirty="0" smtClean="0">
                <a:hlinkClick r:id="rId2"/>
              </a:rPr>
              <a:t>graduate@nmu.edu</a:t>
            </a:r>
            <a:r>
              <a:rPr lang="en-US" dirty="0" smtClean="0"/>
              <a:t>; 906.227.2300</a:t>
            </a:r>
            <a:endParaRPr lang="en-US" dirty="0"/>
          </a:p>
        </p:txBody>
      </p:sp>
    </p:spTree>
    <p:extLst>
      <p:ext uri="{BB962C8B-B14F-4D97-AF65-F5344CB8AC3E}">
        <p14:creationId xmlns:p14="http://schemas.microsoft.com/office/powerpoint/2010/main" val="50904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451" y="816796"/>
            <a:ext cx="4071855" cy="5203860"/>
          </a:xfrm>
        </p:spPr>
        <p:txBody>
          <a:bodyPr/>
          <a:lstStyle/>
          <a:p>
            <a:r>
              <a:rPr lang="en-US" dirty="0" smtClean="0"/>
              <a:t>9: Eligibility Section 2: In this section you must select the way(s) in which you qualify as an economically or academically disadvantaged person. </a:t>
            </a:r>
          </a:p>
          <a:p>
            <a:r>
              <a:rPr lang="en-US" dirty="0" smtClean="0"/>
              <a:t>Note that you will self-select the categories, but different categories require different types of documentation. </a:t>
            </a:r>
          </a:p>
          <a:p>
            <a:r>
              <a:rPr lang="en-US" dirty="0" smtClean="0"/>
              <a:t>In the boxes checked in the example, one requires documentation, one has an optional documentation, and one is self-attestation (checking the box). </a:t>
            </a:r>
          </a:p>
          <a:p>
            <a:endParaRPr lang="en-US" dirty="0"/>
          </a:p>
        </p:txBody>
      </p:sp>
      <p:pic>
        <p:nvPicPr>
          <p:cNvPr id="4" name="Picture 3"/>
          <p:cNvPicPr>
            <a:picLocks noChangeAspect="1"/>
          </p:cNvPicPr>
          <p:nvPr/>
        </p:nvPicPr>
        <p:blipFill>
          <a:blip r:embed="rId2"/>
          <a:stretch>
            <a:fillRect/>
          </a:stretch>
        </p:blipFill>
        <p:spPr>
          <a:xfrm>
            <a:off x="4890499" y="670414"/>
            <a:ext cx="6902681" cy="5755162"/>
          </a:xfrm>
          <a:prstGeom prst="rect">
            <a:avLst/>
          </a:prstGeom>
        </p:spPr>
      </p:pic>
    </p:spTree>
    <p:extLst>
      <p:ext uri="{BB962C8B-B14F-4D97-AF65-F5344CB8AC3E}">
        <p14:creationId xmlns:p14="http://schemas.microsoft.com/office/powerpoint/2010/main" val="3654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38938" y="1444094"/>
            <a:ext cx="7245519" cy="4782439"/>
          </a:xfrm>
          <a:prstGeom prst="rect">
            <a:avLst/>
          </a:prstGeom>
        </p:spPr>
      </p:pic>
      <p:sp>
        <p:nvSpPr>
          <p:cNvPr id="6" name="TextBox 5"/>
          <p:cNvSpPr txBox="1"/>
          <p:nvPr/>
        </p:nvSpPr>
        <p:spPr>
          <a:xfrm>
            <a:off x="883578" y="791110"/>
            <a:ext cx="3143892" cy="4801314"/>
          </a:xfrm>
          <a:prstGeom prst="rect">
            <a:avLst/>
          </a:prstGeom>
          <a:noFill/>
        </p:spPr>
        <p:txBody>
          <a:bodyPr wrap="square" rtlCol="0">
            <a:spAutoFit/>
          </a:bodyPr>
          <a:lstStyle/>
          <a:p>
            <a:r>
              <a:rPr lang="en-US" sz="2400" dirty="0" smtClean="0"/>
              <a:t>10:</a:t>
            </a:r>
          </a:p>
          <a:p>
            <a:r>
              <a:rPr lang="en-US" sz="2400" dirty="0" smtClean="0"/>
              <a:t>The information from Eligibility Section 3 will be used to verify the information you provided in the other screens. The bottom agreement and certification check box outlines the ways in which your information will be used. </a:t>
            </a:r>
          </a:p>
          <a:p>
            <a:endParaRPr lang="en-US" dirty="0"/>
          </a:p>
        </p:txBody>
      </p:sp>
    </p:spTree>
    <p:extLst>
      <p:ext uri="{BB962C8B-B14F-4D97-AF65-F5344CB8AC3E}">
        <p14:creationId xmlns:p14="http://schemas.microsoft.com/office/powerpoint/2010/main" val="326656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467" y="755151"/>
            <a:ext cx="9720073" cy="4023360"/>
          </a:xfrm>
        </p:spPr>
        <p:txBody>
          <a:bodyPr/>
          <a:lstStyle/>
          <a:p>
            <a:r>
              <a:rPr lang="en-US" dirty="0" smtClean="0"/>
              <a:t>11: Guideline Sections: These screens describe the service requirements and guidelines for use of the award, should you be awarded. Become familiar with these. There are copies of these documents available at NMU’s </a:t>
            </a:r>
            <a:r>
              <a:rPr lang="en-US" dirty="0"/>
              <a:t>FFF website: </a:t>
            </a:r>
            <a:r>
              <a:rPr lang="en-US" dirty="0">
                <a:hlinkClick r:id="rId2"/>
              </a:rPr>
              <a:t>https://</a:t>
            </a:r>
            <a:r>
              <a:rPr lang="en-US" dirty="0" smtClean="0">
                <a:hlinkClick r:id="rId2"/>
              </a:rPr>
              <a:t>nmu.edu/graduatestudies/future-faculty-fellowship</a:t>
            </a:r>
            <a:endParaRPr lang="en-US" dirty="0" smtClean="0"/>
          </a:p>
          <a:p>
            <a:endParaRPr lang="en-US" dirty="0"/>
          </a:p>
        </p:txBody>
      </p:sp>
      <p:pic>
        <p:nvPicPr>
          <p:cNvPr id="4" name="Picture 3"/>
          <p:cNvPicPr>
            <a:picLocks noChangeAspect="1"/>
          </p:cNvPicPr>
          <p:nvPr/>
        </p:nvPicPr>
        <p:blipFill>
          <a:blip r:embed="rId3"/>
          <a:stretch>
            <a:fillRect/>
          </a:stretch>
        </p:blipFill>
        <p:spPr>
          <a:xfrm>
            <a:off x="453688" y="2766831"/>
            <a:ext cx="6080354" cy="3106648"/>
          </a:xfrm>
          <a:prstGeom prst="rect">
            <a:avLst/>
          </a:prstGeom>
        </p:spPr>
      </p:pic>
      <p:pic>
        <p:nvPicPr>
          <p:cNvPr id="5" name="Picture 4"/>
          <p:cNvPicPr>
            <a:picLocks noChangeAspect="1"/>
          </p:cNvPicPr>
          <p:nvPr/>
        </p:nvPicPr>
        <p:blipFill>
          <a:blip r:embed="rId4"/>
          <a:stretch>
            <a:fillRect/>
          </a:stretch>
        </p:blipFill>
        <p:spPr>
          <a:xfrm>
            <a:off x="6188291" y="2828369"/>
            <a:ext cx="5401653" cy="2983572"/>
          </a:xfrm>
          <a:prstGeom prst="rect">
            <a:avLst/>
          </a:prstGeom>
        </p:spPr>
      </p:pic>
    </p:spTree>
    <p:extLst>
      <p:ext uri="{BB962C8B-B14F-4D97-AF65-F5344CB8AC3E}">
        <p14:creationId xmlns:p14="http://schemas.microsoft.com/office/powerpoint/2010/main" val="11734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4938" y="2388741"/>
            <a:ext cx="3061699" cy="3970962"/>
          </a:xfrm>
        </p:spPr>
        <p:txBody>
          <a:bodyPr>
            <a:normAutofit/>
          </a:bodyPr>
          <a:lstStyle/>
          <a:p>
            <a:r>
              <a:rPr lang="en-US" sz="1800" dirty="0" smtClean="0"/>
              <a:t>Note: even though I entered this section as if I was starting my degree in the future and the masters degree transcript section says it is optional, the system continued to show an warning error note when I saved which will have to be eliminated in order to submit. </a:t>
            </a:r>
          </a:p>
          <a:p>
            <a:r>
              <a:rPr lang="en-US" sz="1800" dirty="0" smtClean="0"/>
              <a:t>We recommend uploading your admission letter or application if you do not have masters level transcripts yet. </a:t>
            </a:r>
          </a:p>
        </p:txBody>
      </p:sp>
      <p:pic>
        <p:nvPicPr>
          <p:cNvPr id="5" name="Picture 4"/>
          <p:cNvPicPr>
            <a:picLocks noChangeAspect="1"/>
          </p:cNvPicPr>
          <p:nvPr/>
        </p:nvPicPr>
        <p:blipFill>
          <a:blip r:embed="rId2"/>
          <a:stretch>
            <a:fillRect/>
          </a:stretch>
        </p:blipFill>
        <p:spPr>
          <a:xfrm>
            <a:off x="742262" y="2286000"/>
            <a:ext cx="7080235" cy="3849333"/>
          </a:xfrm>
          <a:prstGeom prst="rect">
            <a:avLst/>
          </a:prstGeom>
        </p:spPr>
      </p:pic>
      <p:sp>
        <p:nvSpPr>
          <p:cNvPr id="10" name="TextBox 9"/>
          <p:cNvSpPr txBox="1"/>
          <p:nvPr/>
        </p:nvSpPr>
        <p:spPr>
          <a:xfrm>
            <a:off x="742262" y="678095"/>
            <a:ext cx="8815227" cy="1200329"/>
          </a:xfrm>
          <a:prstGeom prst="rect">
            <a:avLst/>
          </a:prstGeom>
          <a:noFill/>
        </p:spPr>
        <p:txBody>
          <a:bodyPr wrap="square" rtlCol="0">
            <a:spAutoFit/>
          </a:bodyPr>
          <a:lstStyle/>
          <a:p>
            <a:r>
              <a:rPr lang="en-US" dirty="0"/>
              <a:t>12: Personal and Educational Questions: For the personal section, you will need your driver’s license number and school ID number. In the educational section, you will input your higher educational history. You will need unofficial transcripts. These can be screenshots or PDFs of your academic records that you have in your student portal. </a:t>
            </a:r>
          </a:p>
        </p:txBody>
      </p:sp>
    </p:spTree>
    <p:extLst>
      <p:ext uri="{BB962C8B-B14F-4D97-AF65-F5344CB8AC3E}">
        <p14:creationId xmlns:p14="http://schemas.microsoft.com/office/powerpoint/2010/main" val="243700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88396" y="2570324"/>
            <a:ext cx="6760395" cy="4174660"/>
          </a:xfrm>
          <a:prstGeom prst="rect">
            <a:avLst/>
          </a:prstGeom>
        </p:spPr>
      </p:pic>
      <p:sp>
        <p:nvSpPr>
          <p:cNvPr id="5" name="TextBox 4"/>
          <p:cNvSpPr txBox="1"/>
          <p:nvPr/>
        </p:nvSpPr>
        <p:spPr>
          <a:xfrm>
            <a:off x="1196939" y="706884"/>
            <a:ext cx="8476179" cy="1754326"/>
          </a:xfrm>
          <a:prstGeom prst="rect">
            <a:avLst/>
          </a:prstGeom>
          <a:noFill/>
        </p:spPr>
        <p:txBody>
          <a:bodyPr wrap="square" rtlCol="0">
            <a:spAutoFit/>
          </a:bodyPr>
          <a:lstStyle/>
          <a:p>
            <a:r>
              <a:rPr lang="en-US" dirty="0" smtClean="0"/>
              <a:t>13: The final page asks you to upload your goal statement, CV, budget, and letters of recommendation. Be sure to pay attention to the topic note </a:t>
            </a:r>
            <a:r>
              <a:rPr lang="en-US" dirty="0"/>
              <a:t>and required </a:t>
            </a:r>
            <a:r>
              <a:rPr lang="en-US" dirty="0" smtClean="0"/>
              <a:t>guidelines for these documents.</a:t>
            </a:r>
          </a:p>
          <a:p>
            <a:r>
              <a:rPr lang="en-US" dirty="0" smtClean="0"/>
              <a:t>For templates and assistance with these documents </a:t>
            </a:r>
            <a:r>
              <a:rPr lang="en-US" dirty="0"/>
              <a:t>refer to </a:t>
            </a:r>
            <a:r>
              <a:rPr lang="en-US" dirty="0">
                <a:hlinkClick r:id="rId3"/>
              </a:rPr>
              <a:t>https://</a:t>
            </a:r>
            <a:r>
              <a:rPr lang="en-US" dirty="0" smtClean="0">
                <a:hlinkClick r:id="rId3"/>
              </a:rPr>
              <a:t>nmu.edu/graduatestudies/future-faculty-fellowship</a:t>
            </a:r>
            <a:r>
              <a:rPr lang="en-US" dirty="0" smtClean="0"/>
              <a:t> or contact Graduate Studies and Research. </a:t>
            </a:r>
            <a:endParaRPr lang="en-US" dirty="0"/>
          </a:p>
        </p:txBody>
      </p:sp>
    </p:spTree>
    <p:extLst>
      <p:ext uri="{BB962C8B-B14F-4D97-AF65-F5344CB8AC3E}">
        <p14:creationId xmlns:p14="http://schemas.microsoft.com/office/powerpoint/2010/main" val="80080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34212" y="2914670"/>
            <a:ext cx="9720262" cy="1018778"/>
          </a:xfrm>
          <a:prstGeom prst="rect">
            <a:avLst/>
          </a:prstGeom>
        </p:spPr>
      </p:pic>
      <p:sp>
        <p:nvSpPr>
          <p:cNvPr id="6" name="TextBox 5"/>
          <p:cNvSpPr txBox="1"/>
          <p:nvPr/>
        </p:nvSpPr>
        <p:spPr>
          <a:xfrm>
            <a:off x="2291137" y="1068513"/>
            <a:ext cx="6852863" cy="1477328"/>
          </a:xfrm>
          <a:prstGeom prst="rect">
            <a:avLst/>
          </a:prstGeom>
          <a:noFill/>
        </p:spPr>
        <p:txBody>
          <a:bodyPr wrap="square" rtlCol="0">
            <a:spAutoFit/>
          </a:bodyPr>
          <a:lstStyle/>
          <a:p>
            <a:r>
              <a:rPr lang="en-US" dirty="0" smtClean="0"/>
              <a:t>Submit! The bottom of the application documents section instructs you in submitting your application. The application cannot be changed once you submit it. </a:t>
            </a:r>
          </a:p>
          <a:p>
            <a:r>
              <a:rPr lang="en-US" dirty="0" smtClean="0"/>
              <a:t>Note: Saving your application does not submit it. To submit, you must click Application Submitted in the left navigation area. </a:t>
            </a:r>
            <a:endParaRPr lang="en-US" dirty="0"/>
          </a:p>
        </p:txBody>
      </p:sp>
      <p:sp>
        <p:nvSpPr>
          <p:cNvPr id="7" name="TextBox 6"/>
          <p:cNvSpPr txBox="1"/>
          <p:nvPr/>
        </p:nvSpPr>
        <p:spPr>
          <a:xfrm>
            <a:off x="2380581" y="4530904"/>
            <a:ext cx="7027524" cy="1200329"/>
          </a:xfrm>
          <a:prstGeom prst="rect">
            <a:avLst/>
          </a:prstGeom>
          <a:noFill/>
        </p:spPr>
        <p:txBody>
          <a:bodyPr wrap="square" rtlCol="0">
            <a:spAutoFit/>
          </a:bodyPr>
          <a:lstStyle/>
          <a:p>
            <a:r>
              <a:rPr lang="en-US" dirty="0" smtClean="0"/>
              <a:t>After submission, NMU’s FFF Award Committee will review applications. If the committee has questions about an application, they may reach out to you for additional information. Check your email and respond to these requests as quickly as possible. The awarding process moves quickly! </a:t>
            </a:r>
            <a:endParaRPr lang="en-US" dirty="0"/>
          </a:p>
        </p:txBody>
      </p:sp>
    </p:spTree>
    <p:extLst>
      <p:ext uri="{BB962C8B-B14F-4D97-AF65-F5344CB8AC3E}">
        <p14:creationId xmlns:p14="http://schemas.microsoft.com/office/powerpoint/2010/main" val="399957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838" y="657546"/>
            <a:ext cx="10554847" cy="5167901"/>
          </a:xfrm>
        </p:spPr>
        <p:txBody>
          <a:bodyPr/>
          <a:lstStyle/>
          <a:p>
            <a:r>
              <a:rPr lang="en-US" sz="2400" dirty="0" smtClean="0"/>
              <a:t>1:</a:t>
            </a:r>
          </a:p>
          <a:p>
            <a:endParaRPr lang="en-US" dirty="0"/>
          </a:p>
          <a:p>
            <a:pPr marL="0" indent="0">
              <a:buNone/>
            </a:pPr>
            <a:r>
              <a:rPr lang="en-US" sz="2400" dirty="0" smtClean="0"/>
              <a:t>Apply for the Future Faculty Fellowship (FFF) Program through the Michigan </a:t>
            </a:r>
            <a:r>
              <a:rPr lang="en-US" sz="2400" dirty="0" err="1" smtClean="0"/>
              <a:t>MiLogin</a:t>
            </a:r>
            <a:r>
              <a:rPr lang="en-US" sz="2400" dirty="0" smtClean="0"/>
              <a:t> System</a:t>
            </a:r>
          </a:p>
          <a:p>
            <a:pPr lvl="2"/>
            <a:r>
              <a:rPr lang="en-US" sz="1600" dirty="0" smtClean="0"/>
              <a:t>This is the same system that you would use to access online Secretary of State Services; you may already have an account</a:t>
            </a:r>
          </a:p>
          <a:p>
            <a:pPr lvl="1"/>
            <a:endParaRPr lang="en-US" sz="2000" dirty="0"/>
          </a:p>
          <a:p>
            <a:pPr lvl="1"/>
            <a:r>
              <a:rPr lang="en-US" sz="2000" dirty="0"/>
              <a:t>Log in at </a:t>
            </a:r>
            <a:r>
              <a:rPr lang="en-US" sz="2000" dirty="0">
                <a:hlinkClick r:id="rId2"/>
              </a:rPr>
              <a:t>https://milogin.michigan.gov/eai/login</a:t>
            </a:r>
            <a:r>
              <a:rPr lang="en-US" sz="2000" dirty="0" smtClean="0">
                <a:hlinkClick r:id="rId2"/>
              </a:rPr>
              <a:t>/</a:t>
            </a:r>
            <a:endParaRPr lang="en-US" sz="2000" dirty="0" smtClean="0"/>
          </a:p>
          <a:p>
            <a:pPr lvl="1"/>
            <a:endParaRPr lang="en-US" sz="2000" dirty="0"/>
          </a:p>
          <a:p>
            <a:pPr lvl="1"/>
            <a:r>
              <a:rPr lang="en-US" sz="2000" dirty="0" smtClean="0"/>
              <a:t>If you do not have an </a:t>
            </a:r>
            <a:r>
              <a:rPr lang="en-US" sz="2000" dirty="0"/>
              <a:t>existing account, go to </a:t>
            </a:r>
            <a:r>
              <a:rPr lang="en-US" sz="2000" dirty="0">
                <a:hlinkClick r:id="rId3"/>
              </a:rPr>
              <a:t>https://</a:t>
            </a:r>
            <a:r>
              <a:rPr lang="en-US" sz="2000" dirty="0" smtClean="0">
                <a:hlinkClick r:id="rId3"/>
              </a:rPr>
              <a:t>milogin.michigan.gov/uisecure/selfservice/anonymous/register</a:t>
            </a:r>
            <a:r>
              <a:rPr lang="en-US" sz="2000" dirty="0" smtClean="0"/>
              <a:t> to create an account. You will need to verify your email address and mobile number to finish the account set up, so be sure to be in a place where you are able to access these.</a:t>
            </a:r>
            <a:endParaRPr lang="en-US" sz="2000" dirty="0"/>
          </a:p>
        </p:txBody>
      </p:sp>
    </p:spTree>
    <p:extLst>
      <p:ext uri="{BB962C8B-B14F-4D97-AF65-F5344CB8AC3E}">
        <p14:creationId xmlns:p14="http://schemas.microsoft.com/office/powerpoint/2010/main" val="84485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564" y="827070"/>
            <a:ext cx="9720073" cy="4023360"/>
          </a:xfrm>
        </p:spPr>
        <p:txBody>
          <a:bodyPr/>
          <a:lstStyle/>
          <a:p>
            <a:r>
              <a:rPr lang="en-US" dirty="0" smtClean="0"/>
              <a:t>2:</a:t>
            </a:r>
          </a:p>
          <a:p>
            <a:r>
              <a:rPr lang="en-US" dirty="0" smtClean="0"/>
              <a:t>Request access to the Future Faculty Fellowship application</a:t>
            </a:r>
          </a:p>
          <a:p>
            <a:r>
              <a:rPr lang="en-US" dirty="0" smtClean="0"/>
              <a:t>Once you have created an account, you will have a home page that automatically gives you access to Michigan SOS Services. In order to gain access to the FFF application, you must request access. </a:t>
            </a:r>
          </a:p>
          <a:p>
            <a:endParaRPr lang="en-US" dirty="0" smtClean="0"/>
          </a:p>
          <a:p>
            <a:endParaRPr lang="en-US" dirty="0"/>
          </a:p>
          <a:p>
            <a:endParaRPr lang="en-US" dirty="0"/>
          </a:p>
        </p:txBody>
      </p:sp>
      <p:pic>
        <p:nvPicPr>
          <p:cNvPr id="7" name="Picture 6"/>
          <p:cNvPicPr>
            <a:picLocks noChangeAspect="1"/>
          </p:cNvPicPr>
          <p:nvPr/>
        </p:nvPicPr>
        <p:blipFill>
          <a:blip r:embed="rId2"/>
          <a:stretch>
            <a:fillRect/>
          </a:stretch>
        </p:blipFill>
        <p:spPr>
          <a:xfrm>
            <a:off x="1635796" y="2917860"/>
            <a:ext cx="7564962" cy="3339102"/>
          </a:xfrm>
          <a:prstGeom prst="rect">
            <a:avLst/>
          </a:prstGeom>
        </p:spPr>
      </p:pic>
    </p:spTree>
    <p:extLst>
      <p:ext uri="{BB962C8B-B14F-4D97-AF65-F5344CB8AC3E}">
        <p14:creationId xmlns:p14="http://schemas.microsoft.com/office/powerpoint/2010/main" val="195592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999" y="262724"/>
            <a:ext cx="9720073" cy="4023360"/>
          </a:xfrm>
        </p:spPr>
        <p:txBody>
          <a:bodyPr/>
          <a:lstStyle/>
          <a:p>
            <a:r>
              <a:rPr lang="en-US" dirty="0" smtClean="0"/>
              <a:t>3:</a:t>
            </a:r>
          </a:p>
          <a:p>
            <a:r>
              <a:rPr lang="en-US" dirty="0" smtClean="0"/>
              <a:t>The Request Access screen has a dropdown menu of departments within in the state that you can request access to.</a:t>
            </a:r>
            <a:endParaRPr lang="en-US" dirty="0"/>
          </a:p>
          <a:p>
            <a:r>
              <a:rPr lang="en-US" dirty="0" smtClean="0"/>
              <a:t>FFF is part of LEO, the Department of Labor and Economic Opportunity.</a:t>
            </a:r>
          </a:p>
          <a:p>
            <a:r>
              <a:rPr lang="en-US" dirty="0" smtClean="0"/>
              <a:t>Follow the prompts to request access to the KCP Future Faculty Fellowship Program.</a:t>
            </a:r>
          </a:p>
          <a:p>
            <a:endParaRPr lang="en-US" dirty="0"/>
          </a:p>
        </p:txBody>
      </p:sp>
      <p:pic>
        <p:nvPicPr>
          <p:cNvPr id="7" name="Picture 6"/>
          <p:cNvPicPr>
            <a:picLocks noChangeAspect="1"/>
          </p:cNvPicPr>
          <p:nvPr/>
        </p:nvPicPr>
        <p:blipFill>
          <a:blip r:embed="rId2"/>
          <a:stretch>
            <a:fillRect/>
          </a:stretch>
        </p:blipFill>
        <p:spPr>
          <a:xfrm>
            <a:off x="261884" y="2417508"/>
            <a:ext cx="3815000" cy="2372453"/>
          </a:xfrm>
          <a:prstGeom prst="rect">
            <a:avLst/>
          </a:prstGeom>
        </p:spPr>
      </p:pic>
      <p:pic>
        <p:nvPicPr>
          <p:cNvPr id="9" name="Picture 8"/>
          <p:cNvPicPr>
            <a:picLocks noChangeAspect="1"/>
          </p:cNvPicPr>
          <p:nvPr/>
        </p:nvPicPr>
        <p:blipFill>
          <a:blip r:embed="rId3"/>
          <a:stretch>
            <a:fillRect/>
          </a:stretch>
        </p:blipFill>
        <p:spPr>
          <a:xfrm>
            <a:off x="3763086" y="3474851"/>
            <a:ext cx="3707900" cy="2468748"/>
          </a:xfrm>
          <a:prstGeom prst="rect">
            <a:avLst/>
          </a:prstGeom>
        </p:spPr>
      </p:pic>
      <p:pic>
        <p:nvPicPr>
          <p:cNvPr id="10" name="Picture 9"/>
          <p:cNvPicPr>
            <a:picLocks noChangeAspect="1"/>
          </p:cNvPicPr>
          <p:nvPr/>
        </p:nvPicPr>
        <p:blipFill>
          <a:blip r:embed="rId4"/>
          <a:stretch>
            <a:fillRect/>
          </a:stretch>
        </p:blipFill>
        <p:spPr>
          <a:xfrm>
            <a:off x="7348523" y="4510355"/>
            <a:ext cx="4450384" cy="2141573"/>
          </a:xfrm>
          <a:prstGeom prst="rect">
            <a:avLst/>
          </a:prstGeom>
        </p:spPr>
      </p:pic>
    </p:spTree>
    <p:extLst>
      <p:ext uri="{BB962C8B-B14F-4D97-AF65-F5344CB8AC3E}">
        <p14:creationId xmlns:p14="http://schemas.microsoft.com/office/powerpoint/2010/main" val="250932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564" y="806522"/>
            <a:ext cx="9720073" cy="4023360"/>
          </a:xfrm>
        </p:spPr>
        <p:txBody>
          <a:bodyPr/>
          <a:lstStyle/>
          <a:p>
            <a:r>
              <a:rPr lang="en-US" dirty="0" smtClean="0"/>
              <a:t>4:</a:t>
            </a:r>
          </a:p>
          <a:p>
            <a:r>
              <a:rPr lang="en-US" dirty="0"/>
              <a:t>Once you request access, you will receive an email from </a:t>
            </a:r>
            <a:r>
              <a:rPr lang="en-US" dirty="0" smtClean="0">
                <a:hlinkClick r:id="rId2"/>
              </a:rPr>
              <a:t>MILogin@Michigan.gov</a:t>
            </a:r>
            <a:r>
              <a:rPr lang="en-US" dirty="0" smtClean="0"/>
              <a:t> granting your access. (This seems to take only a couple of minutes). </a:t>
            </a:r>
          </a:p>
          <a:p>
            <a:r>
              <a:rPr lang="en-US" dirty="0" smtClean="0"/>
              <a:t>To </a:t>
            </a:r>
            <a:r>
              <a:rPr lang="en-US" dirty="0"/>
              <a:t>see </a:t>
            </a:r>
            <a:r>
              <a:rPr lang="en-US" dirty="0" smtClean="0"/>
              <a:t>your </a:t>
            </a:r>
            <a:r>
              <a:rPr lang="en-US" dirty="0"/>
              <a:t>new access, you will need to log out and then back in to the application portal</a:t>
            </a:r>
            <a:r>
              <a:rPr lang="en-US" dirty="0" smtClean="0"/>
              <a:t>. When you sign back in, you will need to complete your applicant profile.</a:t>
            </a:r>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3"/>
          <a:stretch>
            <a:fillRect/>
          </a:stretch>
        </p:blipFill>
        <p:spPr>
          <a:xfrm>
            <a:off x="591942" y="2983366"/>
            <a:ext cx="5397892" cy="2195837"/>
          </a:xfrm>
          <a:prstGeom prst="rect">
            <a:avLst/>
          </a:prstGeom>
        </p:spPr>
      </p:pic>
      <p:pic>
        <p:nvPicPr>
          <p:cNvPr id="5" name="Picture 4"/>
          <p:cNvPicPr>
            <a:picLocks noChangeAspect="1"/>
          </p:cNvPicPr>
          <p:nvPr/>
        </p:nvPicPr>
        <p:blipFill>
          <a:blip r:embed="rId4"/>
          <a:stretch>
            <a:fillRect/>
          </a:stretch>
        </p:blipFill>
        <p:spPr>
          <a:xfrm>
            <a:off x="6100281" y="3791435"/>
            <a:ext cx="4975259" cy="2607683"/>
          </a:xfrm>
          <a:prstGeom prst="rect">
            <a:avLst/>
          </a:prstGeom>
        </p:spPr>
      </p:pic>
    </p:spTree>
    <p:extLst>
      <p:ext uri="{BB962C8B-B14F-4D97-AF65-F5344CB8AC3E}">
        <p14:creationId xmlns:p14="http://schemas.microsoft.com/office/powerpoint/2010/main" val="406251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838" y="806522"/>
            <a:ext cx="9720073" cy="4023360"/>
          </a:xfrm>
        </p:spPr>
        <p:txBody>
          <a:bodyPr/>
          <a:lstStyle/>
          <a:p>
            <a:r>
              <a:rPr lang="en-US" dirty="0" smtClean="0"/>
              <a:t>5:</a:t>
            </a:r>
          </a:p>
          <a:p>
            <a:r>
              <a:rPr lang="en-US" dirty="0" smtClean="0"/>
              <a:t>Once your profile is complete, you will have a dashboard within the KCP FFF Online Management System. </a:t>
            </a:r>
          </a:p>
          <a:p>
            <a:r>
              <a:rPr lang="en-US" dirty="0" smtClean="0"/>
              <a:t>To begin your FFF application, click on the link to the KCP FFF Application in the My Opportunities section. </a:t>
            </a:r>
          </a:p>
          <a:p>
            <a:r>
              <a:rPr lang="en-US" dirty="0" smtClean="0"/>
              <a:t>The application allows you to save and log back in if you are unable to finish it at one time. Once you begin an application, the application link moves to the My Tasks section of your dashboard.</a:t>
            </a:r>
            <a:endParaRPr lang="en-US" dirty="0"/>
          </a:p>
        </p:txBody>
      </p:sp>
      <p:pic>
        <p:nvPicPr>
          <p:cNvPr id="4" name="Picture 3"/>
          <p:cNvPicPr>
            <a:picLocks noChangeAspect="1"/>
          </p:cNvPicPr>
          <p:nvPr/>
        </p:nvPicPr>
        <p:blipFill>
          <a:blip r:embed="rId2"/>
          <a:stretch>
            <a:fillRect/>
          </a:stretch>
        </p:blipFill>
        <p:spPr>
          <a:xfrm>
            <a:off x="363431" y="3976099"/>
            <a:ext cx="5397443" cy="2634785"/>
          </a:xfrm>
          <a:prstGeom prst="rect">
            <a:avLst/>
          </a:prstGeom>
        </p:spPr>
      </p:pic>
      <p:pic>
        <p:nvPicPr>
          <p:cNvPr id="5" name="Picture 4"/>
          <p:cNvPicPr>
            <a:picLocks noChangeAspect="1"/>
          </p:cNvPicPr>
          <p:nvPr/>
        </p:nvPicPr>
        <p:blipFill>
          <a:blip r:embed="rId3"/>
          <a:stretch>
            <a:fillRect/>
          </a:stretch>
        </p:blipFill>
        <p:spPr>
          <a:xfrm>
            <a:off x="5925424" y="4119938"/>
            <a:ext cx="5906980" cy="2388205"/>
          </a:xfrm>
          <a:prstGeom prst="rect">
            <a:avLst/>
          </a:prstGeom>
        </p:spPr>
      </p:pic>
    </p:spTree>
    <p:extLst>
      <p:ext uri="{BB962C8B-B14F-4D97-AF65-F5344CB8AC3E}">
        <p14:creationId xmlns:p14="http://schemas.microsoft.com/office/powerpoint/2010/main" val="376340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564" y="683232"/>
            <a:ext cx="9720073" cy="4023360"/>
          </a:xfrm>
        </p:spPr>
        <p:txBody>
          <a:bodyPr/>
          <a:lstStyle/>
          <a:p>
            <a:r>
              <a:rPr lang="en-US" dirty="0" smtClean="0"/>
              <a:t>6: Once you are in the application, you are taken to the Document Landing Page. After you have read the instructions there, click on Eligibility Section 1 to start filling out the application.</a:t>
            </a:r>
          </a:p>
          <a:p>
            <a:pPr marL="0" indent="0">
              <a:buNone/>
            </a:pPr>
            <a:endParaRPr lang="en-US" dirty="0"/>
          </a:p>
        </p:txBody>
      </p:sp>
      <p:pic>
        <p:nvPicPr>
          <p:cNvPr id="4" name="Picture 3"/>
          <p:cNvPicPr>
            <a:picLocks noChangeAspect="1"/>
          </p:cNvPicPr>
          <p:nvPr/>
        </p:nvPicPr>
        <p:blipFill>
          <a:blip r:embed="rId2"/>
          <a:stretch>
            <a:fillRect/>
          </a:stretch>
        </p:blipFill>
        <p:spPr>
          <a:xfrm>
            <a:off x="1810460" y="2118536"/>
            <a:ext cx="7572055" cy="4210342"/>
          </a:xfrm>
          <a:prstGeom prst="rect">
            <a:avLst/>
          </a:prstGeom>
        </p:spPr>
      </p:pic>
    </p:spTree>
    <p:extLst>
      <p:ext uri="{BB962C8B-B14F-4D97-AF65-F5344CB8AC3E}">
        <p14:creationId xmlns:p14="http://schemas.microsoft.com/office/powerpoint/2010/main" val="248715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290" y="456686"/>
            <a:ext cx="9720073" cy="4285350"/>
          </a:xfrm>
        </p:spPr>
        <p:txBody>
          <a:bodyPr/>
          <a:lstStyle/>
          <a:p>
            <a:r>
              <a:rPr lang="en-US" dirty="0" smtClean="0"/>
              <a:t>7:</a:t>
            </a:r>
          </a:p>
          <a:p>
            <a:r>
              <a:rPr lang="en-US" dirty="0" smtClean="0"/>
              <a:t>Eligibility. In section 1 you are confirming that you meet the eligibility requirements. You should have already reviewed these prior to starting the application. The system will stop you if you have a factor that makes you ineligible. </a:t>
            </a:r>
          </a:p>
          <a:p>
            <a:r>
              <a:rPr lang="en-US" dirty="0" smtClean="0"/>
              <a:t>Remember that the application is a legal document so it is important to be truthful.</a:t>
            </a:r>
          </a:p>
          <a:p>
            <a:endParaRPr lang="en-US" dirty="0"/>
          </a:p>
        </p:txBody>
      </p:sp>
      <p:pic>
        <p:nvPicPr>
          <p:cNvPr id="4" name="Picture 3"/>
          <p:cNvPicPr>
            <a:picLocks noChangeAspect="1"/>
          </p:cNvPicPr>
          <p:nvPr/>
        </p:nvPicPr>
        <p:blipFill>
          <a:blip r:embed="rId2"/>
          <a:stretch>
            <a:fillRect/>
          </a:stretch>
        </p:blipFill>
        <p:spPr>
          <a:xfrm>
            <a:off x="200024" y="2599361"/>
            <a:ext cx="6187934" cy="3853184"/>
          </a:xfrm>
          <a:prstGeom prst="rect">
            <a:avLst/>
          </a:prstGeom>
        </p:spPr>
      </p:pic>
      <p:pic>
        <p:nvPicPr>
          <p:cNvPr id="5" name="Picture 4"/>
          <p:cNvPicPr>
            <a:picLocks noChangeAspect="1"/>
          </p:cNvPicPr>
          <p:nvPr/>
        </p:nvPicPr>
        <p:blipFill>
          <a:blip r:embed="rId3"/>
          <a:stretch>
            <a:fillRect/>
          </a:stretch>
        </p:blipFill>
        <p:spPr>
          <a:xfrm>
            <a:off x="5556454" y="2516472"/>
            <a:ext cx="5926784" cy="3936073"/>
          </a:xfrm>
          <a:prstGeom prst="rect">
            <a:avLst/>
          </a:prstGeom>
        </p:spPr>
      </p:pic>
    </p:spTree>
    <p:extLst>
      <p:ext uri="{BB962C8B-B14F-4D97-AF65-F5344CB8AC3E}">
        <p14:creationId xmlns:p14="http://schemas.microsoft.com/office/powerpoint/2010/main" val="35666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838" y="190072"/>
            <a:ext cx="7647261" cy="3323690"/>
          </a:xfrm>
        </p:spPr>
        <p:txBody>
          <a:bodyPr>
            <a:normAutofit fontScale="85000" lnSpcReduction="20000"/>
          </a:bodyPr>
          <a:lstStyle/>
          <a:p>
            <a:r>
              <a:rPr lang="en-US" dirty="0" smtClean="0"/>
              <a:t>8:</a:t>
            </a:r>
          </a:p>
          <a:p>
            <a:r>
              <a:rPr lang="en-US" dirty="0" smtClean="0"/>
              <a:t>Saving and progressing: </a:t>
            </a:r>
          </a:p>
          <a:p>
            <a:r>
              <a:rPr lang="en-US" dirty="0" smtClean="0"/>
              <a:t>When you have completed a form in the application, use the Save button in the upper right corner to save your progress. </a:t>
            </a:r>
          </a:p>
          <a:p>
            <a:r>
              <a:rPr lang="en-US" dirty="0" smtClean="0"/>
              <a:t>Once you have completed a section, you will see a checkmark in the page’s box in the left navigation. If something is incorrect, you will instead see a warning exclamation there. </a:t>
            </a:r>
          </a:p>
          <a:p>
            <a:r>
              <a:rPr lang="en-US" dirty="0" smtClean="0"/>
              <a:t>To move on after you have completed and saved a page, you must click on the next page that appears in the left navigation pane. In this example, I have completed Eligibility Section 1 and now will click on Eligibility Section 2 to begin filling out page 2.</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481319" y="3380197"/>
            <a:ext cx="5512454" cy="2886804"/>
          </a:xfrm>
          <a:prstGeom prst="rect">
            <a:avLst/>
          </a:prstGeom>
        </p:spPr>
      </p:pic>
      <p:pic>
        <p:nvPicPr>
          <p:cNvPr id="5" name="Picture 4"/>
          <p:cNvPicPr>
            <a:picLocks noChangeAspect="1"/>
          </p:cNvPicPr>
          <p:nvPr/>
        </p:nvPicPr>
        <p:blipFill>
          <a:blip r:embed="rId3"/>
          <a:stretch>
            <a:fillRect/>
          </a:stretch>
        </p:blipFill>
        <p:spPr>
          <a:xfrm>
            <a:off x="8958739" y="634135"/>
            <a:ext cx="2217349" cy="5759253"/>
          </a:xfrm>
          <a:prstGeom prst="rect">
            <a:avLst/>
          </a:prstGeom>
        </p:spPr>
      </p:pic>
    </p:spTree>
    <p:extLst>
      <p:ext uri="{BB962C8B-B14F-4D97-AF65-F5344CB8AC3E}">
        <p14:creationId xmlns:p14="http://schemas.microsoft.com/office/powerpoint/2010/main" val="3664228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400</TotalTime>
  <Words>1018</Words>
  <Application>Microsoft Office PowerPoint</Application>
  <PresentationFormat>Widescreen</PresentationFormat>
  <Paragraphs>50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Tw Cen MT</vt:lpstr>
      <vt:lpstr>Tw Cen MT Condensed</vt:lpstr>
      <vt:lpstr>Wingdings 3</vt:lpstr>
      <vt:lpstr>Integral</vt:lpstr>
      <vt:lpstr>Future faculty fellowship application walk-through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faculty fellowship application walk-through</dc:title>
  <dc:creator>Janelle Taylor</dc:creator>
  <cp:lastModifiedBy>Janelle Taylor</cp:lastModifiedBy>
  <cp:revision>20</cp:revision>
  <dcterms:created xsi:type="dcterms:W3CDTF">2021-06-08T12:33:37Z</dcterms:created>
  <dcterms:modified xsi:type="dcterms:W3CDTF">2021-06-08T19:14:02Z</dcterms:modified>
</cp:coreProperties>
</file>