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77" r:id="rId3"/>
    <p:sldId id="257" r:id="rId4"/>
    <p:sldId id="261" r:id="rId5"/>
    <p:sldId id="280" r:id="rId6"/>
    <p:sldId id="267" r:id="rId7"/>
    <p:sldId id="268" r:id="rId8"/>
    <p:sldId id="262" r:id="rId9"/>
    <p:sldId id="273" r:id="rId10"/>
    <p:sldId id="259" r:id="rId11"/>
    <p:sldId id="263" r:id="rId12"/>
    <p:sldId id="278" r:id="rId13"/>
    <p:sldId id="270" r:id="rId14"/>
    <p:sldId id="269" r:id="rId15"/>
    <p:sldId id="258" r:id="rId16"/>
    <p:sldId id="275" r:id="rId17"/>
    <p:sldId id="260" r:id="rId18"/>
    <p:sldId id="279" r:id="rId19"/>
    <p:sldId id="271" r:id="rId20"/>
    <p:sldId id="272" r:id="rId21"/>
    <p:sldId id="274"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p:restoredTop sz="91424"/>
  </p:normalViewPr>
  <p:slideViewPr>
    <p:cSldViewPr snapToGrid="0" snapToObjects="1">
      <p:cViewPr varScale="1">
        <p:scale>
          <a:sx n="105" d="100"/>
          <a:sy n="105" d="100"/>
        </p:scale>
        <p:origin x="79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ECB6F-E841-D54C-AA1B-C3B33E44A6C2}"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484B9-4548-C24C-BCED-D7DDCF2AD8EE}" type="slidenum">
              <a:rPr lang="en-US" smtClean="0"/>
              <a:t>‹#›</a:t>
            </a:fld>
            <a:endParaRPr lang="en-US"/>
          </a:p>
        </p:txBody>
      </p:sp>
    </p:spTree>
    <p:extLst>
      <p:ext uri="{BB962C8B-B14F-4D97-AF65-F5344CB8AC3E}">
        <p14:creationId xmlns:p14="http://schemas.microsoft.com/office/powerpoint/2010/main" val="199860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be planning your thesis early in your degree program</a:t>
            </a:r>
          </a:p>
        </p:txBody>
      </p:sp>
      <p:sp>
        <p:nvSpPr>
          <p:cNvPr id="4" name="Slide Number Placeholder 3"/>
          <p:cNvSpPr>
            <a:spLocks noGrp="1"/>
          </p:cNvSpPr>
          <p:nvPr>
            <p:ph type="sldNum" sz="quarter" idx="10"/>
          </p:nvPr>
        </p:nvSpPr>
        <p:spPr/>
        <p:txBody>
          <a:bodyPr/>
          <a:lstStyle/>
          <a:p>
            <a:fld id="{753484B9-4548-C24C-BCED-D7DDCF2AD8EE}" type="slidenum">
              <a:rPr lang="en-US" smtClean="0"/>
              <a:t>3</a:t>
            </a:fld>
            <a:endParaRPr lang="en-US"/>
          </a:p>
        </p:txBody>
      </p:sp>
    </p:spTree>
    <p:extLst>
      <p:ext uri="{BB962C8B-B14F-4D97-AF65-F5344CB8AC3E}">
        <p14:creationId xmlns:p14="http://schemas.microsoft.com/office/powerpoint/2010/main" val="100247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a:t>
            </a:r>
            <a:r>
              <a:rPr lang="en-US" baseline="0" dirty="0"/>
              <a:t> Thesis Advisor Checklist</a:t>
            </a:r>
            <a:endParaRPr lang="en-US" dirty="0"/>
          </a:p>
        </p:txBody>
      </p:sp>
      <p:sp>
        <p:nvSpPr>
          <p:cNvPr id="4" name="Slide Number Placeholder 3"/>
          <p:cNvSpPr>
            <a:spLocks noGrp="1"/>
          </p:cNvSpPr>
          <p:nvPr>
            <p:ph type="sldNum" sz="quarter" idx="10"/>
          </p:nvPr>
        </p:nvSpPr>
        <p:spPr/>
        <p:txBody>
          <a:bodyPr/>
          <a:lstStyle/>
          <a:p>
            <a:fld id="{753484B9-4548-C24C-BCED-D7DDCF2AD8EE}" type="slidenum">
              <a:rPr lang="en-US" smtClean="0"/>
              <a:t>4</a:t>
            </a:fld>
            <a:endParaRPr lang="en-US"/>
          </a:p>
        </p:txBody>
      </p:sp>
    </p:spTree>
    <p:extLst>
      <p:ext uri="{BB962C8B-B14F-4D97-AF65-F5344CB8AC3E}">
        <p14:creationId xmlns:p14="http://schemas.microsoft.com/office/powerpoint/2010/main" val="171708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Fair Use packet.</a:t>
            </a:r>
            <a:r>
              <a:rPr lang="en-US" baseline="0" dirty="0"/>
              <a:t> ProQuest: my elect not to distribute the Work if it believes that all necessary rights of third parties have not been secured. </a:t>
            </a:r>
            <a:endParaRPr lang="en-US" dirty="0"/>
          </a:p>
        </p:txBody>
      </p:sp>
      <p:sp>
        <p:nvSpPr>
          <p:cNvPr id="4" name="Slide Number Placeholder 3"/>
          <p:cNvSpPr>
            <a:spLocks noGrp="1"/>
          </p:cNvSpPr>
          <p:nvPr>
            <p:ph type="sldNum" sz="quarter" idx="10"/>
          </p:nvPr>
        </p:nvSpPr>
        <p:spPr/>
        <p:txBody>
          <a:bodyPr/>
          <a:lstStyle/>
          <a:p>
            <a:fld id="{753484B9-4548-C24C-BCED-D7DDCF2AD8EE}" type="slidenum">
              <a:rPr lang="en-US" smtClean="0"/>
              <a:t>10</a:t>
            </a:fld>
            <a:endParaRPr lang="en-US"/>
          </a:p>
        </p:txBody>
      </p:sp>
    </p:spTree>
    <p:extLst>
      <p:ext uri="{BB962C8B-B14F-4D97-AF65-F5344CB8AC3E}">
        <p14:creationId xmlns:p14="http://schemas.microsoft.com/office/powerpoint/2010/main" val="138951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8D4A5-8121-B94F-9305-D5BB9CAFD432}"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5B5691FD-E5EB-CA42-9E79-CD88EAC3644E}"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D8D4A5-8121-B94F-9305-D5BB9CAFD432}"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691FD-E5EB-CA42-9E79-CD88EAC364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D8D4A5-8121-B94F-9305-D5BB9CAFD432}"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691FD-E5EB-CA42-9E79-CD88EAC364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D8D4A5-8121-B94F-9305-D5BB9CAFD432}"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691FD-E5EB-CA42-9E79-CD88EAC3644E}"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D8D4A5-8121-B94F-9305-D5BB9CAFD432}"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691FD-E5EB-CA42-9E79-CD88EAC364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D8D4A5-8121-B94F-9305-D5BB9CAFD432}"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691FD-E5EB-CA42-9E79-CD88EAC3644E}"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D8D4A5-8121-B94F-9305-D5BB9CAFD432}"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691FD-E5EB-CA42-9E79-CD88EAC364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D8D4A5-8121-B94F-9305-D5BB9CAFD432}"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691FD-E5EB-CA42-9E79-CD88EAC3644E}"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AD8D4A5-8121-B94F-9305-D5BB9CAFD432}"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691FD-E5EB-CA42-9E79-CD88EAC364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D8D4A5-8121-B94F-9305-D5BB9CAFD432}"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691FD-E5EB-CA42-9E79-CD88EAC364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D8D4A5-8121-B94F-9305-D5BB9CAFD432}"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691FD-E5EB-CA42-9E79-CD88EAC364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6AD8D4A5-8121-B94F-9305-D5BB9CAFD432}" type="datetimeFigureOut">
              <a:rPr lang="en-US" smtClean="0"/>
              <a:t>2/8/2022</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5B5691FD-E5EB-CA42-9E79-CD88EAC3644E}"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04699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mu.edu/graduatestudies/thesi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mu.edu/graduatestudies/thesi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mmons.nmu.edu/theses/guideline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mu.edu/graduatestudies/thesi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mu.edu/graduatestudies/thesi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jantaylo@nmu.edu" TargetMode="External"/><Relationship Id="rId2" Type="http://schemas.openxmlformats.org/officeDocument/2006/relationships/hyperlink" Target="https://nmu.edu/graduatestudies/thesis" TargetMode="External"/><Relationship Id="rId1" Type="http://schemas.openxmlformats.org/officeDocument/2006/relationships/slideLayout" Target="../slideLayouts/slideLayout2.xml"/><Relationship Id="rId4" Type="http://schemas.openxmlformats.org/officeDocument/2006/relationships/hyperlink" Target="mailto:graduate@nm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mu.edu/graduatestudies/graduate-faculty-status-and-term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mu.edu/graduatestudies/workshop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479" y="1193075"/>
            <a:ext cx="7811589" cy="4504484"/>
          </a:xfrm>
        </p:spPr>
        <p:txBody>
          <a:bodyPr>
            <a:normAutofit fontScale="90000"/>
          </a:bodyPr>
          <a:lstStyle/>
          <a:p>
            <a:pPr algn="ctr"/>
            <a:r>
              <a:rPr lang="en-US" dirty="0"/>
              <a:t>Thesis Formatting and Planning</a:t>
            </a:r>
            <a:br>
              <a:rPr lang="en-US" dirty="0"/>
            </a:br>
            <a:br>
              <a:rPr lang="en-US" dirty="0"/>
            </a:br>
            <a:br>
              <a:rPr lang="en-US" dirty="0"/>
            </a:br>
            <a:r>
              <a:rPr lang="en-US" sz="2800" dirty="0"/>
              <a:t>Janelle Taylor, Coordinator of Graduate Student and Research Affairs</a:t>
            </a:r>
            <a:br>
              <a:rPr lang="en-US" sz="2800" dirty="0"/>
            </a:br>
            <a:r>
              <a:rPr lang="en-US" sz="2700" dirty="0"/>
              <a:t>College of Graduate Studies and Research</a:t>
            </a:r>
            <a:br>
              <a:rPr lang="en-US" sz="3200" dirty="0"/>
            </a:br>
            <a:br>
              <a:rPr lang="en-US" sz="3200" dirty="0"/>
            </a:br>
            <a:br>
              <a:rPr lang="en-US" sz="3200" dirty="0"/>
            </a:br>
            <a:endParaRPr lang="en-US" sz="1800" dirty="0"/>
          </a:p>
        </p:txBody>
      </p:sp>
      <p:pic>
        <p:nvPicPr>
          <p:cNvPr id="5" name="Picture 4"/>
          <p:cNvPicPr>
            <a:picLocks noChangeAspect="1"/>
          </p:cNvPicPr>
          <p:nvPr/>
        </p:nvPicPr>
        <p:blipFill>
          <a:blip r:embed="rId2"/>
          <a:stretch>
            <a:fillRect/>
          </a:stretch>
        </p:blipFill>
        <p:spPr>
          <a:xfrm>
            <a:off x="9010471" y="2092211"/>
            <a:ext cx="3181529" cy="1789610"/>
          </a:xfrm>
          <a:prstGeom prst="rect">
            <a:avLst/>
          </a:prstGeom>
        </p:spPr>
      </p:pic>
    </p:spTree>
    <p:extLst>
      <p:ext uri="{BB962C8B-B14F-4D97-AF65-F5344CB8AC3E}">
        <p14:creationId xmlns:p14="http://schemas.microsoft.com/office/powerpoint/2010/main" val="97904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and Fair Use IN Your Thesis</a:t>
            </a:r>
          </a:p>
        </p:txBody>
      </p:sp>
      <p:sp>
        <p:nvSpPr>
          <p:cNvPr id="3" name="Content Placeholder 2"/>
          <p:cNvSpPr>
            <a:spLocks noGrp="1"/>
          </p:cNvSpPr>
          <p:nvPr>
            <p:ph idx="1"/>
          </p:nvPr>
        </p:nvSpPr>
        <p:spPr>
          <a:xfrm>
            <a:off x="1902742" y="1912658"/>
            <a:ext cx="7796540" cy="3997828"/>
          </a:xfrm>
        </p:spPr>
        <p:txBody>
          <a:bodyPr>
            <a:normAutofit fontScale="85000" lnSpcReduction="20000"/>
          </a:bodyPr>
          <a:lstStyle/>
          <a:p>
            <a:r>
              <a:rPr lang="en-US" dirty="0"/>
              <a:t>Students are required by NMU and by ProQuest/UMI policy to ascertain that use of all copyright-protected materials either falls within the Fair-Use Statutes of U. S. Copyright Law or are reproduced with the permission of the owner. See K. D. Crews, Copyright Law and Graduate Research (https://media2.proquest.com/documents/copyright_dissthesis_ownership.pdf) for further guidance. </a:t>
            </a:r>
          </a:p>
          <a:p>
            <a:endParaRPr lang="en-US" dirty="0"/>
          </a:p>
          <a:p>
            <a:r>
              <a:rPr lang="en-US" dirty="0"/>
              <a:t>Your thesis must be written by you and unpublished--the University represents and warrants that it has the full right, power and authority to enter into an agreement with ProQuest and will not violate any third party rights. Essentially, you are publishing your thesis—though this does not limit your ability to publish your thesis outside of the university after you graduate. </a:t>
            </a:r>
          </a:p>
          <a:p>
            <a:pPr marL="0" indent="0">
              <a:buNone/>
            </a:pPr>
            <a:endParaRPr lang="en-US" dirty="0"/>
          </a:p>
        </p:txBody>
      </p:sp>
    </p:spTree>
    <p:extLst>
      <p:ext uri="{BB962C8B-B14F-4D97-AF65-F5344CB8AC3E}">
        <p14:creationId xmlns:p14="http://schemas.microsoft.com/office/powerpoint/2010/main" val="1163269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Collaborative Work</a:t>
            </a:r>
          </a:p>
        </p:txBody>
      </p:sp>
      <p:sp>
        <p:nvSpPr>
          <p:cNvPr id="3" name="Content Placeholder 2"/>
          <p:cNvSpPr>
            <a:spLocks noGrp="1"/>
          </p:cNvSpPr>
          <p:nvPr>
            <p:ph idx="1"/>
          </p:nvPr>
        </p:nvSpPr>
        <p:spPr>
          <a:xfrm>
            <a:off x="1262742" y="1545771"/>
            <a:ext cx="9927771" cy="4741817"/>
          </a:xfrm>
        </p:spPr>
        <p:txBody>
          <a:bodyPr>
            <a:normAutofit fontScale="92500"/>
          </a:bodyPr>
          <a:lstStyle/>
          <a:p>
            <a:pPr fontAlgn="base"/>
            <a:r>
              <a:rPr lang="en-US" dirty="0"/>
              <a:t>The whole thesis must be written by you, in your own words, including the results and the proofs that were actually due to the collaborator. Moreover, you must perfectly understand, and be able to explain, and defend, all the results, as part of your project.</a:t>
            </a:r>
          </a:p>
          <a:p>
            <a:pPr fontAlgn="base"/>
            <a:r>
              <a:rPr lang="en-US" dirty="0"/>
              <a:t>You must secure permission from the collaborative researcher(s) to include joint data/results</a:t>
            </a:r>
          </a:p>
          <a:p>
            <a:pPr fontAlgn="base"/>
            <a:r>
              <a:rPr lang="en-US" dirty="0"/>
              <a:t>You must list collaborations and permissions in the “Acknowledgments” page in your thesis. You can also embed additional details in the appropriate section of your thesis. </a:t>
            </a:r>
          </a:p>
          <a:p>
            <a:pPr lvl="1" fontAlgn="base"/>
            <a:r>
              <a:rPr lang="en-US" dirty="0"/>
              <a:t>Note: the optional “Dedication” section is for personal acknowledgements.</a:t>
            </a:r>
          </a:p>
          <a:p>
            <a:pPr fontAlgn="base"/>
            <a:r>
              <a:rPr lang="en-US" dirty="0"/>
              <a:t>If you receive funding for any part of your research, the funder should be mentioned on the acknowledgements page. This includes any funding through NMU.</a:t>
            </a:r>
          </a:p>
        </p:txBody>
      </p:sp>
    </p:spTree>
    <p:extLst>
      <p:ext uri="{BB962C8B-B14F-4D97-AF65-F5344CB8AC3E}">
        <p14:creationId xmlns:p14="http://schemas.microsoft.com/office/powerpoint/2010/main" val="474124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0" y="808056"/>
            <a:ext cx="2950139" cy="2337915"/>
          </a:xfrm>
        </p:spPr>
        <p:txBody>
          <a:bodyPr/>
          <a:lstStyle/>
          <a:p>
            <a:r>
              <a:rPr lang="en-US" dirty="0"/>
              <a:t>Literature Review Tips and Tricks</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719943" y="482754"/>
            <a:ext cx="5059289" cy="5882895"/>
          </a:xfrm>
          <a:prstGeom prst="rect">
            <a:avLst/>
          </a:prstGeom>
        </p:spPr>
      </p:pic>
      <p:sp>
        <p:nvSpPr>
          <p:cNvPr id="5" name="TextBox 4"/>
          <p:cNvSpPr txBox="1"/>
          <p:nvPr/>
        </p:nvSpPr>
        <p:spPr>
          <a:xfrm>
            <a:off x="7045235" y="3145971"/>
            <a:ext cx="4221590" cy="369332"/>
          </a:xfrm>
          <a:prstGeom prst="rect">
            <a:avLst/>
          </a:prstGeom>
          <a:noFill/>
        </p:spPr>
        <p:txBody>
          <a:bodyPr wrap="square" rtlCol="0">
            <a:spAutoFit/>
          </a:bodyPr>
          <a:lstStyle/>
          <a:p>
            <a:r>
              <a:rPr lang="en-US" dirty="0">
                <a:hlinkClick r:id="rId3"/>
              </a:rPr>
              <a:t>https://nmu.edu/graduatestudies/thesis</a:t>
            </a:r>
            <a:endParaRPr lang="en-US" dirty="0"/>
          </a:p>
        </p:txBody>
      </p:sp>
    </p:spTree>
    <p:extLst>
      <p:ext uri="{BB962C8B-B14F-4D97-AF65-F5344CB8AC3E}">
        <p14:creationId xmlns:p14="http://schemas.microsoft.com/office/powerpoint/2010/main" val="283549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Defense</a:t>
            </a:r>
          </a:p>
        </p:txBody>
      </p:sp>
      <p:sp>
        <p:nvSpPr>
          <p:cNvPr id="3" name="Content Placeholder 2"/>
          <p:cNvSpPr>
            <a:spLocks noGrp="1"/>
          </p:cNvSpPr>
          <p:nvPr>
            <p:ph idx="1"/>
          </p:nvPr>
        </p:nvSpPr>
        <p:spPr>
          <a:xfrm>
            <a:off x="2773599" y="1698171"/>
            <a:ext cx="7796540" cy="4545875"/>
          </a:xfrm>
        </p:spPr>
        <p:txBody>
          <a:bodyPr/>
          <a:lstStyle/>
          <a:p>
            <a:r>
              <a:rPr lang="en-US" dirty="0"/>
              <a:t>What is a thesis defense? </a:t>
            </a:r>
          </a:p>
          <a:p>
            <a:pPr marL="457200" lvl="1" indent="0">
              <a:buNone/>
            </a:pPr>
            <a:r>
              <a:rPr lang="en-US" dirty="0"/>
              <a:t>It is less scary than it sounds! A defense is you presenting your thesis to your committee, faculty, and other interested parties. The committee and/or audience at the defense will ask questions about your research, knowledge, and results. </a:t>
            </a:r>
          </a:p>
          <a:p>
            <a:pPr marL="457200" lvl="1" indent="0">
              <a:buNone/>
            </a:pPr>
            <a:r>
              <a:rPr lang="en-US" dirty="0"/>
              <a:t>Thesis defenses vary by department, so talk to your committee about what is expected. </a:t>
            </a:r>
          </a:p>
          <a:p>
            <a:r>
              <a:rPr lang="en-US" dirty="0"/>
              <a:t>Coordinate a defense of your thesis with your committee and department well in advance. Your thesis must be defended BEFORE the thesis turn-in deadline.</a:t>
            </a:r>
          </a:p>
        </p:txBody>
      </p:sp>
    </p:spTree>
    <p:extLst>
      <p:ext uri="{BB962C8B-B14F-4D97-AF65-F5344CB8AC3E}">
        <p14:creationId xmlns:p14="http://schemas.microsoft.com/office/powerpoint/2010/main" val="144047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Signatures</a:t>
            </a:r>
          </a:p>
        </p:txBody>
      </p:sp>
      <p:sp>
        <p:nvSpPr>
          <p:cNvPr id="3" name="Content Placeholder 2"/>
          <p:cNvSpPr>
            <a:spLocks noGrp="1"/>
          </p:cNvSpPr>
          <p:nvPr>
            <p:ph idx="1"/>
          </p:nvPr>
        </p:nvSpPr>
        <p:spPr>
          <a:xfrm>
            <a:off x="5873931" y="1566950"/>
            <a:ext cx="4913922" cy="4824706"/>
          </a:xfrm>
        </p:spPr>
        <p:txBody>
          <a:bodyPr>
            <a:normAutofit fontScale="92500" lnSpcReduction="10000"/>
          </a:bodyPr>
          <a:lstStyle/>
          <a:p>
            <a:r>
              <a:rPr lang="en-US" dirty="0"/>
              <a:t>After defending your thesis, your committee will ask for revisions. Once they are satisfied with your work, they will sign the Signature Approval Form. </a:t>
            </a:r>
          </a:p>
          <a:p>
            <a:r>
              <a:rPr lang="en-US" dirty="0"/>
              <a:t>SIGNED PAGE: The original page (paper or digital) must be turned in to the Graduate Office. Leave the Dean of Grad Studies line blank. That will be signed when the Dean has accepted your thesis.</a:t>
            </a:r>
          </a:p>
          <a:p>
            <a:r>
              <a:rPr lang="en-US" dirty="0"/>
              <a:t>IN YOUR THESIS: Include an unsigned copy that lists the names of your reviewers in your thesis document </a:t>
            </a:r>
          </a:p>
        </p:txBody>
      </p:sp>
      <p:pic>
        <p:nvPicPr>
          <p:cNvPr id="6" name="Picture 5"/>
          <p:cNvPicPr>
            <a:picLocks noChangeAspect="1"/>
          </p:cNvPicPr>
          <p:nvPr/>
        </p:nvPicPr>
        <p:blipFill>
          <a:blip r:embed="rId2"/>
          <a:stretch>
            <a:fillRect/>
          </a:stretch>
        </p:blipFill>
        <p:spPr>
          <a:xfrm>
            <a:off x="1146646" y="808056"/>
            <a:ext cx="4319865" cy="5199018"/>
          </a:xfrm>
          <a:prstGeom prst="rect">
            <a:avLst/>
          </a:prstGeom>
        </p:spPr>
      </p:pic>
    </p:spTree>
    <p:extLst>
      <p:ext uri="{BB962C8B-B14F-4D97-AF65-F5344CB8AC3E}">
        <p14:creationId xmlns:p14="http://schemas.microsoft.com/office/powerpoint/2010/main" val="412297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Format</a:t>
            </a:r>
          </a:p>
        </p:txBody>
      </p:sp>
      <p:sp>
        <p:nvSpPr>
          <p:cNvPr id="3" name="Content Placeholder 2"/>
          <p:cNvSpPr>
            <a:spLocks noGrp="1"/>
          </p:cNvSpPr>
          <p:nvPr>
            <p:ph idx="1"/>
          </p:nvPr>
        </p:nvSpPr>
        <p:spPr>
          <a:xfrm>
            <a:off x="4872446" y="1201783"/>
            <a:ext cx="5535902" cy="5172891"/>
          </a:xfrm>
        </p:spPr>
        <p:txBody>
          <a:bodyPr>
            <a:normAutofit/>
          </a:bodyPr>
          <a:lstStyle/>
          <a:p>
            <a:r>
              <a:rPr lang="en-US" sz="2400" dirty="0"/>
              <a:t>Refer to NMU Guide to the Preparation of Theses </a:t>
            </a:r>
            <a:r>
              <a:rPr lang="en-US" sz="2400" dirty="0">
                <a:hlinkClick r:id="rId2"/>
              </a:rPr>
              <a:t>https://www.nmu.edu/graduatestudies/thesis</a:t>
            </a:r>
            <a:r>
              <a:rPr lang="en-US" sz="2400" dirty="0"/>
              <a:t> for information on preparing and formatting your thesis. If you follow these guidelines from the start, you will save yourself a lot of time later on the final version of your thesis.</a:t>
            </a:r>
          </a:p>
        </p:txBody>
      </p:sp>
      <p:pic>
        <p:nvPicPr>
          <p:cNvPr id="4" name="Picture 3"/>
          <p:cNvPicPr>
            <a:picLocks noChangeAspect="1"/>
          </p:cNvPicPr>
          <p:nvPr/>
        </p:nvPicPr>
        <p:blipFill>
          <a:blip r:embed="rId3"/>
          <a:stretch>
            <a:fillRect/>
          </a:stretch>
        </p:blipFill>
        <p:spPr>
          <a:xfrm>
            <a:off x="321817" y="1171832"/>
            <a:ext cx="4388838" cy="4908655"/>
          </a:xfrm>
          <a:prstGeom prst="rect">
            <a:avLst/>
          </a:prstGeom>
        </p:spPr>
      </p:pic>
    </p:spTree>
    <p:extLst>
      <p:ext uri="{BB962C8B-B14F-4D97-AF65-F5344CB8AC3E}">
        <p14:creationId xmlns:p14="http://schemas.microsoft.com/office/powerpoint/2010/main" val="188573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Thesis Approval Process</a:t>
            </a:r>
          </a:p>
        </p:txBody>
      </p:sp>
      <p:sp>
        <p:nvSpPr>
          <p:cNvPr id="3" name="Content Placeholder 2"/>
          <p:cNvSpPr>
            <a:spLocks noGrp="1"/>
          </p:cNvSpPr>
          <p:nvPr>
            <p:ph idx="1"/>
          </p:nvPr>
        </p:nvSpPr>
        <p:spPr>
          <a:xfrm>
            <a:off x="1227908" y="1428207"/>
            <a:ext cx="8959054" cy="5205213"/>
          </a:xfrm>
        </p:spPr>
        <p:txBody>
          <a:bodyPr>
            <a:normAutofit fontScale="70000" lnSpcReduction="20000"/>
          </a:bodyPr>
          <a:lstStyle/>
          <a:p>
            <a:pPr marL="457200" indent="-457200">
              <a:buFont typeface="+mj-lt"/>
              <a:buAutoNum type="arabicPeriod"/>
            </a:pPr>
            <a:r>
              <a:rPr lang="en-US" dirty="0"/>
              <a:t>Defend thesis</a:t>
            </a:r>
          </a:p>
          <a:p>
            <a:pPr marL="457200" indent="-457200">
              <a:buFont typeface="+mj-lt"/>
              <a:buAutoNum type="arabicPeriod"/>
            </a:pPr>
            <a:r>
              <a:rPr lang="en-US" dirty="0"/>
              <a:t>Thesis Committee signs approval form</a:t>
            </a:r>
          </a:p>
          <a:p>
            <a:pPr marL="457200" indent="-457200">
              <a:buFont typeface="+mj-lt"/>
              <a:buAutoNum type="arabicPeriod"/>
            </a:pPr>
            <a:r>
              <a:rPr lang="en-US" dirty="0"/>
              <a:t>Make any revisions required by the committee discussed at the defense</a:t>
            </a:r>
          </a:p>
          <a:p>
            <a:pPr marL="457200" indent="-457200">
              <a:buFont typeface="+mj-lt"/>
              <a:buAutoNum type="arabicPeriod"/>
            </a:pPr>
            <a:r>
              <a:rPr lang="en-US" dirty="0"/>
              <a:t>Resubmit your thesis to the Chair and/or committee</a:t>
            </a:r>
          </a:p>
          <a:p>
            <a:pPr marL="457200" indent="-457200">
              <a:buFont typeface="+mj-lt"/>
              <a:buAutoNum type="arabicPeriod"/>
            </a:pPr>
            <a:r>
              <a:rPr lang="en-US" dirty="0"/>
              <a:t>Once your thesis Chair approves, upload your thesis to the Commons </a:t>
            </a:r>
          </a:p>
          <a:p>
            <a:pPr marL="457200" indent="-457200">
              <a:buFont typeface="+mj-lt"/>
              <a:buAutoNum type="arabicPeriod"/>
            </a:pPr>
            <a:r>
              <a:rPr lang="en-US" dirty="0"/>
              <a:t>Graduate Studies will send the Commons version to your Chair to confirm that it is the correct version that they approved</a:t>
            </a:r>
          </a:p>
          <a:p>
            <a:pPr marL="457200" indent="-457200">
              <a:buFont typeface="+mj-lt"/>
              <a:buAutoNum type="arabicPeriod"/>
            </a:pPr>
            <a:r>
              <a:rPr lang="en-US" dirty="0"/>
              <a:t>Once the Chair approves, Grad Studies will review the thesis for formatting and compliance regulations</a:t>
            </a:r>
          </a:p>
          <a:p>
            <a:pPr marL="457200" indent="-457200">
              <a:buFont typeface="+mj-lt"/>
              <a:buAutoNum type="arabicPeriod"/>
            </a:pPr>
            <a:r>
              <a:rPr lang="en-US" dirty="0"/>
              <a:t>If you need to make changes in these areas, you will get an email requesting minor revisions</a:t>
            </a:r>
          </a:p>
          <a:p>
            <a:pPr marL="457200" indent="-457200">
              <a:buFont typeface="+mj-lt"/>
              <a:buAutoNum type="arabicPeriod"/>
            </a:pPr>
            <a:r>
              <a:rPr lang="en-US" dirty="0"/>
              <a:t>Make the revisions and re-upload to the Commons</a:t>
            </a:r>
          </a:p>
          <a:p>
            <a:pPr marL="457200" indent="-457200">
              <a:buFont typeface="+mj-lt"/>
              <a:buAutoNum type="arabicPeriod"/>
            </a:pPr>
            <a:r>
              <a:rPr lang="en-US" dirty="0"/>
              <a:t>If the changes meet guidelines, the thesis is sent to the Dean of Graduate Studies and Research for approval. When she approved it, the thesis is posted and you get to breathe a huge sigh of relief. </a:t>
            </a:r>
          </a:p>
        </p:txBody>
      </p:sp>
    </p:spTree>
    <p:extLst>
      <p:ext uri="{BB962C8B-B14F-4D97-AF65-F5344CB8AC3E}">
        <p14:creationId xmlns:p14="http://schemas.microsoft.com/office/powerpoint/2010/main" val="2957840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Commons</a:t>
            </a:r>
          </a:p>
        </p:txBody>
      </p:sp>
      <p:sp>
        <p:nvSpPr>
          <p:cNvPr id="3" name="Content Placeholder 2"/>
          <p:cNvSpPr>
            <a:spLocks noGrp="1"/>
          </p:cNvSpPr>
          <p:nvPr>
            <p:ph idx="1"/>
          </p:nvPr>
        </p:nvSpPr>
        <p:spPr>
          <a:xfrm>
            <a:off x="1541417" y="1558834"/>
            <a:ext cx="8506208" cy="4530126"/>
          </a:xfrm>
        </p:spPr>
        <p:txBody>
          <a:bodyPr>
            <a:normAutofit fontScale="85000" lnSpcReduction="10000"/>
          </a:bodyPr>
          <a:lstStyle/>
          <a:p>
            <a:r>
              <a:rPr lang="en-US" dirty="0"/>
              <a:t>You will upload your completed thesis to The Commons: </a:t>
            </a:r>
            <a:r>
              <a:rPr lang="en-US" dirty="0">
                <a:hlinkClick r:id="rId2"/>
              </a:rPr>
              <a:t>https://commons.nmu.edu/theses/guidelines.html</a:t>
            </a:r>
            <a:endParaRPr lang="en-US" dirty="0"/>
          </a:p>
          <a:p>
            <a:r>
              <a:rPr lang="en-US" dirty="0"/>
              <a:t>Deliver the original signed Signature Form to the Graduate Office (401 </a:t>
            </a:r>
            <a:r>
              <a:rPr lang="en-US" dirty="0" err="1"/>
              <a:t>Cohodas</a:t>
            </a:r>
            <a:r>
              <a:rPr lang="en-US" dirty="0"/>
              <a:t>) </a:t>
            </a:r>
            <a:r>
              <a:rPr lang="en-US" b="1" dirty="0"/>
              <a:t>OR</a:t>
            </a:r>
            <a:r>
              <a:rPr lang="en-US" dirty="0"/>
              <a:t> arrange for digital signatures (ahead of time!) through the College of Grad Studies</a:t>
            </a:r>
          </a:p>
          <a:p>
            <a:pPr lvl="1"/>
            <a:r>
              <a:rPr lang="en-US" i="1" dirty="0"/>
              <a:t>Signature page thesis committee and department head original signatures – Graduate Dean signature line to be left blank</a:t>
            </a:r>
          </a:p>
          <a:p>
            <a:r>
              <a:rPr lang="en-US" dirty="0"/>
              <a:t>Before you upload be sure you have:  </a:t>
            </a:r>
          </a:p>
          <a:p>
            <a:pPr lvl="1"/>
            <a:r>
              <a:rPr lang="en-US" dirty="0"/>
              <a:t>The thesis title  </a:t>
            </a:r>
          </a:p>
          <a:p>
            <a:pPr lvl="1"/>
            <a:r>
              <a:rPr lang="en-US" dirty="0"/>
              <a:t>Names and e-mail addresses for your readers/advisors.  </a:t>
            </a:r>
          </a:p>
          <a:p>
            <a:pPr lvl="1"/>
            <a:r>
              <a:rPr lang="en-US" dirty="0"/>
              <a:t>A list of keywords separated by commas (10 maximum)*  </a:t>
            </a:r>
          </a:p>
          <a:p>
            <a:pPr lvl="1"/>
            <a:r>
              <a:rPr lang="en-US" dirty="0"/>
              <a:t>The abstract (up to 250 words)*  </a:t>
            </a:r>
          </a:p>
          <a:p>
            <a:endParaRPr lang="en-US" dirty="0"/>
          </a:p>
        </p:txBody>
      </p:sp>
      <p:pic>
        <p:nvPicPr>
          <p:cNvPr id="4" name="Picture 3">
            <a:extLst>
              <a:ext uri="{FF2B5EF4-FFF2-40B4-BE49-F238E27FC236}">
                <a16:creationId xmlns:a16="http://schemas.microsoft.com/office/drawing/2014/main" id="{23A5BC73-42D6-420A-823A-520E0039BE06}"/>
              </a:ext>
            </a:extLst>
          </p:cNvPr>
          <p:cNvPicPr>
            <a:picLocks noChangeAspect="1"/>
          </p:cNvPicPr>
          <p:nvPr/>
        </p:nvPicPr>
        <p:blipFill>
          <a:blip r:embed="rId3"/>
          <a:stretch>
            <a:fillRect/>
          </a:stretch>
        </p:blipFill>
        <p:spPr>
          <a:xfrm>
            <a:off x="7402881" y="4008171"/>
            <a:ext cx="3986307" cy="2345624"/>
          </a:xfrm>
          <a:prstGeom prst="rect">
            <a:avLst/>
          </a:prstGeom>
        </p:spPr>
      </p:pic>
    </p:spTree>
    <p:extLst>
      <p:ext uri="{BB962C8B-B14F-4D97-AF65-F5344CB8AC3E}">
        <p14:creationId xmlns:p14="http://schemas.microsoft.com/office/powerpoint/2010/main" val="1122267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4C43-8FBA-49EC-A5FD-00449D900DEF}"/>
              </a:ext>
            </a:extLst>
          </p:cNvPr>
          <p:cNvSpPr>
            <a:spLocks noGrp="1"/>
          </p:cNvSpPr>
          <p:nvPr>
            <p:ph type="title"/>
          </p:nvPr>
        </p:nvSpPr>
        <p:spPr>
          <a:xfrm>
            <a:off x="1937642" y="538461"/>
            <a:ext cx="7958331" cy="532588"/>
          </a:xfrm>
        </p:spPr>
        <p:txBody>
          <a:bodyPr>
            <a:normAutofit fontScale="90000"/>
          </a:bodyPr>
          <a:lstStyle/>
          <a:p>
            <a:pPr algn="ctr"/>
            <a:r>
              <a:rPr lang="en-US" dirty="0"/>
              <a:t>Thesis embargo option</a:t>
            </a:r>
          </a:p>
        </p:txBody>
      </p:sp>
      <p:pic>
        <p:nvPicPr>
          <p:cNvPr id="5" name="Picture 4">
            <a:extLst>
              <a:ext uri="{FF2B5EF4-FFF2-40B4-BE49-F238E27FC236}">
                <a16:creationId xmlns:a16="http://schemas.microsoft.com/office/drawing/2014/main" id="{AF896D19-0FAF-4151-ADD6-4990C5630715}"/>
              </a:ext>
            </a:extLst>
          </p:cNvPr>
          <p:cNvPicPr>
            <a:picLocks noChangeAspect="1"/>
          </p:cNvPicPr>
          <p:nvPr/>
        </p:nvPicPr>
        <p:blipFill>
          <a:blip r:embed="rId2"/>
          <a:stretch>
            <a:fillRect/>
          </a:stretch>
        </p:blipFill>
        <p:spPr>
          <a:xfrm>
            <a:off x="6689164" y="3689193"/>
            <a:ext cx="3427051" cy="2767506"/>
          </a:xfrm>
          <a:prstGeom prst="rect">
            <a:avLst/>
          </a:prstGeom>
        </p:spPr>
      </p:pic>
      <p:pic>
        <p:nvPicPr>
          <p:cNvPr id="6" name="Picture 5">
            <a:extLst>
              <a:ext uri="{FF2B5EF4-FFF2-40B4-BE49-F238E27FC236}">
                <a16:creationId xmlns:a16="http://schemas.microsoft.com/office/drawing/2014/main" id="{BEB8017E-BF99-4A53-9FE7-F9222407E20F}"/>
              </a:ext>
            </a:extLst>
          </p:cNvPr>
          <p:cNvPicPr>
            <a:picLocks noChangeAspect="1"/>
          </p:cNvPicPr>
          <p:nvPr/>
        </p:nvPicPr>
        <p:blipFill>
          <a:blip r:embed="rId3"/>
          <a:stretch>
            <a:fillRect/>
          </a:stretch>
        </p:blipFill>
        <p:spPr>
          <a:xfrm>
            <a:off x="2542031" y="3716646"/>
            <a:ext cx="3143687" cy="2712600"/>
          </a:xfrm>
          <a:prstGeom prst="rect">
            <a:avLst/>
          </a:prstGeom>
        </p:spPr>
      </p:pic>
      <p:sp>
        <p:nvSpPr>
          <p:cNvPr id="7" name="Content Placeholder 6">
            <a:extLst>
              <a:ext uri="{FF2B5EF4-FFF2-40B4-BE49-F238E27FC236}">
                <a16:creationId xmlns:a16="http://schemas.microsoft.com/office/drawing/2014/main" id="{CCA07FB6-F142-4F70-BBFE-BEBF3FF7411B}"/>
              </a:ext>
            </a:extLst>
          </p:cNvPr>
          <p:cNvSpPr>
            <a:spLocks noGrp="1"/>
          </p:cNvSpPr>
          <p:nvPr>
            <p:ph idx="1"/>
          </p:nvPr>
        </p:nvSpPr>
        <p:spPr>
          <a:xfrm>
            <a:off x="2367738" y="1429739"/>
            <a:ext cx="7656251" cy="1834507"/>
          </a:xfrm>
        </p:spPr>
        <p:txBody>
          <a:bodyPr>
            <a:normAutofit fontScale="55000" lnSpcReduction="20000"/>
          </a:bodyPr>
          <a:lstStyle/>
          <a:p>
            <a:r>
              <a:rPr lang="en-US" dirty="0"/>
              <a:t>If you need your thesis to not appear for public viewing on the Commons, you can request a thesis embargo. </a:t>
            </a:r>
          </a:p>
          <a:p>
            <a:pPr lvl="1"/>
            <a:r>
              <a:rPr lang="en-US" dirty="0"/>
              <a:t>Embargo options: Restrict to NMU only, or restrict entirely</a:t>
            </a:r>
          </a:p>
          <a:p>
            <a:pPr lvl="1"/>
            <a:r>
              <a:rPr lang="en-US" dirty="0"/>
              <a:t>Embargos expire after a period of time and must be renewed by the author.</a:t>
            </a:r>
          </a:p>
          <a:p>
            <a:r>
              <a:rPr lang="en-US" dirty="0"/>
              <a:t>Embargos are most useful for students who are looking to publish and make money from their thesis text. </a:t>
            </a:r>
          </a:p>
          <a:p>
            <a:r>
              <a:rPr lang="en-US" i="1" dirty="0"/>
              <a:t>Publishing your thesis on the Commons does not effect your ability to publish the same information with academic publishers. Most of the time, it is in your best interest to have your thesis published publicly </a:t>
            </a:r>
          </a:p>
          <a:p>
            <a:endParaRPr lang="en-US" dirty="0"/>
          </a:p>
        </p:txBody>
      </p:sp>
    </p:spTree>
    <p:extLst>
      <p:ext uri="{BB962C8B-B14F-4D97-AF65-F5344CB8AC3E}">
        <p14:creationId xmlns:p14="http://schemas.microsoft.com/office/powerpoint/2010/main" val="2094036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Thesis Troubles</a:t>
            </a:r>
          </a:p>
        </p:txBody>
      </p:sp>
      <p:sp>
        <p:nvSpPr>
          <p:cNvPr id="3" name="Content Placeholder 2"/>
          <p:cNvSpPr>
            <a:spLocks noGrp="1"/>
          </p:cNvSpPr>
          <p:nvPr>
            <p:ph idx="1"/>
          </p:nvPr>
        </p:nvSpPr>
        <p:spPr>
          <a:xfrm>
            <a:off x="1467314" y="1716927"/>
            <a:ext cx="8164366" cy="4631622"/>
          </a:xfrm>
        </p:spPr>
        <p:txBody>
          <a:bodyPr>
            <a:normAutofit fontScale="85000" lnSpcReduction="10000"/>
          </a:bodyPr>
          <a:lstStyle/>
          <a:p>
            <a:r>
              <a:rPr lang="en-US" b="1" u="sng" dirty="0"/>
              <a:t>Citation: </a:t>
            </a:r>
            <a:r>
              <a:rPr lang="en-US" dirty="0"/>
              <a:t>You must list your preferred method of citation. The </a:t>
            </a:r>
            <a:r>
              <a:rPr lang="en-US" i="1" dirty="0"/>
              <a:t>Guide </a:t>
            </a:r>
            <a:r>
              <a:rPr lang="en-US" dirty="0"/>
              <a:t> says: The guide or format followed </a:t>
            </a:r>
            <a:r>
              <a:rPr lang="en-US" i="1" dirty="0"/>
              <a:t>must</a:t>
            </a:r>
            <a:r>
              <a:rPr lang="en-US" dirty="0"/>
              <a:t> be specified in the acknowledgments, the preface, or the introduction, in that preferred order.</a:t>
            </a:r>
          </a:p>
          <a:p>
            <a:r>
              <a:rPr lang="en-US" b="1" u="sng" dirty="0"/>
              <a:t>Signature Page: </a:t>
            </a:r>
            <a:r>
              <a:rPr lang="en-US" dirty="0"/>
              <a:t>the original signed signature page must be physically brought/mailed to the Graduate Studies Office. Your thesis submitted to the Commons should have an UNSIGNED version, but still list the title and names of your committee.</a:t>
            </a:r>
          </a:p>
          <a:p>
            <a:r>
              <a:rPr lang="en-US" b="1" u="sng" dirty="0"/>
              <a:t>Human or animal subject approval memo: </a:t>
            </a:r>
            <a:r>
              <a:rPr lang="en-US" dirty="0"/>
              <a:t>the approval memo or email/form stating that it is not needed for your human or animal research. This must be scanned and entered as an appendix in your thesis. This version must be the one that is signed by the Dean of Grad Studies and is on official letterhead. </a:t>
            </a:r>
          </a:p>
          <a:p>
            <a:pPr lvl="1"/>
            <a:r>
              <a:rPr lang="en-US" dirty="0"/>
              <a:t>If you don’t have one, your advisor should have received this by campus mail. If they can’t find theirs, contact the Grad Office. </a:t>
            </a:r>
          </a:p>
        </p:txBody>
      </p:sp>
    </p:spTree>
    <p:extLst>
      <p:ext uri="{BB962C8B-B14F-4D97-AF65-F5344CB8AC3E}">
        <p14:creationId xmlns:p14="http://schemas.microsoft.com/office/powerpoint/2010/main" val="110417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Hello</a:t>
            </a:r>
            <a:br>
              <a:rPr lang="en-US" sz="4400" dirty="0"/>
            </a:br>
            <a:endParaRPr lang="en-US" sz="4400" dirty="0"/>
          </a:p>
        </p:txBody>
      </p:sp>
      <p:sp>
        <p:nvSpPr>
          <p:cNvPr id="3" name="Content Placeholder 2"/>
          <p:cNvSpPr>
            <a:spLocks noGrp="1"/>
          </p:cNvSpPr>
          <p:nvPr>
            <p:ph idx="1"/>
          </p:nvPr>
        </p:nvSpPr>
        <p:spPr/>
        <p:txBody>
          <a:bodyPr>
            <a:normAutofit fontScale="85000" lnSpcReduction="10000"/>
          </a:bodyPr>
          <a:lstStyle/>
          <a:p>
            <a:pPr marL="0" indent="0" algn="r">
              <a:buNone/>
            </a:pPr>
            <a:r>
              <a:rPr lang="en-US" dirty="0"/>
              <a:t>Who are you? </a:t>
            </a:r>
          </a:p>
          <a:p>
            <a:pPr marL="0" indent="0" algn="r">
              <a:buNone/>
            </a:pPr>
            <a:r>
              <a:rPr lang="en-US" dirty="0"/>
              <a:t>Name, program, stage of thesis</a:t>
            </a:r>
          </a:p>
          <a:p>
            <a:pPr marL="0" indent="0" algn="r">
              <a:buNone/>
            </a:pPr>
            <a:r>
              <a:rPr lang="en-US" dirty="0"/>
              <a:t>What do you hope to learn today?</a:t>
            </a:r>
          </a:p>
          <a:p>
            <a:pPr marL="0" indent="0" algn="r">
              <a:buNone/>
            </a:pPr>
            <a:endParaRPr lang="en-US" dirty="0"/>
          </a:p>
          <a:p>
            <a:pPr marL="0" indent="0" algn="r">
              <a:buNone/>
            </a:pPr>
            <a:r>
              <a:rPr lang="en-US" dirty="0"/>
              <a:t>Janelle Taylor </a:t>
            </a:r>
          </a:p>
          <a:p>
            <a:pPr marL="0" indent="0" algn="r">
              <a:buNone/>
            </a:pPr>
            <a:r>
              <a:rPr lang="en-US" dirty="0"/>
              <a:t>My program was Higher Education and Student Affairs</a:t>
            </a:r>
          </a:p>
          <a:p>
            <a:pPr marL="0" indent="0" algn="r">
              <a:buNone/>
            </a:pPr>
            <a:r>
              <a:rPr lang="en-US" dirty="0"/>
              <a:t>I am 4 years post thesis (yay!)</a:t>
            </a:r>
          </a:p>
          <a:p>
            <a:pPr marL="0" indent="0" algn="r">
              <a:buNone/>
            </a:pPr>
            <a:r>
              <a:rPr lang="en-US" dirty="0"/>
              <a:t>I hope to learn a few new things that can help this presentation be great.</a:t>
            </a:r>
          </a:p>
        </p:txBody>
      </p:sp>
    </p:spTree>
    <p:extLst>
      <p:ext uri="{BB962C8B-B14F-4D97-AF65-F5344CB8AC3E}">
        <p14:creationId xmlns:p14="http://schemas.microsoft.com/office/powerpoint/2010/main" val="3600217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Worst Part: </a:t>
            </a:r>
            <a:br>
              <a:rPr lang="en-US" dirty="0"/>
            </a:br>
            <a:r>
              <a:rPr lang="en-US" dirty="0"/>
              <a:t>Page Numbers</a:t>
            </a:r>
          </a:p>
        </p:txBody>
      </p:sp>
      <p:sp>
        <p:nvSpPr>
          <p:cNvPr id="3" name="Content Placeholder 2"/>
          <p:cNvSpPr>
            <a:spLocks noGrp="1"/>
          </p:cNvSpPr>
          <p:nvPr>
            <p:ph idx="1"/>
          </p:nvPr>
        </p:nvSpPr>
        <p:spPr>
          <a:xfrm>
            <a:off x="6992983" y="1950719"/>
            <a:ext cx="4058194" cy="4554583"/>
          </a:xfrm>
        </p:spPr>
        <p:txBody>
          <a:bodyPr>
            <a:normAutofit/>
          </a:bodyPr>
          <a:lstStyle/>
          <a:p>
            <a:r>
              <a:rPr lang="en-US" dirty="0"/>
              <a:t>Page Numbers are centered and at the bottom of the page</a:t>
            </a:r>
          </a:p>
          <a:p>
            <a:r>
              <a:rPr lang="en-US" dirty="0"/>
              <a:t>&lt; Note where to use Roman numerals (</a:t>
            </a:r>
            <a:r>
              <a:rPr lang="en-US" dirty="0" err="1"/>
              <a:t>i</a:t>
            </a:r>
            <a:r>
              <a:rPr lang="en-US" dirty="0"/>
              <a:t>, ii, iii…) or Arabic numbers (1, 2, 3,…)</a:t>
            </a:r>
          </a:p>
          <a:p>
            <a:r>
              <a:rPr lang="en-US" dirty="0"/>
              <a:t>So very helpful: </a:t>
            </a:r>
            <a:r>
              <a:rPr lang="en-US" dirty="0">
                <a:hlinkClick r:id="rId2"/>
              </a:rPr>
              <a:t>https://nmu.edu/graduatestudies/thesis</a:t>
            </a:r>
            <a:r>
              <a:rPr lang="en-US" dirty="0"/>
              <a:t> “How to Format Thesis Page Numbers”</a:t>
            </a:r>
          </a:p>
        </p:txBody>
      </p:sp>
      <p:pic>
        <p:nvPicPr>
          <p:cNvPr id="4" name="Picture 3"/>
          <p:cNvPicPr>
            <a:picLocks noChangeAspect="1"/>
          </p:cNvPicPr>
          <p:nvPr/>
        </p:nvPicPr>
        <p:blipFill>
          <a:blip r:embed="rId3"/>
          <a:stretch>
            <a:fillRect/>
          </a:stretch>
        </p:blipFill>
        <p:spPr>
          <a:xfrm>
            <a:off x="383775" y="452846"/>
            <a:ext cx="6539005" cy="6238466"/>
          </a:xfrm>
          <a:prstGeom prst="rect">
            <a:avLst/>
          </a:prstGeom>
        </p:spPr>
      </p:pic>
    </p:spTree>
    <p:extLst>
      <p:ext uri="{BB962C8B-B14F-4D97-AF65-F5344CB8AC3E}">
        <p14:creationId xmlns:p14="http://schemas.microsoft.com/office/powerpoint/2010/main" val="62646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Submission Due Dates</a:t>
            </a:r>
          </a:p>
        </p:txBody>
      </p:sp>
      <p:sp>
        <p:nvSpPr>
          <p:cNvPr id="3" name="Content Placeholder 2"/>
          <p:cNvSpPr>
            <a:spLocks noGrp="1"/>
          </p:cNvSpPr>
          <p:nvPr>
            <p:ph idx="1"/>
          </p:nvPr>
        </p:nvSpPr>
        <p:spPr>
          <a:xfrm>
            <a:off x="1136388" y="1564436"/>
            <a:ext cx="7796540" cy="3997828"/>
          </a:xfrm>
        </p:spPr>
        <p:txBody>
          <a:bodyPr/>
          <a:lstStyle/>
          <a:p>
            <a:r>
              <a:rPr lang="en-US" dirty="0"/>
              <a:t>Spring 2022: April 1 </a:t>
            </a:r>
          </a:p>
          <a:p>
            <a:r>
              <a:rPr lang="en-US" dirty="0"/>
              <a:t>Summer 2022: July 8</a:t>
            </a:r>
          </a:p>
          <a:p>
            <a:r>
              <a:rPr lang="en-US" dirty="0"/>
              <a:t>Fall 2022: November 18</a:t>
            </a:r>
          </a:p>
          <a:p>
            <a:pPr lvl="1"/>
            <a:endParaRPr lang="en-US" dirty="0"/>
          </a:p>
          <a:p>
            <a:pPr marL="457200" lvl="1" indent="0">
              <a:buNone/>
            </a:pPr>
            <a:r>
              <a:rPr lang="en-US" dirty="0"/>
              <a:t>General rule of thumb, theses are due 1 month before graduation</a:t>
            </a:r>
          </a:p>
          <a:p>
            <a:pPr marL="457200" lvl="1" indent="0">
              <a:buNone/>
            </a:pPr>
            <a:r>
              <a:rPr lang="en-US" dirty="0"/>
              <a:t>Updated dates are available here: </a:t>
            </a:r>
            <a:r>
              <a:rPr lang="en-US" dirty="0">
                <a:hlinkClick r:id="rId2"/>
              </a:rPr>
              <a:t>https://www.nmu.edu/graduatestudies/thesis</a:t>
            </a:r>
            <a:endParaRPr lang="en-US" dirty="0"/>
          </a:p>
        </p:txBody>
      </p:sp>
    </p:spTree>
    <p:extLst>
      <p:ext uri="{BB962C8B-B14F-4D97-AF65-F5344CB8AC3E}">
        <p14:creationId xmlns:p14="http://schemas.microsoft.com/office/powerpoint/2010/main" val="58281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t>
            </a:r>
          </a:p>
        </p:txBody>
      </p:sp>
      <p:sp>
        <p:nvSpPr>
          <p:cNvPr id="3" name="Content Placeholder 2"/>
          <p:cNvSpPr>
            <a:spLocks noGrp="1"/>
          </p:cNvSpPr>
          <p:nvPr>
            <p:ph idx="1"/>
          </p:nvPr>
        </p:nvSpPr>
        <p:spPr>
          <a:xfrm>
            <a:off x="2242376" y="1885285"/>
            <a:ext cx="7796540" cy="3997828"/>
          </a:xfrm>
        </p:spPr>
        <p:txBody>
          <a:bodyPr/>
          <a:lstStyle/>
          <a:p>
            <a:r>
              <a:rPr lang="en-US" dirty="0"/>
              <a:t>All thesis documents and forms in this presentation can be found at: </a:t>
            </a:r>
            <a:r>
              <a:rPr lang="en-US" dirty="0">
                <a:hlinkClick r:id="rId2"/>
              </a:rPr>
              <a:t>https://nmu.edu/graduatestudies/thesis</a:t>
            </a:r>
            <a:endParaRPr lang="en-US" dirty="0"/>
          </a:p>
          <a:p>
            <a:r>
              <a:rPr lang="en-US" dirty="0"/>
              <a:t>If you need help, contact me at </a:t>
            </a:r>
            <a:r>
              <a:rPr lang="en-US" dirty="0">
                <a:hlinkClick r:id="rId3"/>
              </a:rPr>
              <a:t>jantaylo@nmu.edu</a:t>
            </a:r>
            <a:r>
              <a:rPr lang="en-US" dirty="0"/>
              <a:t> or </a:t>
            </a:r>
            <a:r>
              <a:rPr lang="en-US" dirty="0">
                <a:hlinkClick r:id="rId4"/>
              </a:rPr>
              <a:t>graduate@nmu.edu</a:t>
            </a:r>
            <a:r>
              <a:rPr lang="en-US" dirty="0"/>
              <a:t> or 906-227-2300</a:t>
            </a:r>
          </a:p>
        </p:txBody>
      </p:sp>
    </p:spTree>
    <p:extLst>
      <p:ext uri="{BB962C8B-B14F-4D97-AF65-F5344CB8AC3E}">
        <p14:creationId xmlns:p14="http://schemas.microsoft.com/office/powerpoint/2010/main" val="336617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Thesis?</a:t>
            </a:r>
          </a:p>
        </p:txBody>
      </p:sp>
      <p:sp>
        <p:nvSpPr>
          <p:cNvPr id="3" name="Content Placeholder 2"/>
          <p:cNvSpPr>
            <a:spLocks noGrp="1"/>
          </p:cNvSpPr>
          <p:nvPr>
            <p:ph idx="1"/>
          </p:nvPr>
        </p:nvSpPr>
        <p:spPr/>
        <p:txBody>
          <a:bodyPr>
            <a:normAutofit fontScale="92500" lnSpcReduction="10000"/>
          </a:bodyPr>
          <a:lstStyle/>
          <a:p>
            <a:r>
              <a:rPr lang="en-US" dirty="0"/>
              <a:t>Your thesis will be the final product of your time in graduate school. </a:t>
            </a:r>
          </a:p>
          <a:p>
            <a:r>
              <a:rPr lang="en-US" dirty="0"/>
              <a:t>A thesis is a substantial piece of scholarly writing that reflects the writer's ability to:</a:t>
            </a:r>
          </a:p>
          <a:p>
            <a:pPr lvl="1"/>
            <a:r>
              <a:rPr lang="en-US" dirty="0"/>
              <a:t>conduct research</a:t>
            </a:r>
          </a:p>
          <a:p>
            <a:pPr lvl="1"/>
            <a:r>
              <a:rPr lang="en-US" dirty="0"/>
              <a:t>communicate the research</a:t>
            </a:r>
          </a:p>
          <a:p>
            <a:pPr lvl="1"/>
            <a:r>
              <a:rPr lang="en-US" dirty="0"/>
              <a:t>critically analyze the literature</a:t>
            </a:r>
          </a:p>
          <a:p>
            <a:pPr lvl="1"/>
            <a:r>
              <a:rPr lang="en-US" dirty="0"/>
              <a:t>present a detailed methodology and accurate results</a:t>
            </a:r>
          </a:p>
          <a:p>
            <a:pPr lvl="1"/>
            <a:r>
              <a:rPr lang="en-US" dirty="0"/>
              <a:t>verify knowledge claims and sources meticulously</a:t>
            </a:r>
          </a:p>
          <a:p>
            <a:pPr lvl="1"/>
            <a:r>
              <a:rPr lang="en-US" dirty="0"/>
              <a:t>link the topic of the thesis with the broader field</a:t>
            </a:r>
          </a:p>
        </p:txBody>
      </p:sp>
    </p:spTree>
    <p:extLst>
      <p:ext uri="{BB962C8B-B14F-4D97-AF65-F5344CB8AC3E}">
        <p14:creationId xmlns:p14="http://schemas.microsoft.com/office/powerpoint/2010/main" val="200425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490314"/>
            <a:ext cx="7958331" cy="1077229"/>
          </a:xfrm>
        </p:spPr>
        <p:txBody>
          <a:bodyPr/>
          <a:lstStyle/>
          <a:p>
            <a:r>
              <a:rPr lang="en-US" dirty="0"/>
              <a:t>Your Committee</a:t>
            </a:r>
          </a:p>
        </p:txBody>
      </p:sp>
      <p:sp>
        <p:nvSpPr>
          <p:cNvPr id="3" name="Content Placeholder 2"/>
          <p:cNvSpPr>
            <a:spLocks noGrp="1"/>
          </p:cNvSpPr>
          <p:nvPr>
            <p:ph idx="1"/>
          </p:nvPr>
        </p:nvSpPr>
        <p:spPr>
          <a:xfrm>
            <a:off x="1034143" y="1197429"/>
            <a:ext cx="9535996" cy="5124994"/>
          </a:xfrm>
        </p:spPr>
        <p:txBody>
          <a:bodyPr>
            <a:normAutofit fontScale="85000" lnSpcReduction="20000"/>
          </a:bodyPr>
          <a:lstStyle/>
          <a:p>
            <a:r>
              <a:rPr lang="en-US" dirty="0"/>
              <a:t>A thesis committee is made of: a faculty chair/advisor, and two or three committee members. </a:t>
            </a:r>
          </a:p>
          <a:p>
            <a:pPr lvl="1"/>
            <a:r>
              <a:rPr lang="en-US" dirty="0"/>
              <a:t>The members may be from outside the university, but they will have to meet graduate faculty status requirements.</a:t>
            </a:r>
          </a:p>
          <a:p>
            <a:pPr lvl="1"/>
            <a:r>
              <a:rPr lang="en-US" dirty="0"/>
              <a:t>Your thesis advisor can be, but does not have to be your faculty advisor assigned to your at admission. </a:t>
            </a:r>
          </a:p>
          <a:p>
            <a:r>
              <a:rPr lang="en-US" dirty="0"/>
              <a:t>When choosing faculty to ask to be your thesis chair, look for people who: are involved in the type of research you want to do, are knowledgeable about the thesis process, and are sufficiently easy to contact (hint: if it is hard to find a time to ASK someone to advise/chair your thesis, they probably will be hard to communicate with during your thesis)</a:t>
            </a:r>
          </a:p>
          <a:p>
            <a:r>
              <a:rPr lang="en-US" dirty="0"/>
              <a:t> All members of your committee must have graduate faculty status.</a:t>
            </a:r>
          </a:p>
          <a:p>
            <a:pPr lvl="1"/>
            <a:r>
              <a:rPr lang="en-US" sz="1600" dirty="0"/>
              <a:t>You can view the list of Graduate Faculty here: </a:t>
            </a:r>
            <a:r>
              <a:rPr lang="en-US" sz="1600" dirty="0">
                <a:hlinkClick r:id="rId3"/>
              </a:rPr>
              <a:t>https://www.nmu.edu/graduatestudies/graduate-faculty-status-and-terms</a:t>
            </a:r>
            <a:endParaRPr lang="en-US" sz="1600" dirty="0"/>
          </a:p>
          <a:p>
            <a:r>
              <a:rPr lang="en-US" sz="1800" dirty="0"/>
              <a:t>Thesis Proposals: Some departments have students create a proposal outlining their intended research and present it to their faculty. This is a great way to get feedback on your research ideas. Check with your advisor to see if this is a practice in your area. </a:t>
            </a:r>
          </a:p>
          <a:p>
            <a:endParaRPr lang="en-US" dirty="0"/>
          </a:p>
        </p:txBody>
      </p:sp>
    </p:spTree>
    <p:extLst>
      <p:ext uri="{BB962C8B-B14F-4D97-AF65-F5344CB8AC3E}">
        <p14:creationId xmlns:p14="http://schemas.microsoft.com/office/powerpoint/2010/main" val="1378370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85D7377-D496-4483-9D2C-326C6545FD56}"/>
              </a:ext>
            </a:extLst>
          </p:cNvPr>
          <p:cNvPicPr>
            <a:picLocks noGrp="1" noChangeAspect="1"/>
          </p:cNvPicPr>
          <p:nvPr>
            <p:ph idx="1"/>
          </p:nvPr>
        </p:nvPicPr>
        <p:blipFill>
          <a:blip r:embed="rId2"/>
          <a:stretch>
            <a:fillRect/>
          </a:stretch>
        </p:blipFill>
        <p:spPr>
          <a:xfrm>
            <a:off x="6096000" y="1071056"/>
            <a:ext cx="4317081" cy="5198363"/>
          </a:xfrm>
          <a:prstGeom prst="rect">
            <a:avLst/>
          </a:prstGeom>
        </p:spPr>
      </p:pic>
      <p:sp>
        <p:nvSpPr>
          <p:cNvPr id="5" name="TextBox 4">
            <a:extLst>
              <a:ext uri="{FF2B5EF4-FFF2-40B4-BE49-F238E27FC236}">
                <a16:creationId xmlns:a16="http://schemas.microsoft.com/office/drawing/2014/main" id="{F69ACF36-1408-4F7D-8F94-EF4AB2B7754E}"/>
              </a:ext>
            </a:extLst>
          </p:cNvPr>
          <p:cNvSpPr txBox="1"/>
          <p:nvPr/>
        </p:nvSpPr>
        <p:spPr>
          <a:xfrm>
            <a:off x="1377696" y="1231392"/>
            <a:ext cx="3499104" cy="369332"/>
          </a:xfrm>
          <a:prstGeom prst="rect">
            <a:avLst/>
          </a:prstGeom>
          <a:noFill/>
        </p:spPr>
        <p:txBody>
          <a:bodyPr wrap="square" rtlCol="0">
            <a:spAutoFit/>
          </a:bodyPr>
          <a:lstStyle/>
          <a:p>
            <a:r>
              <a:rPr lang="en-US" dirty="0"/>
              <a:t>Thesis Proposal Approval Form</a:t>
            </a:r>
          </a:p>
        </p:txBody>
      </p:sp>
      <p:sp>
        <p:nvSpPr>
          <p:cNvPr id="6" name="TextBox 5">
            <a:extLst>
              <a:ext uri="{FF2B5EF4-FFF2-40B4-BE49-F238E27FC236}">
                <a16:creationId xmlns:a16="http://schemas.microsoft.com/office/drawing/2014/main" id="{1898816E-CEF2-45F4-90DC-B519331307DA}"/>
              </a:ext>
            </a:extLst>
          </p:cNvPr>
          <p:cNvSpPr txBox="1"/>
          <p:nvPr/>
        </p:nvSpPr>
        <p:spPr>
          <a:xfrm>
            <a:off x="1499616" y="2353056"/>
            <a:ext cx="3499104" cy="2862322"/>
          </a:xfrm>
          <a:prstGeom prst="rect">
            <a:avLst/>
          </a:prstGeom>
          <a:noFill/>
        </p:spPr>
        <p:txBody>
          <a:bodyPr wrap="square" rtlCol="0">
            <a:spAutoFit/>
          </a:bodyPr>
          <a:lstStyle/>
          <a:p>
            <a:r>
              <a:rPr lang="en-US" dirty="0"/>
              <a:t>This form should be filled out by you and your thesis advisor/chair and turned in before you take any thesis credits.</a:t>
            </a:r>
          </a:p>
          <a:p>
            <a:endParaRPr lang="en-US" dirty="0"/>
          </a:p>
          <a:p>
            <a:r>
              <a:rPr lang="en-US" dirty="0"/>
              <a:t>If something changes during your thesis process you must fill out an updated form and submit it to the Grad College. </a:t>
            </a:r>
          </a:p>
        </p:txBody>
      </p:sp>
    </p:spTree>
    <p:extLst>
      <p:ext uri="{BB962C8B-B14F-4D97-AF65-F5344CB8AC3E}">
        <p14:creationId xmlns:p14="http://schemas.microsoft.com/office/powerpoint/2010/main" val="66797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010" y="546799"/>
            <a:ext cx="7958331" cy="1077229"/>
          </a:xfrm>
        </p:spPr>
        <p:txBody>
          <a:bodyPr/>
          <a:lstStyle/>
          <a:p>
            <a:r>
              <a:rPr lang="en-US" dirty="0"/>
              <a:t>How Do I Sign Up for Thesis Credits?</a:t>
            </a:r>
          </a:p>
        </p:txBody>
      </p:sp>
      <p:sp>
        <p:nvSpPr>
          <p:cNvPr id="3" name="Content Placeholder 2"/>
          <p:cNvSpPr>
            <a:spLocks noGrp="1"/>
          </p:cNvSpPr>
          <p:nvPr>
            <p:ph idx="1"/>
          </p:nvPr>
        </p:nvSpPr>
        <p:spPr>
          <a:xfrm>
            <a:off x="6492240" y="1438161"/>
            <a:ext cx="4731042" cy="4453187"/>
          </a:xfrm>
        </p:spPr>
        <p:txBody>
          <a:bodyPr/>
          <a:lstStyle/>
          <a:p>
            <a:r>
              <a:rPr lang="en-US" dirty="0"/>
              <a:t>Signing up for thesis credits is similar to signing up for a directed study.</a:t>
            </a:r>
          </a:p>
          <a:p>
            <a:r>
              <a:rPr lang="en-US" dirty="0"/>
              <a:t>Meet with your advisor and plan you thesis credit plan before registering for any credits. Thesis credits will stay on your transcript even if you don’t complete a thesis. </a:t>
            </a:r>
          </a:p>
        </p:txBody>
      </p:sp>
      <p:pic>
        <p:nvPicPr>
          <p:cNvPr id="5" name="Picture 4">
            <a:extLst>
              <a:ext uri="{FF2B5EF4-FFF2-40B4-BE49-F238E27FC236}">
                <a16:creationId xmlns:a16="http://schemas.microsoft.com/office/drawing/2014/main" id="{39C078E0-465E-43C2-B820-85BEAC89B7C1}"/>
              </a:ext>
            </a:extLst>
          </p:cNvPr>
          <p:cNvPicPr>
            <a:picLocks noChangeAspect="1"/>
          </p:cNvPicPr>
          <p:nvPr/>
        </p:nvPicPr>
        <p:blipFill>
          <a:blip r:embed="rId2"/>
          <a:stretch>
            <a:fillRect/>
          </a:stretch>
        </p:blipFill>
        <p:spPr>
          <a:xfrm>
            <a:off x="1448022" y="1267968"/>
            <a:ext cx="4251739" cy="5480304"/>
          </a:xfrm>
          <a:prstGeom prst="rect">
            <a:avLst/>
          </a:prstGeom>
        </p:spPr>
      </p:pic>
    </p:spTree>
    <p:extLst>
      <p:ext uri="{BB962C8B-B14F-4D97-AF65-F5344CB8AC3E}">
        <p14:creationId xmlns:p14="http://schemas.microsoft.com/office/powerpoint/2010/main" val="2187045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802" y="690490"/>
            <a:ext cx="7958331" cy="1077229"/>
          </a:xfrm>
        </p:spPr>
        <p:txBody>
          <a:bodyPr/>
          <a:lstStyle/>
          <a:p>
            <a:r>
              <a:rPr lang="en-US" dirty="0"/>
              <a:t>Thesis Credits</a:t>
            </a:r>
          </a:p>
        </p:txBody>
      </p:sp>
      <p:sp>
        <p:nvSpPr>
          <p:cNvPr id="3" name="Content Placeholder 2"/>
          <p:cNvSpPr>
            <a:spLocks noGrp="1"/>
          </p:cNvSpPr>
          <p:nvPr>
            <p:ph idx="1"/>
          </p:nvPr>
        </p:nvSpPr>
        <p:spPr/>
        <p:txBody>
          <a:bodyPr>
            <a:normAutofit lnSpcReduction="10000"/>
          </a:bodyPr>
          <a:lstStyle/>
          <a:p>
            <a:r>
              <a:rPr lang="en-US" dirty="0"/>
              <a:t>Thesis credits can be split between semesters, just know that you will get an ‘R’ grade in those credits until you complete your thesis</a:t>
            </a:r>
          </a:p>
          <a:p>
            <a:r>
              <a:rPr lang="en-US" dirty="0"/>
              <a:t>Plan your thesis before registering for thesis credits. If you change your mind and do not finish your thesis, ‘R’ grades will become Unsatisfactory or F grades after 3 years</a:t>
            </a:r>
          </a:p>
          <a:p>
            <a:r>
              <a:rPr lang="en-US" dirty="0"/>
              <a:t>Also note: All Graduate classes are good for 7 years. If you do not complete your degree within 7 years of your first graduate class, you may be required to retake classes before you are able to get your degree. </a:t>
            </a:r>
          </a:p>
          <a:p>
            <a:endParaRPr lang="en-US" dirty="0"/>
          </a:p>
        </p:txBody>
      </p:sp>
    </p:spTree>
    <p:extLst>
      <p:ext uri="{BB962C8B-B14F-4D97-AF65-F5344CB8AC3E}">
        <p14:creationId xmlns:p14="http://schemas.microsoft.com/office/powerpoint/2010/main" val="368661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Responsible Conduct of Research: Compliance</a:t>
            </a:r>
          </a:p>
        </p:txBody>
      </p:sp>
      <p:sp>
        <p:nvSpPr>
          <p:cNvPr id="3" name="Content Placeholder 2"/>
          <p:cNvSpPr>
            <a:spLocks noGrp="1"/>
          </p:cNvSpPr>
          <p:nvPr>
            <p:ph idx="1"/>
          </p:nvPr>
        </p:nvSpPr>
        <p:spPr/>
        <p:txBody>
          <a:bodyPr>
            <a:normAutofit fontScale="77500" lnSpcReduction="20000"/>
          </a:bodyPr>
          <a:lstStyle/>
          <a:p>
            <a:r>
              <a:rPr lang="en-US" dirty="0"/>
              <a:t>Responsible conduct of research is central to the reliability and usefulness of research.</a:t>
            </a:r>
          </a:p>
          <a:p>
            <a:r>
              <a:rPr lang="en-US" dirty="0"/>
              <a:t>If you are working collaboratively, talk to your thesis advisor about acquisition, management, sharing and ownership of data</a:t>
            </a:r>
          </a:p>
          <a:p>
            <a:r>
              <a:rPr lang="en-US" dirty="0"/>
              <a:t>Be familiar with peer review, publication practices, and responsible authorship</a:t>
            </a:r>
          </a:p>
          <a:p>
            <a:r>
              <a:rPr lang="en-US" dirty="0"/>
              <a:t>Compliance documentation MUST be included in your thesis if your research involves animals or humans IN ANY WAY. </a:t>
            </a:r>
          </a:p>
          <a:p>
            <a:pPr lvl="1"/>
            <a:r>
              <a:rPr lang="en-US" dirty="0"/>
              <a:t>IACUC: animal welfare</a:t>
            </a:r>
          </a:p>
          <a:p>
            <a:pPr lvl="1"/>
            <a:r>
              <a:rPr lang="en-US" dirty="0"/>
              <a:t>IRB: human subjects </a:t>
            </a:r>
          </a:p>
          <a:p>
            <a:r>
              <a:rPr lang="en-US" dirty="0"/>
              <a:t>The Research Compliance Training </a:t>
            </a:r>
            <a:r>
              <a:rPr lang="en-US" dirty="0" err="1"/>
              <a:t>Powerpoint</a:t>
            </a:r>
            <a:r>
              <a:rPr lang="en-US" dirty="0"/>
              <a:t> is available on the Grad Studies Workshops page: </a:t>
            </a:r>
            <a:r>
              <a:rPr lang="en-US" dirty="0">
                <a:hlinkClick r:id="rId2"/>
              </a:rPr>
              <a:t>https://www.nmu.edu/graduatestudies/workshops</a:t>
            </a:r>
            <a:endParaRPr lang="en-US" dirty="0"/>
          </a:p>
          <a:p>
            <a:endParaRPr lang="en-US" dirty="0"/>
          </a:p>
        </p:txBody>
      </p:sp>
    </p:spTree>
    <p:extLst>
      <p:ext uri="{BB962C8B-B14F-4D97-AF65-F5344CB8AC3E}">
        <p14:creationId xmlns:p14="http://schemas.microsoft.com/office/powerpoint/2010/main" val="92984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9" y="445729"/>
            <a:ext cx="8297202" cy="724653"/>
          </a:xfrm>
        </p:spPr>
        <p:txBody>
          <a:bodyPr/>
          <a:lstStyle/>
          <a:p>
            <a:r>
              <a:rPr lang="en-US" dirty="0"/>
              <a:t>Research Committee Approval</a:t>
            </a:r>
          </a:p>
        </p:txBody>
      </p:sp>
      <p:sp>
        <p:nvSpPr>
          <p:cNvPr id="3" name="Content Placeholder 2"/>
          <p:cNvSpPr>
            <a:spLocks noGrp="1"/>
          </p:cNvSpPr>
          <p:nvPr>
            <p:ph idx="1"/>
          </p:nvPr>
        </p:nvSpPr>
        <p:spPr>
          <a:xfrm>
            <a:off x="4075611" y="1419497"/>
            <a:ext cx="7210696" cy="5172892"/>
          </a:xfrm>
        </p:spPr>
        <p:txBody>
          <a:bodyPr>
            <a:normAutofit fontScale="85000" lnSpcReduction="10000"/>
          </a:bodyPr>
          <a:lstStyle/>
          <a:p>
            <a:pPr marL="0" indent="0">
              <a:buNone/>
            </a:pPr>
            <a:r>
              <a:rPr lang="en-US" dirty="0"/>
              <a:t>Compliance documentation MUST be included in your thesis if your research involves animals or humans IN ANY WAY. </a:t>
            </a:r>
          </a:p>
          <a:p>
            <a:r>
              <a:rPr lang="en-US" dirty="0"/>
              <a:t>IACUC Committee oversees animal use in research</a:t>
            </a:r>
          </a:p>
          <a:p>
            <a:pPr lvl="1"/>
            <a:r>
              <a:rPr lang="en-US" dirty="0"/>
              <a:t>Email: iacuc@nmu.edu</a:t>
            </a:r>
          </a:p>
          <a:p>
            <a:r>
              <a:rPr lang="en-US" dirty="0"/>
              <a:t>IRB Committee oversees human subjects in research</a:t>
            </a:r>
          </a:p>
          <a:p>
            <a:pPr lvl="1"/>
            <a:r>
              <a:rPr lang="en-US" dirty="0"/>
              <a:t>Email: hsrr@nmu.edu</a:t>
            </a:r>
          </a:p>
          <a:p>
            <a:r>
              <a:rPr lang="en-US" dirty="0"/>
              <a:t>If  you are unsure whether your research requires clearance by these committees, contact them BEFORE beginning your research and ask. </a:t>
            </a:r>
          </a:p>
          <a:p>
            <a:pPr lvl="1"/>
            <a:r>
              <a:rPr lang="en-US" dirty="0"/>
              <a:t>If you are told that your research does not need IRB/IACUC approval, keep that email and include it as an appendix in your thesis. </a:t>
            </a:r>
          </a:p>
          <a:p>
            <a:r>
              <a:rPr lang="en-US" dirty="0"/>
              <a:t>The approval letter in your thesis MUST BE the signed version. For IRB that is the letter on letterhead with the Dean’s initials. For IACUC, that is the first page and signature page of your IACUC application.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49" y="1419497"/>
            <a:ext cx="3638482" cy="4708624"/>
          </a:xfrm>
          <a:prstGeom prst="rect">
            <a:avLst/>
          </a:prstGeom>
        </p:spPr>
      </p:pic>
    </p:spTree>
    <p:extLst>
      <p:ext uri="{BB962C8B-B14F-4D97-AF65-F5344CB8AC3E}">
        <p14:creationId xmlns:p14="http://schemas.microsoft.com/office/powerpoint/2010/main" val="2915267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8472</TotalTime>
  <Words>2133</Words>
  <Application>Microsoft Office PowerPoint</Application>
  <PresentationFormat>Widescreen</PresentationFormat>
  <Paragraphs>129</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MS Shell Dlg 2</vt:lpstr>
      <vt:lpstr>Wingdings</vt:lpstr>
      <vt:lpstr>Wingdings 3</vt:lpstr>
      <vt:lpstr>Madison</vt:lpstr>
      <vt:lpstr>Thesis Formatting and Planning   Janelle Taylor, Coordinator of Graduate Student and Research Affairs College of Graduate Studies and Research   </vt:lpstr>
      <vt:lpstr>Hello </vt:lpstr>
      <vt:lpstr>What is a Thesis?</vt:lpstr>
      <vt:lpstr>Your Committee</vt:lpstr>
      <vt:lpstr>PowerPoint Presentation</vt:lpstr>
      <vt:lpstr>How Do I Sign Up for Thesis Credits?</vt:lpstr>
      <vt:lpstr>Thesis Credits</vt:lpstr>
      <vt:lpstr>Responsible Conduct of Research: Compliance</vt:lpstr>
      <vt:lpstr>Research Committee Approval</vt:lpstr>
      <vt:lpstr>Copyright and Fair Use IN Your Thesis</vt:lpstr>
      <vt:lpstr>Collaborative Work</vt:lpstr>
      <vt:lpstr>Literature Review Tips and Tricks </vt:lpstr>
      <vt:lpstr>Thesis Defense</vt:lpstr>
      <vt:lpstr>Final Signatures</vt:lpstr>
      <vt:lpstr>Thesis Format</vt:lpstr>
      <vt:lpstr>The Thesis Approval Process</vt:lpstr>
      <vt:lpstr>The Commons</vt:lpstr>
      <vt:lpstr>Thesis embargo option</vt:lpstr>
      <vt:lpstr>Common Thesis Troubles</vt:lpstr>
      <vt:lpstr>The Worst Part:  Page Numbers</vt:lpstr>
      <vt:lpstr>Thesis Submission Due Dates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and Writing your Thesis</dc:title>
  <dc:creator>Microsoft Office User</dc:creator>
  <cp:lastModifiedBy>Janelle Taylor</cp:lastModifiedBy>
  <cp:revision>81</cp:revision>
  <dcterms:created xsi:type="dcterms:W3CDTF">2018-09-14T15:39:06Z</dcterms:created>
  <dcterms:modified xsi:type="dcterms:W3CDTF">2022-02-09T18:03:35Z</dcterms:modified>
</cp:coreProperties>
</file>