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9" r:id="rId4"/>
    <p:sldId id="274" r:id="rId5"/>
    <p:sldId id="280" r:id="rId6"/>
    <p:sldId id="257" r:id="rId7"/>
    <p:sldId id="275" r:id="rId8"/>
    <p:sldId id="278" r:id="rId9"/>
    <p:sldId id="276" r:id="rId10"/>
    <p:sldId id="277" r:id="rId11"/>
    <p:sldId id="269" r:id="rId12"/>
  </p:sldIdLst>
  <p:sldSz cx="7772400" cy="10058400"/>
  <p:notesSz cx="7023100" cy="93091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660"/>
  </p:normalViewPr>
  <p:slideViewPr>
    <p:cSldViewPr>
      <p:cViewPr>
        <p:scale>
          <a:sx n="90" d="100"/>
          <a:sy n="90" d="100"/>
        </p:scale>
        <p:origin x="1218" y="-174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5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9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6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2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8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2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3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8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7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8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ellowbook.com/profile/wood-island-waste-management-inc_1631148241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373390"/>
              </p:ext>
            </p:extLst>
          </p:nvPr>
        </p:nvGraphicFramePr>
        <p:xfrm>
          <a:off x="819150" y="1600200"/>
          <a:ext cx="6248400" cy="708416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038600"/>
                <a:gridCol w="2209800"/>
              </a:tblGrid>
              <a:tr h="48612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DEMOGRAPHIC CHARACTERISTICS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444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Population (2013)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9,522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837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    Households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2  </a:t>
                      </a:r>
                      <a:endParaRPr lang="en-US" sz="10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2012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Households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3,558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Households </a:t>
                      </a:r>
                      <a:endParaRPr lang="en-US" sz="1000" b="0" i="0" u="none" strike="noStrike" baseline="5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2,237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Non-family Households </a:t>
                      </a:r>
                      <a:endParaRPr lang="en-US" sz="1000" b="0" i="0" u="none" strike="noStrike" baseline="3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1,321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Household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Income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$38,348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Household Income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$48,355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Household Income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Distribution</a:t>
                      </a:r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Percent (%)</a:t>
                      </a:r>
                      <a:endParaRPr lang="en-US" sz="1000" dirty="0"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7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Under - $35,000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45.4%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35,000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$49,999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18.1%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50,000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74,999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16.8%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75,000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$99,999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10.9%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$100,000 – $149,999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6.9%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$150,000 - $199,999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$200,000 – Above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4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Workforce Education Attainment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25 - 64 Years of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Age)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 3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Percent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(%) </a:t>
                      </a:r>
                      <a:endParaRPr lang="en-US" sz="1000" b="0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(2008-2012)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Grade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5.1%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 Grade, No Diploma</a:t>
                      </a: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7.8%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School Graduate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44.9%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 College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19.3%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Associates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5.9%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Bachelors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12.2%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Graduate/Professional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4.8%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100.00%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762000" y="8991600"/>
            <a:ext cx="58674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factfinder2.census.gov/faces/tableservices/jsf/pages/productview.xhtml?pid=PEP_2013_PEPANNRES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http://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factfinder2.census.gov/faces/tableservices/jsf/pages/productview.xhtml?pid=ACS_12_5YR_S1901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://factfinder2.census.gov/faces/tableservices/jsf/pages/productview.xhtml?pid=ACS_12_5YR_S1501</a:t>
            </a: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84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893556"/>
              </p:ext>
            </p:extLst>
          </p:nvPr>
        </p:nvGraphicFramePr>
        <p:xfrm>
          <a:off x="609599" y="1600200"/>
          <a:ext cx="6477001" cy="726377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631698"/>
                <a:gridCol w="1288183"/>
                <a:gridCol w="1222227"/>
                <a:gridCol w="1308108"/>
                <a:gridCol w="1026785"/>
              </a:tblGrid>
              <a:tr h="58521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TAXATION </a:t>
                      </a:r>
                      <a:r>
                        <a:rPr lang="en-US" sz="1200" b="1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200" b="1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67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Corporate Income Tax/Franchise Tax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Rate (range)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67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Personal Income Tax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Rate (Range)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4.33%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16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Sales/Use Tax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Rate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State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%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Sales Tax Rate by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Utility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Electric Power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Natural Gas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Fuel Oil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.19/gal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606">
                <a:tc gridSpan="5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TOTAL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PROPERTY TAX RATES</a:t>
                      </a:r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/>
                      </a:r>
                      <a:b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</a:br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TOTAL MILLAGE (2013) </a:t>
                      </a:r>
                      <a:r>
                        <a:rPr lang="en-US" sz="12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  <a:p>
                      <a:pPr algn="ctr" fontAlgn="ctr"/>
                      <a:endParaRPr lang="en-US" sz="1200" b="0" i="0" u="none" strike="noStrike" baseline="50000" dirty="0" smtClean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ctr" fontAlgn="ctr"/>
                      <a:endParaRPr lang="en-US" sz="12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6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Alger County Townships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Principal Residence or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Ag Exemption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Non Homestead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Industrial Personal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Commercial Personal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6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 Train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23.0166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26.2766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33.6266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41.0166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44.2766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51.6266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17.0166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20.2766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27.6266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29.0166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32.2766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39.6266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Burt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22.0499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40.0499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16.0499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28.0499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 Island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23.2094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41.2094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17.2094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29.2094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Limestone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26.3506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44.3506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20.3506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32.3506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Mathias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29.7367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47.7367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23.7367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35.7367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Munising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22.9852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40.9852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16.9852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28.9852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Onota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21.4060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39.4060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15.4060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27.4060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Rock River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27.7417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45.7417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21.7417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33.7417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Village of Chatham</a:t>
                      </a:r>
                      <a:endParaRPr lang="en-US" sz="10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31.7360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49.7360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25.7360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37.7360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Munising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36.6115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54.6115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30.6115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42.6115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95250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://www.michiganbusiness.org/site-selection/commercial-real-estate-database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://www.michigan.gov/documents/taxes/2013_Total_Rates_450527_7.pdf</a:t>
            </a:r>
          </a:p>
        </p:txBody>
      </p:sp>
    </p:spTree>
    <p:extLst>
      <p:ext uri="{BB962C8B-B14F-4D97-AF65-F5344CB8AC3E}">
        <p14:creationId xmlns:p14="http://schemas.microsoft.com/office/powerpoint/2010/main" val="421986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681543"/>
              </p:ext>
            </p:extLst>
          </p:nvPr>
        </p:nvGraphicFramePr>
        <p:xfrm>
          <a:off x="385213" y="1676400"/>
          <a:ext cx="7245866" cy="693420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339460"/>
                <a:gridCol w="1358568"/>
                <a:gridCol w="1031559"/>
                <a:gridCol w="901848"/>
                <a:gridCol w="116840"/>
                <a:gridCol w="1299246"/>
                <a:gridCol w="272866"/>
                <a:gridCol w="925479"/>
              </a:tblGrid>
              <a:tr h="682716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ENVIRONMENTAL</a:t>
                      </a:r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617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Area in Attainment for Federal Air Pollution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Regulations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Yes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08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Ozone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08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Carbon Monoxide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08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Particular Matter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08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Lead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08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Sulfur Dioxide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08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Nitrogen Dioxide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4442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State Instituted a One-Stop Air &amp;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Water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Quality Permitting System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081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Average Permit Approval Time From Date of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Completed 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Routine Application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* 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Average Time</a:t>
                      </a:r>
                    </a:p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59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Air Permit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30-60 days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33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Water Permit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32 days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08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Hazardous Waste Permit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140 days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5184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Contact Information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Name of Agency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Address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Phone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5184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Air Quality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 Department of 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Environmental Quality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1504 W. Washington, </a:t>
                      </a:r>
                      <a:br>
                        <a:rPr lang="fr-FR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Marquette, MI 49855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906-228-4853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5184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Water Quality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LMAS District Health Department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E9526 Prospect</a:t>
                      </a:r>
                      <a:r>
                        <a:rPr lang="fr-FR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Street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Munising, MI 49862</a:t>
                      </a:r>
                      <a:endParaRPr lang="fr-FR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906-387-2297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5184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Hazardous Waste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Alger County Courthouse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County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Clerk Office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 Court Street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Munising, MI 49862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906-387-2076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492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Landfill Contact Information </a:t>
                      </a:r>
                      <a:r>
                        <a:rPr lang="en-US" sz="1000" b="1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1" i="0" u="none" strike="noStrike" baseline="3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Name of Agency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Capacity Remaining</a:t>
                      </a:r>
                    </a:p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(Cubic Yards)</a:t>
                      </a:r>
                      <a:endParaRPr lang="en-US" sz="1000" b="1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Projected  </a:t>
                      </a:r>
                    </a:p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Years of Remaining Capacity</a:t>
                      </a:r>
                      <a:endParaRPr lang="en-US" sz="1000" b="1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i="1" u="none" strike="noStrike" dirty="0" smtClean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i="1" u="none" strike="noStrike" dirty="0" smtClean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5871"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Wood Island Waste Management,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Inc.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362,047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aseline="5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E10081 State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Hwy M28</a:t>
                      </a:r>
                    </a:p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Wetmore, MI 49895 </a:t>
                      </a:r>
                      <a:r>
                        <a:rPr lang="en-US" sz="1000" baseline="5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baseline="5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906-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387-2646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74650" y="9241486"/>
            <a:ext cx="739775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fontAlgn="ctr">
              <a:buAutoNum type="arabicPlain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www.deq.state.mi.us/aps/downloads/rop/pub_ntce/N6035/N6035%20Staff%20Report%2011-28-12.pdf</a:t>
            </a:r>
          </a:p>
          <a:p>
            <a:pPr marL="228600" indent="-228600" fontAlgn="ctr">
              <a:buAutoNum type="arabicPlain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www.michigan.gov/documents/deq/DEQ-OWMRP-SWS-SolidWasteAnnualReportFY2013_447054_7.pdf</a:t>
            </a:r>
          </a:p>
          <a:p>
            <a:pPr marL="228600" indent="-228600" fontAlgn="ctr">
              <a:buFontTx/>
              <a:buAutoNum type="arabicPlain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http://lmasdhd.org/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228600" indent="-228600" fontAlgn="ctr">
              <a:buFontTx/>
              <a:buAutoNum type="arabicPlain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https://www.michigan.gov/documents/deq/DEQ-OWMRP-SW-Alger_415108_7.pdf</a:t>
            </a:r>
          </a:p>
          <a:p>
            <a:pPr marL="228600" indent="-228600" fontAlgn="ctr">
              <a:buFontTx/>
              <a:buAutoNum type="arabicPlain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www.yellowbook.com/profile/wood-island-waste-management-inc_1631148241.html</a:t>
            </a: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031424"/>
              </p:ext>
            </p:extLst>
          </p:nvPr>
        </p:nvGraphicFramePr>
        <p:xfrm>
          <a:off x="1066800" y="1676400"/>
          <a:ext cx="5867400" cy="339788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649214"/>
                <a:gridCol w="2218186"/>
              </a:tblGrid>
              <a:tr h="48819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GOVERNMENT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496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City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Government 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32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City of Munising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Form (Structure)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Council-Manager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# of Elected Officials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Mayor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Rod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DesJardins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Years in Office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Next Election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Date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Nov.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2015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City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Manager (Yes or No)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Yes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– Devin Olson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City Clerk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Sue Roberts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marL="0" marR="0" indent="0" algn="l" defTabSz="10188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Treasurer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Julie Johnson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marL="0" marR="0" indent="0" algn="l" defTabSz="10188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Assessor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Mark Maki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City of Munising</a:t>
                      </a:r>
                    </a:p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City Council Members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Mike Nettleton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S. Richard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Bornslaeger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Wesley Daniels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Kevin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Cotey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Rod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DesJardins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988021"/>
              </p:ext>
            </p:extLst>
          </p:nvPr>
        </p:nvGraphicFramePr>
        <p:xfrm>
          <a:off x="1066800" y="5081068"/>
          <a:ext cx="5867400" cy="253893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657600"/>
                <a:gridCol w="2209800"/>
              </a:tblGrid>
              <a:tr h="27416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County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Government 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5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Form (Structure)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Commissioners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5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County Manager (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Yes or No ) 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No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5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Clerk/ Register of Deed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3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Mary Ann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Froberg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5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Equalization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4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Patrick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Suboski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5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Treasurer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5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Pamela Johnson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706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Alger County</a:t>
                      </a:r>
                    </a:p>
                    <a:p>
                      <a:pPr algn="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County Commissioners </a:t>
                      </a:r>
                      <a:r>
                        <a:rPr lang="en-US" sz="1000" b="0" i="0" u="none" strike="noStrike" baseline="52000" dirty="0" smtClean="0"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  <a:endParaRPr lang="en-US" sz="1000" b="0" i="0" u="none" strike="noStrike" baseline="52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Catherin A. Pullen – District 1</a:t>
                      </a:r>
                    </a:p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Josephn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P.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Vanlandschoot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– District 2</a:t>
                      </a:r>
                    </a:p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Esley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Mattson – District 3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Jerry Doucette – District 4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Mickey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Rondeau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– District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914400" y="8875693"/>
            <a:ext cx="5867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://www.cityofmunising.org/administration.html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http://www.cityofmunising.org/munising-city-commission.html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://www.algercourthouse.com/CountyClerk/index.html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://www.algercourthouse.com/Equalization/index.html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www.algercourthouse.com/Treasurer/index.html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://www.algercourthouse.com/Commissioners/index.html</a:t>
            </a:r>
          </a:p>
        </p:txBody>
      </p:sp>
    </p:spTree>
    <p:extLst>
      <p:ext uri="{BB962C8B-B14F-4D97-AF65-F5344CB8AC3E}">
        <p14:creationId xmlns:p14="http://schemas.microsoft.com/office/powerpoint/2010/main" val="268361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353324"/>
              </p:ext>
            </p:extLst>
          </p:nvPr>
        </p:nvGraphicFramePr>
        <p:xfrm>
          <a:off x="685800" y="1447800"/>
          <a:ext cx="6248400" cy="753522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060151"/>
                <a:gridCol w="2188249"/>
              </a:tblGrid>
              <a:tr h="5334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GOVERNMENT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6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State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Government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Form (Structure)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Bicameral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# of Elected Officials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148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Upper House Representing Area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Total Statewide Upper House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Lower House Representing Area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Total Statewide Lower House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110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State Representative Serving the Area </a:t>
                      </a:r>
                      <a:r>
                        <a:rPr lang="en-US" sz="10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2775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Legislative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 District 109</a:t>
                      </a:r>
                    </a:p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Represents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Counties: Alger, Luce, Marquette, Schoolcraft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Kivela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State Senator Serving the Area </a:t>
                      </a:r>
                      <a:r>
                        <a:rPr lang="en-US" sz="10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Legislative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Senate District 38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Represents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Counties: Alger, Baraga, Delta, Dickinson, Gogebic,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Houghton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Iron, Keweenaw, Luce, Marquette, Menominee, </a:t>
                      </a:r>
                      <a:endParaRPr lang="en-US" sz="10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Ontonagon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Schoolcraft </a:t>
                      </a:r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 </a:t>
                      </a:r>
                      <a:r>
                        <a:rPr lang="en-US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Casperson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Governor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4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Rick Snyder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. 1, 2015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Allowed to Run for Another Term (Yes or No)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Nov.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4, 2014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6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Government Representation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93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Congressional Districts Listed by District # in the Service Area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(By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District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)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19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Congresspersons Serving the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Area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5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Dan </a:t>
                      </a:r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Benishek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2015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2014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2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Senators Serving Area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Carl Levin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2015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2014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Debbie Stabenow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2018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2017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9273570"/>
            <a:ext cx="3886201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http://www.michigan.gov/som/0,4669,7-192-29701_29704---,00.html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http://109.housedems.com/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http://www.senatortomcasperson.com/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://www.michigan.gov/snyder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://www.contactingthecongress.org</a:t>
            </a:r>
          </a:p>
        </p:txBody>
      </p:sp>
    </p:spTree>
    <p:extLst>
      <p:ext uri="{BB962C8B-B14F-4D97-AF65-F5344CB8AC3E}">
        <p14:creationId xmlns:p14="http://schemas.microsoft.com/office/powerpoint/2010/main" val="2670520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942695"/>
              </p:ext>
            </p:extLst>
          </p:nvPr>
        </p:nvGraphicFramePr>
        <p:xfrm>
          <a:off x="533400" y="1905000"/>
          <a:ext cx="6400802" cy="558733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886200"/>
                <a:gridCol w="1257301"/>
                <a:gridCol w="1257301"/>
              </a:tblGrid>
              <a:tr h="51276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QUALITY OF LIFE</a:t>
                      </a:r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39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    Housing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30000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2012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40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Number of Housing Units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6,559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Occupied Housing Units </a:t>
                      </a:r>
                      <a:endParaRPr lang="en-US" sz="1000" b="0" i="0" u="none" strike="noStrike" baseline="3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3,558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54.2%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Vacant Housing Units </a:t>
                      </a:r>
                      <a:endParaRPr lang="en-US" sz="1000" b="0" i="0" u="none" strike="noStrike" baseline="3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3,001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45.8%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Homeowner Vacancy Rate </a:t>
                      </a:r>
                      <a:endParaRPr lang="en-US" sz="1000" b="0" i="0" u="none" strike="noStrike" baseline="3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75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Median Home Value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$113,600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>
                          <a:effectLst/>
                          <a:latin typeface="Arial Black" panose="020B0A04020102020204" pitchFamily="34" charset="0"/>
                        </a:rPr>
                        <a:t>Number of Single Family Homes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For </a:t>
                      </a:r>
                      <a:r>
                        <a:rPr lang="en-US" sz="1000" b="0" i="0" u="none" strike="noStrike" baseline="0" dirty="0">
                          <a:effectLst/>
                          <a:latin typeface="Arial Black" panose="020B0A04020102020204" pitchFamily="34" charset="0"/>
                        </a:rPr>
                        <a:t>Sale by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Price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Number (#)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Percent (%)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$50,000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$50,000 - $99,999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31.0%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$100,000 – $149,999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23.1%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$150,000 - $199,999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16.5%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$200,000 - $299,999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11.7%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$300,000 - $499,999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$500,000 - $999,999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$1,000,000 or more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5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Rentals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Average Monthly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Gross Rent Paid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$560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Rental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Vacancy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Rate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21.6%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7200" y="9677400"/>
            <a:ext cx="70104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://factfinder2.census.gov/faces/tableservices/jsf/pages/productview.xhtml?pid=ACS_12_5YR_DP04</a:t>
            </a:r>
          </a:p>
        </p:txBody>
      </p:sp>
    </p:spTree>
    <p:extLst>
      <p:ext uri="{BB962C8B-B14F-4D97-AF65-F5344CB8AC3E}">
        <p14:creationId xmlns:p14="http://schemas.microsoft.com/office/powerpoint/2010/main" val="200230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309325"/>
              </p:ext>
            </p:extLst>
          </p:nvPr>
        </p:nvGraphicFramePr>
        <p:xfrm>
          <a:off x="533400" y="1752600"/>
          <a:ext cx="6629399" cy="62484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209800"/>
                <a:gridCol w="3429000"/>
                <a:gridCol w="990599"/>
              </a:tblGrid>
              <a:tr h="66992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QUALITY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OF LIFE</a:t>
                      </a:r>
                      <a:endParaRPr lang="en-US" sz="16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Culture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</a:rPr>
                        <a:t>Top </a:t>
                      </a:r>
                      <a:r>
                        <a:rPr lang="en-US" sz="1000" b="0" i="1" u="none" strike="noStrike" dirty="0" smtClean="0">
                          <a:effectLst/>
                          <a:latin typeface="Arial Black" panose="020B0A04020102020204" pitchFamily="34" charset="0"/>
                        </a:rPr>
                        <a:t> Events</a:t>
                      </a:r>
                      <a:endParaRPr lang="en-US" sz="1000" b="0" i="1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</a:rPr>
                        <a:t>Event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</a:rPr>
                        <a:t>Dates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48">
                <a:tc>
                  <a:txBody>
                    <a:bodyPr/>
                    <a:lstStyle/>
                    <a:p>
                      <a:pPr marL="0" marR="0" indent="0" algn="ctr" defTabSz="101882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Munising Ice Fest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Ice Climbing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– Sand Point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February, 1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st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weekend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48">
                <a:tc>
                  <a:txBody>
                    <a:bodyPr/>
                    <a:lstStyle/>
                    <a:p>
                      <a:pPr marL="0" marR="0" indent="0" algn="ctr" defTabSz="101882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Tenary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Outhouse Classic,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Inc.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/>
                        </a:rPr>
                        <a:t>Festival – Outhouse races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February, last weekend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48">
                <a:tc>
                  <a:txBody>
                    <a:bodyPr/>
                    <a:lstStyle/>
                    <a:p>
                      <a:pPr marL="0" marR="0" indent="0" algn="ctr" defTabSz="101882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Pictured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Rocks Day – Munising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Festival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4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th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of July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Festivities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in Munising, Grand Marias and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/>
                        </a:rPr>
                        <a:t>Trenary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July 4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th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512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Sails on the Bay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Sailboat event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July, 2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nd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weekend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512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Grand Island Marathon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Marathon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July, last Saturday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5123">
                <a:tc rowSpan="2">
                  <a:txBody>
                    <a:bodyPr/>
                    <a:lstStyle/>
                    <a:p>
                      <a:pPr marL="0" marR="0" indent="0" algn="ctr" defTabSz="101882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# Of Cultural Places &amp; Amenities </a:t>
                      </a:r>
                      <a:endParaRPr lang="en-US" sz="1000" b="0" i="0" u="none" strike="noStrike" baseline="50000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Museums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1560">
                <a:tc vMerge="1">
                  <a:txBody>
                    <a:bodyPr/>
                    <a:lstStyle/>
                    <a:p>
                      <a:pPr marL="0" marR="0" indent="0" algn="ctr" defTabSz="101882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baseline="50000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Au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Sable Lighthouse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Alger County Historical Society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Pickle Barrel House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52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Alger County</a:t>
                      </a:r>
                    </a:p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Recreational Outlets </a:t>
                      </a:r>
                      <a:endParaRPr lang="en-US" sz="900" b="1" i="0" u="none" strike="noStrike" baseline="5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101882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baseline="50000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Hiawatha National Park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Pictured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Rocks National Lakeshore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 Island Recreational Area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Alger Underwater Preserve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Alger County Park and Recreation Department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Interagency Visitor Center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Alger Centennial Arena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 Train Beach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Sand Point Beach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Sand Point River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81000" y="9677400"/>
            <a:ext cx="7239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www.munising.org/calendar.php?y=2014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027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84533"/>
              </p:ext>
            </p:extLst>
          </p:nvPr>
        </p:nvGraphicFramePr>
        <p:xfrm>
          <a:off x="609601" y="1752600"/>
          <a:ext cx="6705598" cy="601979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676400"/>
                <a:gridCol w="1676400"/>
                <a:gridCol w="762000"/>
                <a:gridCol w="1371600"/>
                <a:gridCol w="76200"/>
                <a:gridCol w="1142998"/>
              </a:tblGrid>
              <a:tr h="61037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 Black"/>
                        </a:rPr>
                        <a:t>LABOR FORCE CHARACTERISTICS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8236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Non-Agricultural Employment Reported by Place of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Work </a:t>
                      </a:r>
                      <a:r>
                        <a:rPr lang="en-US" sz="1000" b="0" i="0" u="none" strike="noStrike" baseline="45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Total Number Employed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108">
                <a:tc gridSpan="3" vMerge="1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2013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/>
                </a:tc>
              </a:tr>
              <a:tr h="22608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Mining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16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02608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Construction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176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02608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Manufacturing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467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42992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 Public Utilities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02608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Wholesale Trade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02608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Retail Trade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375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02608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Finance, Insurance &amp; Real Estate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396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02608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Service*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778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96777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Healthcare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212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96777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Agriculture &amp; Forestry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190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02608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Government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879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1,039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25120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Total     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5,538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5,341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417861"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Labor Participation Rate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 Percent (%)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Commute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To Work Time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3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24861">
                <a:tc row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Male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50.3%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10 minutes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7803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to 19 minutes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26.9%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7803">
                <a:tc row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Female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49.7%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– 29 minutes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7803"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minutes or more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228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Total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100%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Travel Time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18.4 minutes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70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*Services includes Professional, Technical, Scientific, Administrative, Support, Waste and Remediation, Educational, Food and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Accommodation,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and other services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04800" y="9296400"/>
            <a:ext cx="73152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Economic Modeling Specialist Inc.: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://www.economicmodeling.com/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http://factfinder2.census.gov/faces/tableservices/jsf/pages/productview.xhtml?pid=ACS_12_5YR_S2401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http://factfinder2.census.gov/faces/tableservices/jsf/pages/productview.xhtml?pid=ACS_12_5YR_S0801</a:t>
            </a: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856584"/>
              </p:ext>
            </p:extLst>
          </p:nvPr>
        </p:nvGraphicFramePr>
        <p:xfrm>
          <a:off x="685800" y="1676400"/>
          <a:ext cx="6400800" cy="585357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043133"/>
                <a:gridCol w="1721892"/>
                <a:gridCol w="635775"/>
              </a:tblGrid>
              <a:tr h="50590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LABOR - MANAGEMENT RELATIONS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</a:rPr>
                        <a:t>Is the State Right to Work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73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"/>
                        </a:rPr>
                        <a:t>% of Workforce </a:t>
                      </a:r>
                      <a:r>
                        <a:rPr lang="en-US" sz="1000" b="0" i="1" u="none" strike="noStrike" dirty="0" smtClean="0">
                          <a:effectLst/>
                          <a:latin typeface="Arial"/>
                        </a:rPr>
                        <a:t>Organized </a:t>
                      </a:r>
                      <a:r>
                        <a:rPr lang="en-US" sz="1000" b="0" i="1" u="none" strike="noStrike" baseline="30000" dirty="0" smtClean="0">
                          <a:effectLst/>
                          <a:latin typeface="Arial"/>
                        </a:rPr>
                        <a:t>1</a:t>
                      </a:r>
                      <a:endParaRPr lang="en-US" sz="1000" b="0" i="1" u="none" strike="noStrike" baseline="3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16.60%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51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Union Elections - Companies w/50 or more Employees (Listing by Company, Last 5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Years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Union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Date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Company Name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Letter Carriers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6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Union Involved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NATL ASN, AFL, CIO Branch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2845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Industry SIC Code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2845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Membership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Company Name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Machinists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8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Union Involved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AFL-CIO Local Lodge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303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Industry SIC Code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Membership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Company Name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Machinists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Union Involved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AFL-CIO Local Lodge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2192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Industry SIC Code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Membership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Company Name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Steel Workers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Union Involved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AFL-CIO Local Union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87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Industry SIC Code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Membership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Company Name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Steel Workers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Union Involved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AFL-CIO Local Union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96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Industry SIC Code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Membership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Strikes &amp; Work Stoppages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Last Five Years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Number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09600" y="9448800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://kcerds.dol-esa.gov 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www.bls.gov</a:t>
            </a:r>
          </a:p>
        </p:txBody>
      </p:sp>
    </p:spTree>
    <p:extLst>
      <p:ext uri="{BB962C8B-B14F-4D97-AF65-F5344CB8AC3E}">
        <p14:creationId xmlns:p14="http://schemas.microsoft.com/office/powerpoint/2010/main" val="141613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572542"/>
              </p:ext>
            </p:extLst>
          </p:nvPr>
        </p:nvGraphicFramePr>
        <p:xfrm>
          <a:off x="533400" y="2057400"/>
          <a:ext cx="6781803" cy="580158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968829"/>
                <a:gridCol w="968829"/>
                <a:gridCol w="968829"/>
                <a:gridCol w="968829"/>
                <a:gridCol w="968829"/>
                <a:gridCol w="968829"/>
                <a:gridCol w="968829"/>
              </a:tblGrid>
              <a:tr h="89781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COMPANIES </a:t>
                      </a:r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NEW</a:t>
                      </a:r>
                      <a:r>
                        <a:rPr lang="en-US" sz="1600" b="1" i="0" u="none" strike="noStrike" baseline="0" dirty="0" smtClean="0">
                          <a:effectLst/>
                          <a:latin typeface="Arial Black"/>
                        </a:rPr>
                        <a:t> OR </a:t>
                      </a:r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HAVE </a:t>
                      </a:r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EXPANDED IN </a:t>
                      </a:r>
                      <a:endParaRPr lang="en-US" sz="1600" b="1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THE </a:t>
                      </a:r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AREA </a:t>
                      </a:r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WITHIN </a:t>
                      </a:r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THE LAST </a:t>
                      </a:r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THREE YEARS </a:t>
                      </a:r>
                      <a:r>
                        <a:rPr lang="en-US" sz="1200" b="1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200" b="1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0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Type &amp; Year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Company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Location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Product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/ Service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Year Established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#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Employees</a:t>
                      </a:r>
                      <a:endParaRPr lang="en-US" sz="10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3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City 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County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897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New to the Area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9076">
                <a:tc v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Anytime Fitness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Munising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Alger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Fitness/ Gym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076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Taco Primo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Munising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Alger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Restaurant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076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Knaus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Recycling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Munising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Alger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Metal Recycling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076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Two Years Ago</a:t>
                      </a:r>
                    </a:p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Johnny Dogs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Munising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Alger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Restaurant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7668">
                <a:tc row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Expansions/ New Facilities</a:t>
                      </a:r>
                    </a:p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Uncle Ducky’s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Munising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Alger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Kayak Rentals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seasonal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7668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 Marais Outfitters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Munising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Alger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7668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Trail Spotters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Munising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Alger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Guide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Service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7668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Superior Pontoons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Munising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Alger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Pontoon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Rentals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7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Downsizing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Dollar Tree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Munising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Alger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Retail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6200" y="9677400"/>
            <a:ext cx="76962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Personal communication with Kathy Reynolds, Ph.D., Executive Director, Alger County Chamber of Commerce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algercounty.org/index.php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865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037887"/>
              </p:ext>
            </p:extLst>
          </p:nvPr>
        </p:nvGraphicFramePr>
        <p:xfrm>
          <a:off x="609600" y="2438400"/>
          <a:ext cx="6477000" cy="551513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625471"/>
                <a:gridCol w="614847"/>
                <a:gridCol w="614847"/>
                <a:gridCol w="2174035"/>
                <a:gridCol w="1447800"/>
              </a:tblGrid>
              <a:tr h="6096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RESEARCH BASE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80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Name of Center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Location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Affiliation (e.g. Corporate, </a:t>
                      </a:r>
                      <a:endParaRPr lang="en-US" sz="1000" b="0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Non-Profit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, University, </a:t>
                      </a:r>
                      <a:endParaRPr lang="en-US" sz="1000" b="0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Government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, etc.)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Research Specialty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County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754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Upper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Peninsula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Research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and Extension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Center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Chatham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Alger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Michigan State University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Agriculture and Biology - Crop and Livestock Research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4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Great Lakes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Science Center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Munising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Alger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University of Michigan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Disturbance regimes of the Great Lakes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4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Alger County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Chamber of Commerce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3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Munising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Alger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Greater Munising Bay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Economic Growth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458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Pictured Rocks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National Lakeshore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Munising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Alger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National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Park Service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Park Resource Management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7200" y="9296400"/>
            <a:ext cx="693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900" dirty="0" smtClean="0">
                <a:latin typeface="Arial"/>
              </a:rPr>
              <a:t>1 http</a:t>
            </a:r>
            <a:r>
              <a:rPr lang="en-US" sz="900" dirty="0">
                <a:latin typeface="Arial"/>
              </a:rPr>
              <a:t>://</a:t>
            </a:r>
            <a:r>
              <a:rPr lang="en-US" sz="900" dirty="0" smtClean="0">
                <a:latin typeface="Arial"/>
              </a:rPr>
              <a:t>agboiresearch.msu.edu/centers/uprc</a:t>
            </a:r>
          </a:p>
          <a:p>
            <a:pPr fontAlgn="ctr"/>
            <a:r>
              <a:rPr lang="en-US" sz="900" dirty="0" smtClean="0">
                <a:latin typeface="Arial" panose="020B0604020202020204" pitchFamily="34" charset="0"/>
              </a:rPr>
              <a:t>2 http</a:t>
            </a:r>
            <a:r>
              <a:rPr lang="en-US" sz="900" dirty="0">
                <a:latin typeface="Arial" panose="020B0604020202020204" pitchFamily="34" charset="0"/>
              </a:rPr>
              <a:t>://www.rand.org/</a:t>
            </a:r>
            <a:r>
              <a:rPr lang="en-US" sz="900" dirty="0"/>
              <a:t> </a:t>
            </a:r>
          </a:p>
          <a:p>
            <a:pPr fontAlgn="ctr"/>
            <a:r>
              <a:rPr lang="en-US" sz="900" dirty="0">
                <a:latin typeface="Arial"/>
              </a:rPr>
              <a:t>3 http://</a:t>
            </a:r>
            <a:r>
              <a:rPr lang="en-US" sz="900" dirty="0" smtClean="0">
                <a:latin typeface="Arial"/>
              </a:rPr>
              <a:t>www.algercounty.org/businessdevelopment.php</a:t>
            </a:r>
          </a:p>
          <a:p>
            <a:pPr fontAlgn="ctr"/>
            <a:r>
              <a:rPr lang="en-US" sz="900" dirty="0" smtClean="0">
                <a:latin typeface="Arial"/>
              </a:rPr>
              <a:t>4 http</a:t>
            </a:r>
            <a:r>
              <a:rPr lang="en-US" sz="900" dirty="0">
                <a:latin typeface="Arial"/>
              </a:rPr>
              <a:t>://www.nature.nps.gov/rlc/</a:t>
            </a:r>
          </a:p>
        </p:txBody>
      </p:sp>
      <p:sp>
        <p:nvSpPr>
          <p:cNvPr id="3" name="Rectangle 2"/>
          <p:cNvSpPr/>
          <p:nvPr/>
        </p:nvSpPr>
        <p:spPr>
          <a:xfrm>
            <a:off x="2626752" y="4829145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</TotalTime>
  <Words>1680</Words>
  <Application>Microsoft Office PowerPoint</Application>
  <PresentationFormat>Custom</PresentationFormat>
  <Paragraphs>664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Kofsky</dc:creator>
  <cp:lastModifiedBy>Jennifer James-Mesloh</cp:lastModifiedBy>
  <cp:revision>219</cp:revision>
  <cp:lastPrinted>2014-06-25T14:32:48Z</cp:lastPrinted>
  <dcterms:created xsi:type="dcterms:W3CDTF">2013-12-19T16:04:12Z</dcterms:created>
  <dcterms:modified xsi:type="dcterms:W3CDTF">2014-07-11T16:17:50Z</dcterms:modified>
</cp:coreProperties>
</file>