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8" r:id="rId2"/>
    <p:sldId id="275" r:id="rId3"/>
    <p:sldId id="279" r:id="rId4"/>
    <p:sldId id="276" r:id="rId5"/>
    <p:sldId id="282" r:id="rId6"/>
    <p:sldId id="257" r:id="rId7"/>
    <p:sldId id="264" r:id="rId8"/>
    <p:sldId id="277" r:id="rId9"/>
    <p:sldId id="267" r:id="rId10"/>
    <p:sldId id="269" r:id="rId11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434" autoAdjust="0"/>
  </p:normalViewPr>
  <p:slideViewPr>
    <p:cSldViewPr>
      <p:cViewPr>
        <p:scale>
          <a:sx n="80" d="100"/>
          <a:sy n="80" d="100"/>
        </p:scale>
        <p:origin x="1914" y="-145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7C768-A774-4AF9-8E49-BE128655444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210EC-74F0-419E-89FF-2926F496C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56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210EC-74F0-419E-89FF-2926F496C9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75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5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9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6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2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8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2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3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8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7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B80AF-7F7F-41C4-A476-1D36275730B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54830-6265-46DE-ADAE-C408AEB0D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8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9677400"/>
            <a:ext cx="7086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039425"/>
              </p:ext>
            </p:extLst>
          </p:nvPr>
        </p:nvGraphicFramePr>
        <p:xfrm>
          <a:off x="914400" y="1600201"/>
          <a:ext cx="5892926" cy="747538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205340"/>
                <a:gridCol w="1687586"/>
              </a:tblGrid>
              <a:tr h="51350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DEMOGRAPHIC CHARACTERISTICS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27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Population (2013)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8,695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755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Households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2  </a:t>
                      </a:r>
                      <a:endParaRPr lang="en-US" sz="10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2012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008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Households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008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Households 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2,045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008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Non-family Households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1,116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008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Household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Income </a:t>
                      </a:r>
                      <a:endParaRPr lang="en-US" sz="1000" b="0" i="0" u="none" strike="noStrike" baseline="3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$39,594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008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Household Income 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$47,816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3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Household Income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Distribution</a:t>
                      </a:r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Percent</a:t>
                      </a:r>
                      <a:r>
                        <a:rPr lang="en-US" sz="1000" baseline="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aseline="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%)</a:t>
                      </a:r>
                      <a:endParaRPr lang="en-US" sz="1000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8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Under - $35,000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44.4%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0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16.8%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0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50,000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74,999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23.4%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0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0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$100,000 – $149,999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0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0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$200,000 – Above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66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Workforce Education Attainment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25 - 64 Years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Age)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 3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Percent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(%) 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(2008-2012)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850"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6.6%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85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 Grade, No Diploma</a:t>
                      </a: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11.7%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85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School Graduate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44.8%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85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College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19.7%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85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Associates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5.5%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385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Bachelors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8.3%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85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Graduate/Professional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3.2%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85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100.00% 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(rounded to whole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number)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9423484"/>
            <a:ext cx="63246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factfinder2.census.gov/faces/tableservices/jsf/pages/productview.xhtml?pid=PEP_2013_PEPANNRES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http://factfinder2.census.gov/faces/tableservices/jsf/pages/productview.xhtml?pid=ACS_12_5YR_S1901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 http://factfinder2.census.gov/faces/tableservices/jsf/pages/productview.xhtml?pid=ACS_12_5YR_S1501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67620"/>
              </p:ext>
            </p:extLst>
          </p:nvPr>
        </p:nvGraphicFramePr>
        <p:xfrm>
          <a:off x="304800" y="1752600"/>
          <a:ext cx="7056512" cy="648121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066800"/>
                <a:gridCol w="876338"/>
                <a:gridCol w="571462"/>
                <a:gridCol w="990600"/>
                <a:gridCol w="381076"/>
                <a:gridCol w="582343"/>
                <a:gridCol w="1360795"/>
                <a:gridCol w="190386"/>
                <a:gridCol w="1036712"/>
              </a:tblGrid>
              <a:tr h="66022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ENVIRONMENTAL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17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Area in Attainment for Federal Air Pollution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Regulations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Ozone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Carbon Monoxide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Particular Matter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Lead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Sulfur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Nitrogen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07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State Instituted a One-Stop Air &amp;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Water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Quality Permitting System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662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Contact Information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Name of Agency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Address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Phone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157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Air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Permit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Michigan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Department of Environmental Quality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/>
                        </a:rPr>
                        <a:t>1504 W. Washington, Marquette, MI 49855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906-228-4853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Water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Permit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3</a:t>
                      </a:r>
                      <a:endParaRPr lang="en-US" sz="10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Western Upper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Peninsula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Health Department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303 Baraga Ave</a:t>
                      </a:r>
                      <a:br>
                        <a:rPr lang="en-US" sz="100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L’Anse, MI 49946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906-524-6124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Hazardous Waste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4</a:t>
                      </a:r>
                      <a:endParaRPr lang="en-US" sz="10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Baraga County Clerk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 South Main St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L’Anse, MI 49946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906-524-6100 x:111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452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Landfill Contact Information 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Name of Agency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Capacity Remaining</a:t>
                      </a:r>
                    </a:p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(Cubic Yards)</a:t>
                      </a:r>
                      <a:endParaRPr lang="en-US" sz="1000" b="1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Projected  </a:t>
                      </a:r>
                    </a:p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Years of Remaining Capacity</a:t>
                      </a:r>
                      <a:endParaRPr lang="en-US" sz="1000" b="1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1" u="none" strike="noStrike" dirty="0" smtClean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887"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&amp; W Landfill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2,042,396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years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 11877 State Hwy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M38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Ontonagon, MI 49953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906-883-3504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887">
                <a:tc vMerge="1">
                  <a:txBody>
                    <a:bodyPr/>
                    <a:lstStyle/>
                    <a:p>
                      <a:pPr algn="l" fontAlgn="ctr"/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County Landfill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6,149,528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 years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5701 19th Ave N,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Escanaba, MI 49829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906-789-9995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" y="8839200"/>
            <a:ext cx="709295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ctr">
              <a:buFontTx/>
              <a:buAutoNum type="arabicPlain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www.deq.state.mi.us/aps/downloads/rop/pub_ntce/N6035/N6035%20Staff%20Report%2011-28-12.pdf </a:t>
            </a:r>
          </a:p>
          <a:p>
            <a:pPr marL="228600" indent="-228600" fontAlgn="ctr">
              <a:buAutoNum type="arabicPlain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http://www.michigan.gov/deq/0,1607,7-135-3306_3329-12306--,00.html</a:t>
            </a:r>
          </a:p>
          <a:p>
            <a:pPr marL="228600" indent="-228600" fontAlgn="ctr">
              <a:buAutoNum type="arabicPlain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://www.wupdhd.org/contact-us/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ctr">
              <a:buAutoNum type="arabicPlain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http://www.baragacounty.org/government/county-clerk-register-of-deeds/</a:t>
            </a:r>
          </a:p>
          <a:p>
            <a:pPr marL="228600" indent="-228600" fontAlgn="ctr">
              <a:buFontTx/>
              <a:buAutoNum type="arabicPlain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http://www.michigan.gov/documents/deq/DEQ-OWMRP-SWS-SolidWasteAnnualReportFY2013_447054_7.pdf</a:t>
            </a:r>
          </a:p>
          <a:p>
            <a:pPr marL="228600" indent="-228600" fontAlgn="ctr">
              <a:buAutoNum type="arabicPlain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www.yellowpages.com/ontonagon-mi/mip/k-w-landfill-inc-452933282</a:t>
            </a:r>
          </a:p>
          <a:p>
            <a:pPr marL="228600" indent="-228600" fontAlgn="ctr">
              <a:buFontTx/>
              <a:buAutoNum type="arabicPlain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www.yellowpages.com/escanaba-mi/mip/delta-county-landfill-16503939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158569"/>
              </p:ext>
            </p:extLst>
          </p:nvPr>
        </p:nvGraphicFramePr>
        <p:xfrm>
          <a:off x="762000" y="1459011"/>
          <a:ext cx="6400800" cy="745550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148781"/>
                <a:gridCol w="2252019"/>
              </a:tblGrid>
              <a:tr h="44598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GOVERNMENT</a:t>
                      </a:r>
                      <a:endParaRPr lang="en-US" sz="1200" b="1" i="0" u="none" strike="noStrike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73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</a:t>
                      </a: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Government </a:t>
                      </a:r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946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Village of L’Anse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Form </a:t>
                      </a:r>
                      <a:r>
                        <a:rPr lang="en-US" sz="10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Village Trustees – Manager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President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Cheryl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Dingeldey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Village Manager (Yes or No) 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– Robert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LaFave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Clerk </a:t>
                      </a:r>
                      <a:endParaRPr lang="en-US" sz="1000" b="0" i="0" u="none" strike="noStrike" baseline="4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Amy Leaf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Treasurer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Janet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Supanich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Village of L’Anse </a:t>
                      </a:r>
                    </a:p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Village Trustees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Cheryl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Dingeldey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Ronald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Ervast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Leann Davis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James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Hulkonen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Christopher Miller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Jason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VanStraten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Jason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VanDusen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9317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Village of Baraga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Form </a:t>
                      </a:r>
                      <a:r>
                        <a:rPr lang="en-US" sz="10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Village Trustees – Manager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President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Wendell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Dompier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Village Manager (Yes or No)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– Roy Kemppainen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Clerk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Diane Mayo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   Village of Baraga</a:t>
                      </a:r>
                    </a:p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Village Trustees 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Wendell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Dompier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Mary Dee Shanahan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Paul Mayo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Jeannine Mayo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Doug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LeClaire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Sandra Johnson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Nicolas Lozier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592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County </a:t>
                      </a: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Government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Form 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(Structure)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 of Commissioners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318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# of Board Members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318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County Administrator (Yes or No)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318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Clerk/ Register of Deeds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Wendy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Goodreau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318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Treasurer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Koski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318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Equalization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Lora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Osterman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315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Baraga County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Commissioners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Gale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Eiola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District 1</a:t>
                      </a:r>
                    </a:p>
                    <a:p>
                      <a:pPr 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Mike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Koskinen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District 2</a:t>
                      </a:r>
                    </a:p>
                    <a:p>
                      <a:pPr 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Patrick Reilly – District 3</a:t>
                      </a:r>
                    </a:p>
                    <a:p>
                      <a:pPr 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William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Menge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District 4</a:t>
                      </a:r>
                    </a:p>
                    <a:p>
                      <a:pPr 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William C.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Rolof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District 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85800" y="8991600"/>
            <a:ext cx="579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http://www.villageoflanse.org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http://www.villageofbaraga.com/council.php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://www.baragacounty.org/government/county-clerk-register-of-deeds/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4 http://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www.baragacounty.org/government/county-treasurer/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5 http://www.baragacounty.org/government/equalization/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://www.baragacounty.org/government/county-commissioners/</a:t>
            </a:r>
          </a:p>
        </p:txBody>
      </p:sp>
    </p:spTree>
    <p:extLst>
      <p:ext uri="{BB962C8B-B14F-4D97-AF65-F5344CB8AC3E}">
        <p14:creationId xmlns:p14="http://schemas.microsoft.com/office/powerpoint/2010/main" val="395124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10892"/>
              </p:ext>
            </p:extLst>
          </p:nvPr>
        </p:nvGraphicFramePr>
        <p:xfrm>
          <a:off x="685800" y="1447800"/>
          <a:ext cx="6248400" cy="770157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60151"/>
                <a:gridCol w="2188249"/>
              </a:tblGrid>
              <a:tr h="533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Bicameral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Upper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Upper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Lower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Lower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Representative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9123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Legislative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 District 110</a:t>
                      </a:r>
                    </a:p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Represents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Counties: Baraga, Gogebic, Houghton, Iron,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Keweenaw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Marquette, Ontonagon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Dianda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Senator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Legislative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Senate District 38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Represents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Counties: Alger, Baraga, Delta, Dickinson, Gogebic,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Houghton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Iron, Keweenaw, Luce, Marquette, Menominee,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Ontonagon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Schoolcraft </a:t>
                      </a:r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Casperson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Governor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Rick Snyder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. 1, 2015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Allowed to Run for Another Term (Yes or No)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Nov.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4, 2014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Government Representation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9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Congressional Districts Listed by District # in the Service Area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(By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District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)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19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Congresspersons Serving the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Area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5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Dan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Benishek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2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Senators Serving Area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Carl Levin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Debbie Stabenow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2017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09600" y="9273570"/>
            <a:ext cx="3886201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http://www.michigan.gov/som/0,4669,7-192-29701_29704---,00.html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http://www.house.mi.gov/mhrpublic/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 http://www.senatortomcasperson.com/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://www.michigan.gov/snyder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://www.contactingthecongress.org</a:t>
            </a:r>
          </a:p>
        </p:txBody>
      </p:sp>
    </p:spTree>
    <p:extLst>
      <p:ext uri="{BB962C8B-B14F-4D97-AF65-F5344CB8AC3E}">
        <p14:creationId xmlns:p14="http://schemas.microsoft.com/office/powerpoint/2010/main" val="178821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409553"/>
              </p:ext>
            </p:extLst>
          </p:nvPr>
        </p:nvGraphicFramePr>
        <p:xfrm>
          <a:off x="609600" y="1828800"/>
          <a:ext cx="6400802" cy="558733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886200"/>
                <a:gridCol w="1257301"/>
                <a:gridCol w="1257301"/>
              </a:tblGrid>
              <a:tr h="51276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QUALITY OF LIFE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3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Housing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2012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0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Number of Housing Units (2013)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5,246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Occupied Housing Units </a:t>
                      </a:r>
                      <a:endParaRPr lang="en-US" sz="1000" b="0" i="0" u="none" strike="noStrike" baseline="3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3,161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60.3%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Vacant Housing Units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2,085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39.7%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Homeowner Vacancy Rate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5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Median Value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$83,100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Number of Single Family Homes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For </a:t>
                      </a:r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Sale by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Price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Number (#)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Percent (%)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$50,000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$50,000 - $99,999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40.2%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$100,000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$200,000 - $299,999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$300,000 - $499,999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$500,000 - $999,999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$1,000,000 or more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5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Rentals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Average Monthly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 Rent Paid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$494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Rental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Vacancy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%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14.1%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9601200"/>
            <a:ext cx="69342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://factfinder2.census.gov/faces/tableservices/jsf/pages/productview.xhtml?pid=ACS_12_5YR_DP04</a:t>
            </a:r>
          </a:p>
        </p:txBody>
      </p:sp>
    </p:spTree>
    <p:extLst>
      <p:ext uri="{BB962C8B-B14F-4D97-AF65-F5344CB8AC3E}">
        <p14:creationId xmlns:p14="http://schemas.microsoft.com/office/powerpoint/2010/main" val="195991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43814"/>
              </p:ext>
            </p:extLst>
          </p:nvPr>
        </p:nvGraphicFramePr>
        <p:xfrm>
          <a:off x="537411" y="1752600"/>
          <a:ext cx="6591304" cy="69342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124200"/>
                <a:gridCol w="2090988"/>
                <a:gridCol w="1376116"/>
              </a:tblGrid>
              <a:tr h="5238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QUALITY OF 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LIFE </a:t>
                      </a:r>
                      <a:endParaRPr lang="en-US" sz="1200" b="1" i="0" u="none" strike="noStrike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45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Culture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50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Top </a:t>
                      </a:r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Annual </a:t>
                      </a:r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Event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Dates (2014)</a:t>
                      </a:r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976"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Taste of Baraga County Glide and Stride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February 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976"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Baraga County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Lake Trout Festival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June 6-7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976"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KBIC Kids Derby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June 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976"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Baraga Lumberjack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Days 4</a:t>
                      </a:r>
                      <a:r>
                        <a:rPr lang="en-US" sz="1000" baseline="30000" dirty="0" smtClean="0"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of July Celebration</a:t>
                      </a: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July 3-4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976"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Aura Jamboree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July 18-19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976"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Keweenaw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Bay Indian Community</a:t>
                      </a: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Pow-Wow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July 25-27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976"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Baraga County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August 1-3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976"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err="1" smtClean="0">
                          <a:latin typeface="Arial" pitchFamily="34" charset="0"/>
                          <a:cs typeface="Arial" pitchFamily="34" charset="0"/>
                        </a:rPr>
                        <a:t>Hanka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Homestead Heritage Day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August 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976"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Harvest Festival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 12-13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976"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Annual Cookie Walk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Saturday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December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4272">
                <a:tc gridSpan="3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CULTURAL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PLACES </a:t>
                      </a:r>
                      <a:r>
                        <a:rPr lang="en-US" sz="1200" b="0" i="0" u="none" strike="noStrike" baseline="30000" dirty="0" smtClean="0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Recreational Outlets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Museums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895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Bishop Baraga Shrine (Shrine of the Snowshoe Priest)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Waterfalls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Baraga State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Park</a:t>
                      </a: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L’Anse Golf Club</a:t>
                      </a: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L’Anse Township Park</a:t>
                      </a: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Little Mountain</a:t>
                      </a: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Mount </a:t>
                      </a:r>
                      <a:r>
                        <a:rPr lang="en-US" sz="1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Arvon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(highest point in Michigan)</a:t>
                      </a: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 </a:t>
                      </a:r>
                      <a:r>
                        <a:rPr lang="en-US" sz="1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Abbaye</a:t>
                      </a:r>
                      <a:endParaRPr lang="en-US" sz="1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Skanee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Historical Sites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Alberta Historical Museum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Arvon</a:t>
                      </a: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Township Historical Society Museum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Assinins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(sit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of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Ojibiwa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Indian mission, circa 1843)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Baraga County Historical Museum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Covington Township Historical Museum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Gallery 325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Hanka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Finnish Homestead Museum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L’Anse Township Hall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Historic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Pelki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Schoolhouse, circa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1909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Pequaming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9372600"/>
            <a:ext cx="38862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http://www.baragacounty.org/live-here/community-calendar/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http://www.laketroutfestival.com/index.php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 http://www.baragacounty.org/visit-us/attractions/</a:t>
            </a:r>
          </a:p>
        </p:txBody>
      </p:sp>
    </p:spTree>
    <p:extLst>
      <p:ext uri="{BB962C8B-B14F-4D97-AF65-F5344CB8AC3E}">
        <p14:creationId xmlns:p14="http://schemas.microsoft.com/office/powerpoint/2010/main" val="3143417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978934"/>
              </p:ext>
            </p:extLst>
          </p:nvPr>
        </p:nvGraphicFramePr>
        <p:xfrm>
          <a:off x="533400" y="1676400"/>
          <a:ext cx="6745816" cy="648514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71600"/>
                <a:gridCol w="1066800"/>
                <a:gridCol w="1676400"/>
                <a:gridCol w="1163108"/>
                <a:gridCol w="284692"/>
                <a:gridCol w="1183216"/>
              </a:tblGrid>
              <a:tr h="52744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LABOR FORCE CHARACTERISTICS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768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Non-Agricultural Employment Reported by Place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Work </a:t>
                      </a:r>
                      <a:r>
                        <a:rPr lang="en-US" sz="1000" b="0" i="0" u="none" strike="noStrike" baseline="45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Total Number Employed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408">
                <a:tc gridSpan="3" v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2013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2012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36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Manufacturing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975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Utilities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Wholesale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Retail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Finance, Insurance &amp; Real Estate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Healthcare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Agriculture &amp; Forestry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marL="0" marR="0" indent="0" algn="l" defTabSz="101882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Service*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041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Government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1,814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1,733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532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Total    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4,247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4,034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281"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Resident Employment Reported by Group Occupation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2012</a:t>
                      </a:r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532"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532"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532"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Farming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Forestry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532"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Transportation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Public Utilities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532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2,184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084">
                <a:tc rowSpan="2"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Labor Participation Rate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Percent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(2012)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Commute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To Work Time (2012)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Percent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(%)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721">
                <a:tc gridSpan="2"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10 minutes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44.2%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355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42%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to 19 minutes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31.3%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057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58%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– 29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057"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minutes or more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055">
                <a:tc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Travel Time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15.6 minutes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70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*Services includes Professional, Technical, Scientific, Administrative, Support, Waste and Remediation, Educational, Food and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Accommodation,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and other services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9398169"/>
            <a:ext cx="6858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://www.economicmodeling.com/data/usa-data/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://factfinder2.census.gov/faces/tableservices/jsf/pages/productview.xhtml?pid=ACS_12_5YR_S2401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://factfinder2.census.gov/faces/tableservices/jsf/pages/productview.xhtml?pid=ACS_12_5YR_S0801</a:t>
            </a: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1000" y="9677400"/>
            <a:ext cx="6629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http://kcerds.dol-esa.gov/query/getOrgQry.do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926291"/>
              </p:ext>
            </p:extLst>
          </p:nvPr>
        </p:nvGraphicFramePr>
        <p:xfrm>
          <a:off x="533400" y="1752600"/>
          <a:ext cx="6781800" cy="589489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572000"/>
                <a:gridCol w="2209800"/>
              </a:tblGrid>
              <a:tr h="7776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LABOR - MANAGEMENT RELATIONS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9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 Black" panose="020B0A04020102020204" pitchFamily="34" charset="0"/>
                        </a:rPr>
                        <a:t>Is the State Right to Work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9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 Black"/>
                        </a:rPr>
                        <a:t>Union Chapters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 Black"/>
                        </a:rPr>
                        <a:t>Address</a:t>
                      </a:r>
                      <a:endParaRPr lang="en-US" sz="11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71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  <a:t>American Welding &amp; Gas</a:t>
                      </a:r>
                      <a:endParaRPr lang="en-US" sz="110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  <a:t>34919 </a:t>
                      </a:r>
                      <a:r>
                        <a:rPr lang="en-US" sz="1100" b="0" i="0" u="none" strike="noStrike" baseline="0" dirty="0" err="1" smtClean="0">
                          <a:effectLst/>
                          <a:latin typeface="Arial"/>
                        </a:rPr>
                        <a:t>Tapiola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  <a:t> Road</a:t>
                      </a:r>
                      <a:b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</a:br>
                      <a:r>
                        <a:rPr lang="en-US" sz="1100" b="0" i="0" u="none" strike="noStrike" baseline="0" dirty="0" err="1" smtClean="0">
                          <a:effectLst/>
                          <a:latin typeface="Arial"/>
                        </a:rPr>
                        <a:t>Pelkie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  <a:t>, MI 49958</a:t>
                      </a:r>
                      <a:endParaRPr lang="en-US" sz="110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71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 err="1" smtClean="0">
                          <a:effectLst/>
                          <a:latin typeface="Arial"/>
                        </a:rPr>
                        <a:t>Certainteed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  <a:t> Ceilings</a:t>
                      </a:r>
                      <a:endParaRPr lang="en-US" sz="110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  <a:t>200 S. Main Street</a:t>
                      </a:r>
                      <a:b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</a:b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  <a:t>L’Anse, MI 49958</a:t>
                      </a:r>
                      <a:endParaRPr lang="en-US" sz="110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7164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  <a:t>Baraga County Memorial Hospital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  <a:t>18341 U.S. 41</a:t>
                      </a:r>
                      <a:b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</a:b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  <a:t>L’Anse, MI 49946</a:t>
                      </a:r>
                      <a:endParaRPr lang="en-US" sz="110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7164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  <a:t>Baraga Schools 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  <a:t>MEA-BEA</a:t>
                      </a:r>
                      <a:r>
                        <a:rPr lang="en-US" sz="1100" b="0" i="0" u="none" strike="noStrike" baseline="0" dirty="0">
                          <a:effectLst/>
                          <a:latin typeface="Arial"/>
                        </a:rPr>
                        <a:t> 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  <a:t>– Baraga Education Association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  <a:t>210 Lyons Street</a:t>
                      </a:r>
                      <a:b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</a:b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  <a:t>Baraga, MI 49908</a:t>
                      </a:r>
                      <a:endParaRPr lang="en-US" sz="110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716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  <a:t>Teamster’s Union #214</a:t>
                      </a:r>
                      <a:endParaRPr lang="en-US" sz="110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716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  <a:t>AFS CME #25</a:t>
                      </a:r>
                      <a:endParaRPr lang="en-US" sz="110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716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  <a:t>Service Employees International Union (SEIU) Local 79</a:t>
                      </a:r>
                      <a:endParaRPr lang="en-US" sz="110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716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  <a:t>American Nurses Association - Local MINA</a:t>
                      </a:r>
                      <a:endParaRPr lang="en-US" sz="110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5250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 http</a:t>
            </a:r>
            <a:r>
              <a:rPr lang="en-US" sz="900" dirty="0"/>
              <a:t>://</a:t>
            </a:r>
            <a:r>
              <a:rPr lang="en-US" sz="900" dirty="0" smtClean="0"/>
              <a:t>kbocc.org/index/index.php/consumer-information</a:t>
            </a:r>
          </a:p>
          <a:p>
            <a:r>
              <a:rPr lang="en-US" sz="900" dirty="0"/>
              <a:t>2 http://kbocc.org/index/index.php/academics/kbocc-degree-programs</a:t>
            </a:r>
            <a:r>
              <a:rPr lang="en-US" sz="900" dirty="0" smtClean="0"/>
              <a:t> </a:t>
            </a:r>
            <a:endParaRPr lang="en-US" sz="9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847421"/>
              </p:ext>
            </p:extLst>
          </p:nvPr>
        </p:nvGraphicFramePr>
        <p:xfrm>
          <a:off x="457199" y="1905000"/>
          <a:ext cx="6887730" cy="243839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02773"/>
                <a:gridCol w="654628"/>
                <a:gridCol w="685800"/>
                <a:gridCol w="457200"/>
                <a:gridCol w="497320"/>
                <a:gridCol w="462396"/>
                <a:gridCol w="2727613"/>
              </a:tblGrid>
              <a:tr h="87490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HIGHER EDUCATIONAL RESOURCES </a:t>
                      </a:r>
                      <a:endParaRPr lang="en-US" sz="1600" b="1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COMMUNITY COLLEGES</a:t>
                      </a:r>
                      <a:endParaRPr lang="en-US" sz="1200" b="0" i="0" u="none" strike="noStrike" baseline="30000" dirty="0">
                        <a:effectLst/>
                        <a:latin typeface="Arial Black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4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Name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Institution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Enrollment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 Black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Programs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(Fall 2011)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2683"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City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County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Part-</a:t>
                      </a:r>
                      <a:b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Time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Full-Time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0396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Keweenaw Bay Ojibwa Community College (KBOCC)</a:t>
                      </a:r>
                      <a:endParaRPr lang="en-US" sz="10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Baraga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Baraga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of Arts – Liberal Studies</a:t>
                      </a:r>
                      <a:b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of Science – Environmental Science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of Applied Science – </a:t>
                      </a:r>
                      <a:b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Early Childhood Education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1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118213"/>
              </p:ext>
            </p:extLst>
          </p:nvPr>
        </p:nvGraphicFramePr>
        <p:xfrm>
          <a:off x="609599" y="1600200"/>
          <a:ext cx="6477001" cy="626898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631698"/>
                <a:gridCol w="1288183"/>
                <a:gridCol w="1222227"/>
                <a:gridCol w="1308108"/>
                <a:gridCol w="1026785"/>
              </a:tblGrid>
              <a:tr h="58521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TAXATION </a:t>
                      </a:r>
                      <a:r>
                        <a:rPr lang="en-US" sz="1200" b="1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1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67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Corporate Income Tax/Franchise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67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Personal Income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4.33%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16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Sales/Use Tax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Rate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%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Sales Tax Rate by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Utility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Electric Power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Natural Gas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Fuel Oil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.19/gal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56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TOTAL</a:t>
                      </a:r>
                      <a:r>
                        <a:rPr lang="en-US" sz="1600" b="1" i="0" u="none" strike="noStrike" baseline="0" dirty="0" smtClean="0">
                          <a:effectLst/>
                          <a:latin typeface="Arial Black"/>
                        </a:rPr>
                        <a:t> PROPERTY TAX RATES</a:t>
                      </a:r>
                      <a:endParaRPr lang="en-US" sz="1600" b="1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MILLAGE </a:t>
                      </a: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(2013)</a:t>
                      </a:r>
                      <a:r>
                        <a:rPr lang="en-US" sz="12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6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6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Baraga County Townships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Principal Residence or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Ag Exemption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Non Homestead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Industrial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Commercial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76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Arvon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21.2201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31.2201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15.2201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22.2201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7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Baraga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31.8924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49.8924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25.8924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37.8924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Village of Baraga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42.0484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60.0484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36.0484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48.0484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Covington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26.7796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44.7796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20.7796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32.7796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L’anse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26.9424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44.9424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20.9424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32.9424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Village of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L’anse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41.0134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59.0134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35.0134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47.0134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Spurr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29.9240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47.9240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23.9240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35.9240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09600" y="95250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://www.michiganbusiness.org/site-selection/commercial-real-estate-database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://www.michigan.gov/documents/taxes/2013_Total_Rates_450527_7.pdf</a:t>
            </a: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</TotalTime>
  <Words>1528</Words>
  <Application>Microsoft Office PowerPoint</Application>
  <PresentationFormat>Custom</PresentationFormat>
  <Paragraphs>539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Kofsky</dc:creator>
  <cp:lastModifiedBy>Jennifer James-Mesloh</cp:lastModifiedBy>
  <cp:revision>204</cp:revision>
  <cp:lastPrinted>2014-01-10T18:54:11Z</cp:lastPrinted>
  <dcterms:created xsi:type="dcterms:W3CDTF">2013-12-19T16:04:12Z</dcterms:created>
  <dcterms:modified xsi:type="dcterms:W3CDTF">2014-07-11T16:22:55Z</dcterms:modified>
</cp:coreProperties>
</file>