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7" r:id="rId4"/>
    <p:sldId id="285" r:id="rId5"/>
    <p:sldId id="279" r:id="rId6"/>
    <p:sldId id="257" r:id="rId7"/>
    <p:sldId id="280" r:id="rId8"/>
    <p:sldId id="281" r:id="rId9"/>
    <p:sldId id="282" r:id="rId10"/>
    <p:sldId id="274" r:id="rId11"/>
    <p:sldId id="283" r:id="rId12"/>
    <p:sldId id="286" r:id="rId13"/>
    <p:sldId id="284" r:id="rId14"/>
    <p:sldId id="271" r:id="rId1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17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3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80AF-7F7F-41C4-A476-1D36275730B3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619829"/>
              </p:ext>
            </p:extLst>
          </p:nvPr>
        </p:nvGraphicFramePr>
        <p:xfrm>
          <a:off x="914400" y="1752600"/>
          <a:ext cx="6248400" cy="708416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38600"/>
                <a:gridCol w="1143000"/>
                <a:gridCol w="1066800"/>
              </a:tblGrid>
              <a:tr h="48612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44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Population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38,696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837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Households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2 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Households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14,662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Households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9,267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Non-family Households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5,395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$41,114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Household Income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$52,516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 Income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Number (#)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(%)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Under - $35,000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6,381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2,242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74,999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2,787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1,785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1,066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$200,000 – Above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Workforce Education Attainment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25 - 64 Years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Age)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 3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(%)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(2008-2012)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2.7%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Grade, No Diploma</a:t>
                      </a: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8.2%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School Graduate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37.6%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College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26.7%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7.1%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Bachelors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11.0%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Graduate/Professional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6.7%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234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100.00%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62000" y="9448800"/>
            <a:ext cx="6858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http://factfinder2.census.gov/faces/tableservices/jsf/pages/productview.xhtml?pid=PEP_2013_PEPANNRES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http://factfinder2.census.gov/faces/tableservices/jsf/pages/productview.xhtml?pid=ACS_12_5YR_DP03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http://factfinder2.census.gov/faces/tableservices/jsf/pages/productview.xhtml?pid=ACS_12_5YR_S1501#</a:t>
            </a:r>
          </a:p>
        </p:txBody>
      </p:sp>
    </p:spTree>
    <p:extLst>
      <p:ext uri="{BB962C8B-B14F-4D97-AF65-F5344CB8AC3E}">
        <p14:creationId xmlns:p14="http://schemas.microsoft.com/office/powerpoint/2010/main" val="35688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745934"/>
              </p:ext>
            </p:extLst>
          </p:nvPr>
        </p:nvGraphicFramePr>
        <p:xfrm>
          <a:off x="762000" y="2362200"/>
          <a:ext cx="6324599" cy="467387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57400"/>
                <a:gridCol w="990600"/>
                <a:gridCol w="990600"/>
                <a:gridCol w="1296479"/>
                <a:gridCol w="989520"/>
              </a:tblGrid>
              <a:tr h="6858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RESEARCH BASE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Affiliation (e.g. Corporate, Non-Profit, University, Government, etc.)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Research Specialty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6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54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Smart Zone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Sault Ste. Marie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Chippewa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Non-profit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Technology-Small Business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4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Lake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Superior State University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Product Development Center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Sault Ste. Marie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Chippewa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Engineering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4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Industrial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Incubator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3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Sault Ste. Marie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Chippewa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University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Manufacturing, Technology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52600" y="7467600"/>
            <a:ext cx="38862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9448800"/>
            <a:ext cx="3581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://www.ssmartzone.com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www.lssu.edu/eng/pdc/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http://www.saultedc.com/sault-industrial-incubator-50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6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786739"/>
              </p:ext>
            </p:extLst>
          </p:nvPr>
        </p:nvGraphicFramePr>
        <p:xfrm>
          <a:off x="990600" y="1828800"/>
          <a:ext cx="6010956" cy="324916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099893"/>
                <a:gridCol w="911063"/>
              </a:tblGrid>
              <a:tr h="5852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1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Sales/Use Tax 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Sales Tax Rate by Utility: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8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7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04800" y="94488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://www.michiganbusiness.org/site-selection/commercial-real-estate-database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4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840560"/>
              </p:ext>
            </p:extLst>
          </p:nvPr>
        </p:nvGraphicFramePr>
        <p:xfrm>
          <a:off x="381000" y="1676400"/>
          <a:ext cx="7086599" cy="724533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06880"/>
                <a:gridCol w="1347536"/>
                <a:gridCol w="1278542"/>
                <a:gridCol w="1368380"/>
                <a:gridCol w="1385261"/>
              </a:tblGrid>
              <a:tr h="66377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baseline="0" dirty="0" smtClean="0">
                          <a:effectLst/>
                          <a:latin typeface="Arial Black"/>
                        </a:rPr>
                        <a:t>TAXATION</a:t>
                      </a:r>
                      <a:endParaRPr lang="en-US" sz="1600" b="1" i="0" u="none" strike="noStrike" baseline="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0229">
                <a:tc gridSpan="5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PROPERTY TAX RATES</a:t>
                      </a: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/>
                      </a:r>
                      <a:b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 MILLAGE (2013) </a:t>
                      </a:r>
                      <a:r>
                        <a:rPr lang="en-US" sz="12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93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Chippewa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County Townships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Principal Residence or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Ag Exemption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 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Homestead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Industrial 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Commercial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1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 Mills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25.2648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43.2648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19.2648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31.2648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3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Bruce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22.9126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25.4326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40.9162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43.4326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16.9126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19.4326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28.9126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31.4326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Chippewa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25.9148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43.9148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19.9148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31.9148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Dafter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20.4148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21.8848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25.9148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38.4148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39.8848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43.9148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14.4148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15.8848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19.9148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26.4148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27.8848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31.9148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Detour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20.8629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38.8629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14.8629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26.8629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De Tour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29.9466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47.9466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23.9466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35.9466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Drummond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23.2932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41.2932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17.2932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29.2932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Hulbert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25.8659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43.8659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19.8659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31.8659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Kinross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25.3848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43.3848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19.3848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31.3848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Pickford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27.3581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45.3581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21.3581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33.3581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Raber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23.2982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25.6182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23.3982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41.2982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43.6182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41.3982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17.2982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19.6182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17.3982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29.2982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31.6182</a:t>
                      </a:r>
                    </a:p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29.3982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Rudyard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26.0080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44.0080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20.0080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32.0080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Soo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20.3731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38.3731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14.3731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26.3731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Sugar Island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28.0431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46.0431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22.0431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34.0431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Superior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25.9144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43.9144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19.9144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31.9144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Trout Lake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22.5648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40.5648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16.5648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28.5648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Whitefish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21.7682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39.7682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15.7682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27.7682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Sault Ste. Marie City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41.6474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59.6474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35.6474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47.6474</a:t>
                      </a:r>
                      <a:endParaRPr lang="en-US" sz="10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9525000"/>
            <a:ext cx="6477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://www.michigan.gov/documents/taxes/2013_Total_Rates_450527_7.pdf</a:t>
            </a:r>
          </a:p>
        </p:txBody>
      </p:sp>
    </p:spTree>
    <p:extLst>
      <p:ext uri="{BB962C8B-B14F-4D97-AF65-F5344CB8AC3E}">
        <p14:creationId xmlns:p14="http://schemas.microsoft.com/office/powerpoint/2010/main" val="847056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9644"/>
              </p:ext>
            </p:extLst>
          </p:nvPr>
        </p:nvGraphicFramePr>
        <p:xfrm>
          <a:off x="533400" y="1642179"/>
          <a:ext cx="6614089" cy="698772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66683"/>
                <a:gridCol w="304800"/>
                <a:gridCol w="1066800"/>
                <a:gridCol w="1066800"/>
                <a:gridCol w="228600"/>
                <a:gridCol w="1219200"/>
                <a:gridCol w="76200"/>
                <a:gridCol w="985006"/>
              </a:tblGrid>
              <a:tr h="41355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25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Area in Attainment for Federal Air Pollution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Regulations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 Black"/>
                        </a:rPr>
                        <a:t>No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42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42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42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42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42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42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65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 Instituted a One-Stop Air &amp; Water Quality Permitting System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79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Average Permit Approval Time From Date of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Completed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Routine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Application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Average Time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45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612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180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542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Hazardous Waste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4782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Nearest Licensed Hazardous Waste Disposal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Site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76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Northern Transitions, Inc.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Sault Ste. Marie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# of Licensed Hazardous Waste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Haulers 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Great American Disposal Recycle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27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/>
                        </a:rPr>
                        <a:t>Landfill Location (s</a:t>
                      </a:r>
                      <a:r>
                        <a:rPr lang="en-US" sz="1000" b="0" i="1" u="none" strike="noStrike" dirty="0" smtClean="0">
                          <a:effectLst/>
                          <a:latin typeface="Arial Black"/>
                        </a:rPr>
                        <a:t>) </a:t>
                      </a:r>
                      <a:r>
                        <a:rPr lang="en-US" sz="1000" b="0" i="1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1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/>
                        </a:rPr>
                        <a:t>Capacity Remaining</a:t>
                      </a:r>
                    </a:p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/>
                        </a:rPr>
                        <a:t>(Cubic Yards)</a:t>
                      </a:r>
                      <a:endParaRPr lang="en-US" sz="1000" b="0" i="1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/>
                        </a:rPr>
                        <a:t>Projected </a:t>
                      </a:r>
                    </a:p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/>
                        </a:rPr>
                        <a:t>Years of Remaining</a:t>
                      </a:r>
                      <a:r>
                        <a:rPr lang="en-US" sz="1000" b="0" i="1" u="none" strike="noStrike" baseline="0" dirty="0" smtClean="0">
                          <a:effectLst/>
                          <a:latin typeface="Arial Black"/>
                        </a:rPr>
                        <a:t> Capacity</a:t>
                      </a:r>
                      <a:endParaRPr lang="en-US" sz="1000" b="0" i="1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/>
                        </a:rPr>
                        <a:t>Address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/>
                        </a:rPr>
                        <a:t>Phone</a:t>
                      </a:r>
                      <a:endParaRPr lang="en-US" sz="1000" b="0" i="1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84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Dafter Sanitary Landfill,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Inc.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3,641,244</a:t>
                      </a:r>
                      <a:endParaRPr lang="en-US" sz="10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73 years</a:t>
                      </a:r>
                      <a:endParaRPr lang="en-US" sz="10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3962 West 12 Mile Rd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Dafter, MI 49724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906-632-6186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846"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Hiawatha Shores Landfill, Inc.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5 years</a:t>
                      </a:r>
                      <a:endParaRPr lang="en-US" sz="1000" b="0" i="0" u="none" strike="noStrike" baseline="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436 County Road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Gulliver, MI 49840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906-341-2001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8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Contact Information</a:t>
                      </a:r>
                    </a:p>
                  </a:txBody>
                  <a:tcPr marL="14274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Name of Agency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</a:rPr>
                        <a:t>Address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Phone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5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7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Michigan Department of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Environmental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Quality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Arial"/>
                        </a:rPr>
                        <a:t>1504 W. Washington, </a:t>
                      </a: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/>
                      </a:r>
                      <a:br>
                        <a:rPr lang="fr-FR" sz="1000" b="0" i="0" u="none" strike="noStrike" dirty="0" smtClean="0">
                          <a:effectLst/>
                          <a:latin typeface="Arial"/>
                        </a:rPr>
                      </a:br>
                      <a:r>
                        <a:rPr lang="fr-FR" sz="1000" b="0" i="0" u="none" strike="noStrike" dirty="0" smtClean="0">
                          <a:effectLst/>
                          <a:latin typeface="Arial"/>
                        </a:rPr>
                        <a:t>Marquette</a:t>
                      </a:r>
                      <a:r>
                        <a:rPr lang="fr-FR" sz="1000" b="0" i="0" u="none" strike="noStrike" dirty="0">
                          <a:effectLst/>
                          <a:latin typeface="Arial"/>
                        </a:rPr>
                        <a:t>, MI 49855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906-228-4853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8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Chippewa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County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Health Department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nn-NO" sz="1000" b="0" i="0" u="none" strike="noStrike" dirty="0" smtClean="0">
                          <a:effectLst/>
                          <a:latin typeface="Arial"/>
                        </a:rPr>
                        <a:t>508 Ashmum St</a:t>
                      </a:r>
                    </a:p>
                    <a:p>
                      <a:pPr algn="ctr" fontAlgn="ctr"/>
                      <a:r>
                        <a:rPr lang="nn-NO" sz="1000" b="0" i="0" u="none" strike="noStrike" dirty="0" smtClean="0">
                          <a:effectLst/>
                          <a:latin typeface="Arial"/>
                        </a:rPr>
                        <a:t>Sault Ste. Marie, MI 49783</a:t>
                      </a:r>
                      <a:endParaRPr lang="nn-N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906-635-1566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47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Hazardous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Waste 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Northern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Transitions, Inc. 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Chippewa County Recycling Center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1401 W.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Easterday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Ave.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Sault Ste. Marie, MI 49783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906-635-5681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846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Hiawatha Shores </a:t>
                      </a:r>
                      <a:endParaRPr lang="en-US" sz="1000" b="0" i="0" u="none" strike="noStrike" baseline="50000" dirty="0" smtClean="0">
                        <a:effectLst/>
                        <a:latin typeface="Arial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Landfill, Inc.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6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3098 N. River Rd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Gulliver,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MI 49840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906-341-2001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8991600" y="7772400"/>
            <a:ext cx="18473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8839977"/>
            <a:ext cx="670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>
                <a:latin typeface="Arial"/>
              </a:rPr>
              <a:t>1 </a:t>
            </a:r>
            <a:r>
              <a:rPr lang="en-US" sz="900" dirty="0" smtClean="0">
                <a:latin typeface="Arial"/>
              </a:rPr>
              <a:t>http</a:t>
            </a:r>
            <a:r>
              <a:rPr lang="en-US" sz="900" dirty="0">
                <a:latin typeface="Arial"/>
              </a:rPr>
              <a:t>://www.michigan.gov/deq/0,1607,7-135-3306_3329-12306--,00.html</a:t>
            </a:r>
          </a:p>
          <a:p>
            <a:pPr fontAlgn="ctr"/>
            <a:r>
              <a:rPr lang="en-US" sz="900" dirty="0" smtClean="0">
                <a:latin typeface="Arial"/>
              </a:rPr>
              <a:t>2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http://northerntransitions.org/</a:t>
            </a:r>
          </a:p>
          <a:p>
            <a:pPr fontAlgn="ctr"/>
            <a:r>
              <a:rPr lang="en-US" sz="900" dirty="0">
                <a:latin typeface="Arial"/>
              </a:rPr>
              <a:t>3 http://greatamericandisposal.com/recycling/recycle-center/</a:t>
            </a:r>
            <a:endParaRPr lang="en-US" sz="900" dirty="0" smtClean="0">
              <a:latin typeface="Arial"/>
            </a:endParaRPr>
          </a:p>
          <a:p>
            <a:pPr fontAlgn="ctr"/>
            <a:r>
              <a:rPr lang="en-US" sz="900" dirty="0">
                <a:latin typeface="Arial"/>
              </a:rPr>
              <a:t>4 http://www.michigan.gov/documents/deq/DEQ-OWMRP-SWS-SolidWasteAnnualReportFY2013_447054_7.pdf</a:t>
            </a:r>
          </a:p>
          <a:p>
            <a:pPr fontAlgn="ctr"/>
            <a:r>
              <a:rPr lang="en-US" sz="900" dirty="0" smtClean="0">
                <a:latin typeface="Arial"/>
              </a:rPr>
              <a:t>5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http://www.yellowpages.com/dafter-mi/mip/dafter-sanitary-landfill-inc-4073821</a:t>
            </a:r>
          </a:p>
          <a:p>
            <a:pPr fontAlgn="ctr"/>
            <a:r>
              <a:rPr lang="en-US" sz="900" dirty="0">
                <a:latin typeface="Arial"/>
              </a:rPr>
              <a:t>6 http://hiawathashores.com/</a:t>
            </a:r>
            <a:endParaRPr lang="en-US" sz="900" dirty="0" smtClean="0">
              <a:latin typeface="Arial"/>
            </a:endParaRPr>
          </a:p>
          <a:p>
            <a:pPr fontAlgn="ctr"/>
            <a:r>
              <a:rPr lang="en-US" sz="900" dirty="0" smtClean="0">
                <a:latin typeface="Arial"/>
              </a:rPr>
              <a:t>7 </a:t>
            </a:r>
            <a:r>
              <a:rPr lang="en-US" sz="900" dirty="0">
                <a:latin typeface="Arial"/>
              </a:rPr>
              <a:t>http://www.michigan.gov/deq/0,4561,7-135-3310_4195---,00.html</a:t>
            </a:r>
            <a:endParaRPr lang="en-US" sz="900" dirty="0" smtClean="0">
              <a:latin typeface="Arial"/>
            </a:endParaRPr>
          </a:p>
          <a:p>
            <a:pPr fontAlgn="ctr"/>
            <a:r>
              <a:rPr lang="en-US" sz="900" dirty="0" smtClean="0">
                <a:latin typeface="Arial"/>
              </a:rPr>
              <a:t>8 http://www.chippewahd.com </a:t>
            </a:r>
            <a:endParaRPr lang="en-US" sz="900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5800" y="8839977"/>
            <a:ext cx="38862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5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195015"/>
              </p:ext>
            </p:extLst>
          </p:nvPr>
        </p:nvGraphicFramePr>
        <p:xfrm>
          <a:off x="838200" y="1828800"/>
          <a:ext cx="6223000" cy="424279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438400"/>
                <a:gridCol w="1524000"/>
                <a:gridCol w="914400"/>
                <a:gridCol w="1346200"/>
              </a:tblGrid>
              <a:tr h="102994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INTERNATIONAL RESOURCES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02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Companies by Country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of Ownership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1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Total Employment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Country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1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Hoover Precision Products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81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Innovative Compost,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Inc.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Canada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45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International Air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Transportation to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Airport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 Distance to Airport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# of Weekly Non-Stop Flights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45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Canada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Chippewa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County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International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Airport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15 miles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 to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Detroit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International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Bridge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Crossing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Sault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Ste. Marie, Canada</a:t>
                      </a:r>
                      <a:endParaRPr lang="en-US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9372600"/>
            <a:ext cx="73152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900">
                <a:latin typeface="Arial" panose="020B0604020202020204" pitchFamily="34" charset="0"/>
                <a:cs typeface="Arial" panose="020B0604020202020204" pitchFamily="34" charset="0"/>
              </a:rPr>
              <a:t>Personal communication with Jeff Hagen, Eastern Upper Peninsula Regional Planning &amp; Development Counchttp://eup-planning.org/il: 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://www.airciu.com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http://www.saultbridge.com/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020531"/>
              </p:ext>
            </p:extLst>
          </p:nvPr>
        </p:nvGraphicFramePr>
        <p:xfrm>
          <a:off x="685800" y="1524000"/>
          <a:ext cx="6400800" cy="678179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48781"/>
                <a:gridCol w="2252019"/>
              </a:tblGrid>
              <a:tr h="67571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92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Government 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67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Sault Ste. Marie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Form </a:t>
                      </a:r>
                      <a:r>
                        <a:rPr lang="en-US" sz="1000" b="0" i="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- Administrator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City Manager (Yes or No)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Oliver Turner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96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Clerk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Robin Troyer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905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Assessor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Tina Fuller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905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Treasurer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Kristin Collins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905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Anthony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Bosbous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305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of Sault Ste. Marie</a:t>
                      </a:r>
                    </a:p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City Commission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Anthony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Bosbous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William Lynn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Ray Bauer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Gerrie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Shimmens</a:t>
                      </a:r>
                      <a:endParaRPr lang="en-US" sz="1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Jeff </a:t>
                      </a:r>
                      <a:r>
                        <a:rPr lang="en-US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Stefanski</a:t>
                      </a:r>
                      <a:endParaRPr lang="en-US" sz="1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Kathleen </a:t>
                      </a:r>
                      <a:r>
                        <a:rPr lang="en-US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Twardy</a:t>
                      </a:r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3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County </a:t>
                      </a: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Government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 - Administrator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97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Board Members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97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County Administrator (Yes or No)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 – Jim German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97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Clerk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Cathy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Maleport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97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Treasurer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Marjorie Hank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97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Equalization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Register of Deeds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Sharon Kennedy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97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Sherriff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Robert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Savoie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429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Chippewa County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Commissioners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Scott </a:t>
                      </a:r>
                      <a:r>
                        <a:rPr lang="en-US" sz="10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Shackleton</a:t>
                      </a:r>
                      <a:r>
                        <a:rPr lang="en-US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District 1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 Cooper – District</a:t>
                      </a: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 McLean – District 3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Ted </a:t>
                      </a:r>
                      <a:r>
                        <a:rPr lang="en-US" sz="10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Postula</a:t>
                      </a: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District 4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George Kinsella – District 5</a:t>
                      </a:r>
                      <a:endParaRPr lang="en-US" sz="10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33400" y="8700522"/>
            <a:ext cx="5638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://www.sault-sainte-marie.mi.us/departments.htm3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www.sault-sainte-marie.mi.us/commission.htm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http://www.chippewacountymi.gov/administrator_office.html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http://www.chippewacountymi.gov/clerk.html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5 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www.chippewacountymi.gov/treasurer.html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6 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www.chippewacountymi.gov/equalization.html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7 http://www.chippewacountymi.gov/rod.html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8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://www.chippewacountymi.gov/sheriff.html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://www.chippewacountymi.gov/board_of_commissioners.html</a:t>
            </a:r>
          </a:p>
        </p:txBody>
      </p:sp>
    </p:spTree>
    <p:extLst>
      <p:ext uri="{BB962C8B-B14F-4D97-AF65-F5344CB8AC3E}">
        <p14:creationId xmlns:p14="http://schemas.microsoft.com/office/powerpoint/2010/main" val="69632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693557"/>
              </p:ext>
            </p:extLst>
          </p:nvPr>
        </p:nvGraphicFramePr>
        <p:xfrm>
          <a:off x="685800" y="1447800"/>
          <a:ext cx="6248400" cy="723042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60151"/>
                <a:gridCol w="2188249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Representative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775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House District 107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Upper Peninsula Counties: Chippewa, Mackinac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Frank Foster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Senator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Senate District 37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Upper Peninsula Counties: Chippewa, Mackinac</a:t>
                      </a: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Howard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Walker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Governor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. 1, 2015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4, 2014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Government Representation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Congressional Districts Listed by District # in the Service Area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(By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9067800"/>
            <a:ext cx="46482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://www.michigan.gov/som/0,4669,7-192-29701_29704---,00.html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http://gophouse.org/representatives/up/foster/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http://www.senatorhowardwalker.com/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://www.michigan.gov/snyder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://www.contactingthecongress.org</a:t>
            </a:r>
          </a:p>
        </p:txBody>
      </p:sp>
    </p:spTree>
    <p:extLst>
      <p:ext uri="{BB962C8B-B14F-4D97-AF65-F5344CB8AC3E}">
        <p14:creationId xmlns:p14="http://schemas.microsoft.com/office/powerpoint/2010/main" val="2351249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553920"/>
              </p:ext>
            </p:extLst>
          </p:nvPr>
        </p:nvGraphicFramePr>
        <p:xfrm>
          <a:off x="838200" y="1828800"/>
          <a:ext cx="6400802" cy="558733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6200"/>
                <a:gridCol w="1257301"/>
                <a:gridCol w="1257301"/>
              </a:tblGrid>
              <a:tr h="51276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OF LIFE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Housing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Number of Housing Units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21,234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Occupied Housing Units 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14,662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Vacant Housing Units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6,572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Homeowner Vacancy Rate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Median Value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$102,400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Number of Single Family Homes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For </a:t>
                      </a:r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Sale by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Price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Number (#)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 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$50,000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1,618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$50,000 - $99,999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33.1%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2,264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1,315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$299,999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9.9%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$300,000 - $499,999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$500,000 - $999,999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514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or more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Rentals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Average Monthly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Gross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Rent Paid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$593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Rental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Vacancy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Rate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8.7%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9601200"/>
            <a:ext cx="69342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://factfinder2.census.gov/faces/tableservices/jsf/pages/productview.xhtml?pid=ACS_12_5YR_DP04</a:t>
            </a:r>
          </a:p>
        </p:txBody>
      </p:sp>
    </p:spTree>
    <p:extLst>
      <p:ext uri="{BB962C8B-B14F-4D97-AF65-F5344CB8AC3E}">
        <p14:creationId xmlns:p14="http://schemas.microsoft.com/office/powerpoint/2010/main" val="48807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481452"/>
              </p:ext>
            </p:extLst>
          </p:nvPr>
        </p:nvGraphicFramePr>
        <p:xfrm>
          <a:off x="609600" y="1600200"/>
          <a:ext cx="6591304" cy="758802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18290"/>
                <a:gridCol w="1229710"/>
                <a:gridCol w="609600"/>
                <a:gridCol w="838200"/>
                <a:gridCol w="76200"/>
                <a:gridCol w="381000"/>
                <a:gridCol w="457200"/>
                <a:gridCol w="1181104"/>
              </a:tblGrid>
              <a:tr h="56314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</a:t>
                      </a:r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OF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LIFE 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4240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Culture </a:t>
                      </a:r>
                      <a:r>
                        <a:rPr lang="en-US" sz="105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50" b="0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24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Top </a:t>
                      </a: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Annual </a:t>
                      </a:r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Event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Dates – 2014 </a:t>
                      </a:r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Bridge Walk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July Parade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July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Annual Sault Tribe Gathering and Pow Wow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10-13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Sugar Island Gathering &amp; Pow-Wow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18-20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Chippewa County Fair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July 30 – August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Downtown 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August 1-2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Sault Summer Arts Festival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August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974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Michigan Paranormal Convention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August 8-9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Sault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International Marathon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>
                          <a:latin typeface="Arial Black" panose="020B0A04020102020204" pitchFamily="34" charset="0"/>
                          <a:cs typeface="Arial" pitchFamily="34" charset="0"/>
                        </a:rPr>
                        <a:t>Dates - 2015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Snowmobile Race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February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gridSpan="8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CULTURAL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PLACES</a:t>
                      </a:r>
                      <a:endParaRPr lang="en-US" sz="16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rowSpan="8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Recreational Outlets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within a 2 Hour Drive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Museums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Theater Companies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Great Lakes Shipwreck Museum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Lipsett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Hardware Building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Iroquois Light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Steamship Valley Camp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Whitefish Point Light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DeTour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Passage Historical Museum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Pickford Area Historical Museum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River of History Museum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Soo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Locks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Street Historic Homes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Chippewa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Theater Guild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Symphony Orchestras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35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Sault Symphony</a:t>
                      </a:r>
                      <a:r>
                        <a:rPr lang="en-US" sz="1000" baseline="0" dirty="0" smtClean="0">
                          <a:latin typeface="Arial" pitchFamily="34" charset="0"/>
                          <a:cs typeface="Arial" pitchFamily="34" charset="0"/>
                        </a:rPr>
                        <a:t> Orchestra</a:t>
                      </a:r>
                      <a:endParaRPr lang="en-US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200">
                <a:tc v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Hockey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Golf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Resorts/ Casino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1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Taffy Abel Arena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Pullar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Center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Kaines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Rink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 Bear Arena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Tanglewood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Marsh Golf Course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Wild Bluff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Munuscong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Golf Club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Sault Ste. Marie Country Club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Lockside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Golf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Kewadin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Inn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Bay Mills Resort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</a:t>
                      </a:r>
                      <a:r>
                        <a:rPr lang="en-US" sz="1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Cheneaux</a:t>
                      </a:r>
                      <a:endParaRPr lang="en-US" sz="10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Drummond Island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759">
                <a:tc v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Parks/ Campgrounds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Fishing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Snowmobile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Trails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053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Brimley State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Park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Tahqamenon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Falls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Sherman Park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Soo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Locks Park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Soldier’s Lake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St. Mary’s River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Munuscong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Bay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Carp River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Two-Hearted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River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Pine River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Algonquin Trails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9220200"/>
            <a:ext cx="38862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://www.saultstemarie.com/the-sault-calendar-of-events-5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http://www.envisionthepast.com/museums-mich-upe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http://www.saultsymphony.com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http://www.saultstemarie.com/attractions-3/ </a:t>
            </a:r>
          </a:p>
        </p:txBody>
      </p:sp>
    </p:spTree>
    <p:extLst>
      <p:ext uri="{BB962C8B-B14F-4D97-AF65-F5344CB8AC3E}">
        <p14:creationId xmlns:p14="http://schemas.microsoft.com/office/powerpoint/2010/main" val="9895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216996"/>
              </p:ext>
            </p:extLst>
          </p:nvPr>
        </p:nvGraphicFramePr>
        <p:xfrm>
          <a:off x="457200" y="1683396"/>
          <a:ext cx="6705599" cy="547940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71600"/>
                <a:gridCol w="1066800"/>
                <a:gridCol w="1676400"/>
                <a:gridCol w="838200"/>
                <a:gridCol w="533400"/>
                <a:gridCol w="1219199"/>
              </a:tblGrid>
              <a:tr h="59807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CHARACTERISTICS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1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Non-Agricultural Employment Reported by Place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Work </a:t>
                      </a:r>
                      <a:r>
                        <a:rPr lang="en-US" sz="1000" b="0" i="0" u="none" strike="noStrike" baseline="45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Number Employed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666">
                <a:tc gridSpan="3"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2013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34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Mining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526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Construction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526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Manufacturing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8096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Public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Utilities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526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Wholesale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250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526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Retail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2,214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2,144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526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Finance, Insurance &amp; Real Estate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1,117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1,090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526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Service*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3,551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813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Healthcare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1,043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813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Agriculture &amp; Forestry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443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442">
                <a:tc rowSpan="2"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Labor Participation Rate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Percent (%)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Commute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To Work Time (2012)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 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316">
                <a:tc gridSpan="2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10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206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52.7%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to 19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206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47.3%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– 29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2206"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minutes or more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864"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Travel Time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 minutes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499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*Services includes Professional, Technical, Scientific, Administrative, Support, Waste and Remediation, Educational, Food and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Accommodation,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and other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9372600"/>
            <a:ext cx="67818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http://www.economicmodeling.com/data/usa-data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http://factfinder2.census.gov/faces/tableservices/jsf/pages/productview.xhtml?pid=ACS_12_5YR_S2401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://factfinder2.census.gov/faces/tableservices/jsf/pages/productview.xhtml?pid=ACS_12_5YR_S0801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12774"/>
              </p:ext>
            </p:extLst>
          </p:nvPr>
        </p:nvGraphicFramePr>
        <p:xfrm>
          <a:off x="533400" y="1828800"/>
          <a:ext cx="6858000" cy="464338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857250"/>
                <a:gridCol w="857250"/>
                <a:gridCol w="857250"/>
                <a:gridCol w="857250"/>
                <a:gridCol w="857250"/>
                <a:gridCol w="857250"/>
                <a:gridCol w="857250"/>
                <a:gridCol w="857250"/>
              </a:tblGrid>
              <a:tr h="69993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COMPANIES THAT HAVE EXPANDED 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IN </a:t>
                      </a:r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THE AREA WITHIN THE LAST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THREE YEARS </a:t>
                      </a:r>
                      <a:r>
                        <a:rPr lang="en-US" sz="1200" b="1" i="0" u="none" strike="noStrike" baseline="3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0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Company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Product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/ Service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Function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Year Established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Union Affiliation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76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 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6832"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New to the Area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AMI Hose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Sault Ste. Marie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Chippewa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Automotive Hoses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Retail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6832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Smart Zone</a:t>
                      </a:r>
                    </a:p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Sault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Ste. Marie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Chippewa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Business Incubator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R&amp;D Center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3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Two Years Ago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Senopra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Sault Ste. Marie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Chippewa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Security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Regional Office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3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Expansions/ New Facilities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Hoover Products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Sault Ste. Marie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Chippewa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Factory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Branch 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1983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2664" y="9677400"/>
            <a:ext cx="75317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Personal communication with Jeff Hagen, Eastern Upper Peninsula Regional Planning &amp; Development Counchttp://eup-planning.org/il:  </a:t>
            </a:r>
          </a:p>
        </p:txBody>
      </p:sp>
    </p:spTree>
    <p:extLst>
      <p:ext uri="{BB962C8B-B14F-4D97-AF65-F5344CB8AC3E}">
        <p14:creationId xmlns:p14="http://schemas.microsoft.com/office/powerpoint/2010/main" val="39524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401879"/>
              </p:ext>
            </p:extLst>
          </p:nvPr>
        </p:nvGraphicFramePr>
        <p:xfrm>
          <a:off x="685799" y="2057401"/>
          <a:ext cx="6553201" cy="357568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257801"/>
                <a:gridCol w="1295400"/>
              </a:tblGrid>
              <a:tr h="58299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LABOR - MANAGEMENT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RELATIONS</a:t>
                      </a:r>
                      <a:endParaRPr lang="en-US" sz="1200" b="1" i="0" u="none" strike="noStrike" baseline="50000" dirty="0" smtClean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80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effectLst/>
                          <a:latin typeface="Arial Black" panose="020B0A04020102020204" pitchFamily="34" charset="0"/>
                        </a:rPr>
                        <a:t>Is the State Right to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effectLst/>
                          <a:latin typeface="Arial Black" panose="020B0A04020102020204" pitchFamily="34" charset="0"/>
                        </a:rPr>
                        <a:t>Labor Unions Located In </a:t>
                      </a:r>
                      <a:r>
                        <a:rPr lang="en-US" sz="11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Chippewa County </a:t>
                      </a:r>
                      <a:r>
                        <a:rPr lang="en-US" sz="11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1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4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Union </a:t>
                      </a:r>
                      <a:r>
                        <a:rPr lang="en-US" sz="11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1100" b="1" i="0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Membership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51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UAW Local 3803</a:t>
                      </a:r>
                    </a:p>
                    <a:p>
                      <a:pPr algn="ctr" fontAlgn="b"/>
                      <a:r>
                        <a:rPr lang="en-US" sz="1100" b="0" i="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Cloverland</a:t>
                      </a:r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Electric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Steelworkers 8140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Steelworkers </a:t>
                      </a:r>
                      <a:r>
                        <a:rPr lang="en-US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13685</a:t>
                      </a:r>
                    </a:p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Steelworkers </a:t>
                      </a:r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182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NALC 707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Steelworkers 13547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Steelworkers 13635</a:t>
                      </a:r>
                    </a:p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Treasury </a:t>
                      </a:r>
                      <a:r>
                        <a:rPr lang="en-US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UFCW local 799</a:t>
                      </a:r>
                    </a:p>
                    <a:p>
                      <a:pPr algn="ctr" fontAlgn="b"/>
                      <a:r>
                        <a:rPr lang="en-US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</a:t>
                      </a:r>
                      <a:r>
                        <a:rPr lang="en-US" sz="11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Nurses Association</a:t>
                      </a:r>
                      <a:endParaRPr lang="en-US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33400" y="9448800"/>
            <a:ext cx="185820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://kcerds.dol-esa.gov/query</a:t>
            </a:r>
          </a:p>
        </p:txBody>
      </p:sp>
    </p:spTree>
    <p:extLst>
      <p:ext uri="{BB962C8B-B14F-4D97-AF65-F5344CB8AC3E}">
        <p14:creationId xmlns:p14="http://schemas.microsoft.com/office/powerpoint/2010/main" val="401453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40601"/>
              </p:ext>
            </p:extLst>
          </p:nvPr>
        </p:nvGraphicFramePr>
        <p:xfrm>
          <a:off x="914399" y="2362201"/>
          <a:ext cx="6172201" cy="334504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982074"/>
                <a:gridCol w="1803115"/>
                <a:gridCol w="1387012"/>
              </a:tblGrid>
              <a:tr h="127265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VOCATIONAL/TECHNICAL CENTER RESOURCES EXCLUDING COMMUNITY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COLLEGES</a:t>
                      </a:r>
                      <a:endParaRPr lang="en-US" sz="16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4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Name of Institution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4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1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Rehabilitation Service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Sault Ste. Marie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Chippewa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Sault Career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Center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Sault Ste. Marie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Chippewa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33400" y="9448800"/>
            <a:ext cx="6154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://www/michworks-upnorth.org/about</a:t>
            </a:r>
          </a:p>
          <a:p>
            <a:pPr fontAlgn="b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://sault.eup.k12.mi.us/site/Default.aspx?Pagetype=1&amp;SiteID=48&amp;Channel1ID=66&amp;DirectoryType=</a:t>
            </a:r>
            <a:r>
              <a:rPr lang="en-US" sz="900" dirty="0">
                <a:latin typeface="Arial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77146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1919</Words>
  <Application>Microsoft Office PowerPoint</Application>
  <PresentationFormat>Custom</PresentationFormat>
  <Paragraphs>741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261</cp:revision>
  <cp:lastPrinted>2014-01-10T18:57:31Z</cp:lastPrinted>
  <dcterms:created xsi:type="dcterms:W3CDTF">2013-12-19T16:04:12Z</dcterms:created>
  <dcterms:modified xsi:type="dcterms:W3CDTF">2014-07-11T17:44:49Z</dcterms:modified>
</cp:coreProperties>
</file>