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0" r:id="rId4"/>
    <p:sldId id="272" r:id="rId5"/>
    <p:sldId id="283" r:id="rId6"/>
    <p:sldId id="257" r:id="rId7"/>
    <p:sldId id="279" r:id="rId8"/>
    <p:sldId id="264" r:id="rId9"/>
    <p:sldId id="276" r:id="rId10"/>
    <p:sldId id="274" r:id="rId11"/>
    <p:sldId id="282" r:id="rId12"/>
    <p:sldId id="277" r:id="rId13"/>
    <p:sldId id="278" r:id="rId14"/>
    <p:sldId id="281" r:id="rId1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434" autoAdjust="0"/>
  </p:normalViewPr>
  <p:slideViewPr>
    <p:cSldViewPr>
      <p:cViewPr>
        <p:scale>
          <a:sx n="70" d="100"/>
          <a:sy n="70" d="100"/>
        </p:scale>
        <p:origin x="1686" y="-52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97968"/>
              </p:ext>
            </p:extLst>
          </p:nvPr>
        </p:nvGraphicFramePr>
        <p:xfrm>
          <a:off x="685800" y="1598321"/>
          <a:ext cx="6476999" cy="408502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/>
                <a:gridCol w="866696"/>
                <a:gridCol w="1017187"/>
                <a:gridCol w="915514"/>
                <a:gridCol w="886301"/>
                <a:gridCol w="886301"/>
              </a:tblGrid>
              <a:tr h="56209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13">
                <a:tc gridSpan="4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Households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16,071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758">
                <a:tc gridSpan="4"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$42,504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Earnings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38,130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61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 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(2008 – 2012)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  (#)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  <a:p>
                      <a:pPr algn="l" fontAlgn="b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 (%)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$35,001 - $50,000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2,571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$50,001 - $75,000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3,260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$75,001 - Above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3,457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13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16,071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2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Net Migration Last 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Five Years Available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Year 1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Year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 3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 4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 5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5250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factfinder2.census.gov/faces/tableservices/jsf/pages/productview.xhtml?pid=ACS_12_5YR_S2503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http://factfinder2.census.gov/faces/tableservices/jsf/pages/productview.xhtml?pid=ACS_12_5YR_S1501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52503"/>
              </p:ext>
            </p:extLst>
          </p:nvPr>
        </p:nvGraphicFramePr>
        <p:xfrm>
          <a:off x="685800" y="5700564"/>
          <a:ext cx="6477000" cy="26052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22150"/>
                <a:gridCol w="1854850"/>
              </a:tblGrid>
              <a:tr h="311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2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39.0%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22.9%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13.0%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 </a:t>
                      </a: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53179"/>
              </p:ext>
            </p:extLst>
          </p:nvPr>
        </p:nvGraphicFramePr>
        <p:xfrm>
          <a:off x="762000" y="2514600"/>
          <a:ext cx="6324601" cy="368021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685800"/>
                <a:gridCol w="609600"/>
                <a:gridCol w="1396549"/>
                <a:gridCol w="1118051"/>
                <a:gridCol w="1143001"/>
              </a:tblGrid>
              <a:tr h="60960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R &amp; D Personnel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Total Employees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Michigan Technical Education Center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(M-TEC)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at Bay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College </a:t>
                      </a:r>
                      <a:r>
                        <a:rPr lang="en-US" sz="11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1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College/University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Workforce Training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Delta Economic Development 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Alliance </a:t>
                      </a:r>
                      <a:r>
                        <a:rPr lang="en-US" sz="11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1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Non-profit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4488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www.baycollege.edu/Around-Campus/M-TEC.aspx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Personal communication: Vicki Schwab, Delta County Economic Development Alliance: www.deltaeda.org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67817"/>
              </p:ext>
            </p:extLst>
          </p:nvPr>
        </p:nvGraphicFramePr>
        <p:xfrm>
          <a:off x="990600" y="1828800"/>
          <a:ext cx="6010956" cy="32491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099893"/>
                <a:gridCol w="911063"/>
              </a:tblGrid>
              <a:tr h="585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9448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2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525000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75896"/>
              </p:ext>
            </p:extLst>
          </p:nvPr>
        </p:nvGraphicFramePr>
        <p:xfrm>
          <a:off x="381000" y="1600200"/>
          <a:ext cx="7086599" cy="6407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06880"/>
                <a:gridCol w="1347536"/>
                <a:gridCol w="1278542"/>
                <a:gridCol w="1368380"/>
                <a:gridCol w="1385261"/>
              </a:tblGrid>
              <a:tr h="609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</a:p>
                    <a:p>
                      <a:pPr algn="ctr" fontAlgn="ctr"/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PROPERTY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TAX RATES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 </a:t>
                      </a:r>
                      <a:r>
                        <a:rPr lang="en-US" sz="16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Delta County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1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Baldwin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30.5100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48.5100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24.5100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36.5100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 River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23.4778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40.5152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17.4778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28.5152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 De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27.5402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45.5402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21.5402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33.5402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Brampton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26.9218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44.9218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20.9218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32.9218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26.0530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44.0530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32.0530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Ensign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27.1376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45.1376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21.1376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33.1376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25.9785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43.9785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19.9785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31.9785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Fairbanks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21.5904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39.5904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15.5904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27.5904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River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24.0506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30.0506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24.1094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42.1094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30.1094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Garden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30.8119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48.8119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24.8119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36.8119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Maple Ridge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28.3924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34.3924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Masonville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43.8000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19.8000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31.8000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Nahma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22.8998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40.8998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16.8998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28.8998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23.2744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40.8744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58.8744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34.8744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46.8744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Gladstone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39.4529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57.4529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33.4529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45.4529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4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40701"/>
              </p:ext>
            </p:extLst>
          </p:nvPr>
        </p:nvGraphicFramePr>
        <p:xfrm>
          <a:off x="412750" y="1600201"/>
          <a:ext cx="7139932" cy="68657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897207"/>
                <a:gridCol w="518843"/>
                <a:gridCol w="990600"/>
                <a:gridCol w="454565"/>
                <a:gridCol w="603212"/>
                <a:gridCol w="1360795"/>
                <a:gridCol w="116840"/>
                <a:gridCol w="1131070"/>
              </a:tblGrid>
              <a:tr h="61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2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1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585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Licensed Hazardous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Waste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Haulers Serving the 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Stenberg Brothers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 River, MI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(906) 466-9908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http://www.stenbergs.us/handwash.htm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Air 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Department of Environmental Quality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 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2920 College Ave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Escanaba, MI 49829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906-786-9692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Waste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County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310 Ludington St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Escanaba, MI 49829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906-789-5105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23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953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County Landfill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6,149,528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5701 19th Ave N,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Escanaba, MI 49829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906-789-9995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22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136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 Paper Company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years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7100 County Road 426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Escanaba, MI 49829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algn="ctr" fontAlgn="ctr"/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906-786-1660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41993" y="8581072"/>
            <a:ext cx="73977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1,2 Personal communication with Vicki Schwab, Delta County Economic Development Alliance: www.deltaeda.org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://www.michigan.gov/deq/0,1607,7-135-3306_3329-12306--,00.html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www.phdm.org/contact.php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://www.deltacountymi.org/pages.php?ID=83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://www.yellowpages.com/escanaba-mi/mip/delta-county-landfill-16503939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://www.yellowbook.com/profile/wood-island-waste-management-inc_1631148241.html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www.cuppad.org/Documents/ECPREDLINEFINAL14.pdf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://www.michigan.gov/deq/0,1607,7-135-3312_4123-213292--,00.html</a:t>
            </a:r>
          </a:p>
        </p:txBody>
      </p:sp>
    </p:spTree>
    <p:extLst>
      <p:ext uri="{BB962C8B-B14F-4D97-AF65-F5344CB8AC3E}">
        <p14:creationId xmlns:p14="http://schemas.microsoft.com/office/powerpoint/2010/main" val="41589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15500"/>
              </p:ext>
            </p:extLst>
          </p:nvPr>
        </p:nvGraphicFramePr>
        <p:xfrm>
          <a:off x="787400" y="2362200"/>
          <a:ext cx="6223000" cy="32153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55800"/>
                <a:gridCol w="2089327"/>
                <a:gridCol w="1217774"/>
                <a:gridCol w="960099"/>
              </a:tblGrid>
              <a:tr h="10299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Arial Black"/>
                        </a:rPr>
                        <a:t>INTERNATIONAL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6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International Air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Transportation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Through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Name of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# of Weekly Non-Stop Flights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5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Detroit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Delta County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Check Delta Airlines for details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Companies by Country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of Ownership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Canadian National Railway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Employment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525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www.deltacountymi.org/pages.php?ID=35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Personal communication: Vicki Schwab, Delta County Economic Development Alliance: www.deltaeda.org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18510"/>
              </p:ext>
            </p:extLst>
          </p:nvPr>
        </p:nvGraphicFramePr>
        <p:xfrm>
          <a:off x="647700" y="1752600"/>
          <a:ext cx="6400800" cy="62964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09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2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Escanaba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- Manager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- Escanaba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D. Tall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in Office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Election Date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Council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 (Yes or No)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Jim O’Toole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Escanaba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Council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Ralph B.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Blasier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A.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Baribeau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 D. Tall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R.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Satten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Ronald Beauchamp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Gladstone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- Gladstone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Joseph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Maki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Council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Gladstone Council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Joseph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Maki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Hugo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Mattonen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Gay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Jay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Bostwick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Dave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Nemacheck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Administrator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County Administrator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- Nora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Viau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5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Delta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Thomas C.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Elegeert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Jousma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Miller</a:t>
                      </a: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Mary Harrington</a:t>
                      </a: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J. Moyle </a:t>
                      </a: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J.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Rivard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220200"/>
            <a:ext cx="4327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://www.escanaba.org/?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www.gladstonemi.org/contactus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http://www.deltacountymi.org/contact.php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30269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108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Delta, Dickinson, Menominee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McBroom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://gophouse.org/representatives/up/mcbroom/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32684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525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http://factfinder2.census.gov/faces/tableservices/jsf/pages/productview.xhtml?pid=PEP_2013_PEPANNHU&amp;prodType=table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factfinder2.census.gov/faces/tableservices/jsf/pages/productview.xhtml?pid=ACS_12_5YR_DP04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3988"/>
              </p:ext>
            </p:extLst>
          </p:nvPr>
        </p:nvGraphicFramePr>
        <p:xfrm>
          <a:off x="685800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(2013)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20,212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16,071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79.5%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Vacant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4,141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$99,600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4,644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2,432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59456"/>
              </p:ext>
            </p:extLst>
          </p:nvPr>
        </p:nvGraphicFramePr>
        <p:xfrm>
          <a:off x="838200" y="1600200"/>
          <a:ext cx="6248400" cy="2209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/>
                <a:gridCol w="3310185"/>
                <a:gridCol w="1033215"/>
              </a:tblGrid>
              <a:tr h="491284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</a:p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7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Events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861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Trappers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 and Outdoor Expo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July, annually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208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Peninsula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August, annually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861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Cabela's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National Walleye Tour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August, annually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861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Lakes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Timbermen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Professional Logging Congress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 &amp; 2015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87636"/>
              </p:ext>
            </p:extLst>
          </p:nvPr>
        </p:nvGraphicFramePr>
        <p:xfrm>
          <a:off x="838200" y="3810000"/>
          <a:ext cx="6248399" cy="17640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56443"/>
                <a:gridCol w="2484664"/>
                <a:gridCol w="2107292"/>
              </a:tblGrid>
              <a:tr h="5334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 PLACES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2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4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Cultural Places &amp; Amenities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Museums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Theater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229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Fayette State Park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Beaumier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Museum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William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Bonifas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Fine Arts Center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Players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Denoc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448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Personal communication: Vicki Schwab, Executive Director of the Delta County Economic Development Alliance: www.deltaeda.org</a:t>
            </a:r>
          </a:p>
          <a:p>
            <a:pPr fontAlgn="t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www.deltami.org</a:t>
            </a:r>
          </a:p>
        </p:txBody>
      </p:sp>
    </p:spTree>
    <p:extLst>
      <p:ext uri="{BB962C8B-B14F-4D97-AF65-F5344CB8AC3E}">
        <p14:creationId xmlns:p14="http://schemas.microsoft.com/office/powerpoint/2010/main" val="116282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76673"/>
              </p:ext>
            </p:extLst>
          </p:nvPr>
        </p:nvGraphicFramePr>
        <p:xfrm>
          <a:off x="457198" y="1676400"/>
          <a:ext cx="7010401" cy="687033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24268"/>
                <a:gridCol w="854820"/>
                <a:gridCol w="1281870"/>
                <a:gridCol w="1049443"/>
              </a:tblGrid>
              <a:tr h="4302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Employment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Reported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By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/>
                </a:tc>
              </a:tr>
              <a:tr h="2155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898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4,453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68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706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17,268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5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6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Resident Employment Reported </a:t>
                      </a:r>
                      <a:endParaRPr lang="en-US" sz="1000" b="1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Occupation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Latest Available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Commute</a:t>
                      </a:r>
                      <a:r>
                        <a:rPr lang="en-US" sz="1000" b="0" i="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Times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50.42%</a:t>
                      </a: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15 - 29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31.12%</a:t>
                      </a: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Technician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18.46%</a:t>
                      </a:r>
                    </a:p>
                  </a:txBody>
                  <a:tcPr marL="9525" marR="9525" marT="9525" marB="0" anchor="ctr"/>
                </a:tc>
              </a:tr>
              <a:tr h="288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Travel Time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17.5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035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Administrative/Clerical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Labor Participation Rate </a:t>
                      </a:r>
                      <a:r>
                        <a:rPr lang="en-US" sz="1000" b="1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1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5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Farming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Precision Production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49.5%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&amp; Public 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100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Laborers/Handlers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800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9372600"/>
            <a:ext cx="6019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http://www.economicmodeling.com/data/usa-data/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factfinder2.census.gov/faces/tableservices/jsf/pages/productview.xhtml?pid=ACS_12_5YR_DP03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factfinder2.census.gov/faces/tableservices/jsf/pages/productview.xhtml?pid=ACS_12_5YR_S2403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63853"/>
              </p:ext>
            </p:extLst>
          </p:nvPr>
        </p:nvGraphicFramePr>
        <p:xfrm>
          <a:off x="457200" y="2285999"/>
          <a:ext cx="6857999" cy="44965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32114"/>
                <a:gridCol w="1045029"/>
                <a:gridCol w="870857"/>
                <a:gridCol w="870857"/>
                <a:gridCol w="979714"/>
                <a:gridCol w="979714"/>
                <a:gridCol w="979714"/>
              </a:tblGrid>
              <a:tr h="9906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WITHIN THE LAST TWO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YEARS</a:t>
                      </a:r>
                      <a:r>
                        <a:rPr lang="en-US" sz="16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2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Type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Expansions/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New Facilities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 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#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Employees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Year Established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8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6632" marR="6632" marT="6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Expansion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MGH Doctor's Park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Expansion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Bellin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Health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New Facility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Bells Upper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Hand Brewery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Brewery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New Facility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Omya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Chemical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9601200"/>
            <a:ext cx="7696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Personal communication: Vicki </a:t>
            </a:r>
            <a:r>
              <a:rPr lang="en-US" sz="900" dirty="0">
                <a:latin typeface="Arial"/>
              </a:rPr>
              <a:t>Schwab, Delta County Economic Development </a:t>
            </a:r>
            <a:r>
              <a:rPr lang="en-US" sz="900" dirty="0" smtClean="0">
                <a:latin typeface="Arial"/>
              </a:rPr>
              <a:t>Alliance: www.deltaeda.org</a:t>
            </a:r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8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56065"/>
              </p:ext>
            </p:extLst>
          </p:nvPr>
        </p:nvGraphicFramePr>
        <p:xfrm>
          <a:off x="1134094" y="1981199"/>
          <a:ext cx="5723906" cy="440775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90181"/>
                <a:gridCol w="1333725"/>
              </a:tblGrid>
              <a:tr h="762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Labor Unions Located In Delta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BLE, Local 185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CWA, Local 14504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IBEW, Local 979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IUPAT, Local 1011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NALC, Local 438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NALC, Local 1691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Gladstone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NFFE, Local 2083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Gladstone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PPF, Local 111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UAW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USW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601200"/>
            <a:ext cx="7086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1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www.unions.org/unions/michigan/22 and Personal communication with Mike Parent, Central Labor Council, Delta County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13419"/>
              </p:ext>
            </p:extLst>
          </p:nvPr>
        </p:nvGraphicFramePr>
        <p:xfrm>
          <a:off x="388937" y="2209798"/>
          <a:ext cx="6994527" cy="39793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16063"/>
                <a:gridCol w="838200"/>
                <a:gridCol w="914400"/>
                <a:gridCol w="685800"/>
                <a:gridCol w="914400"/>
                <a:gridCol w="1066801"/>
                <a:gridCol w="1058863"/>
              </a:tblGrid>
              <a:tr h="83820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VOCATIONAL/TECHNICAL CENTER 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RESOURCES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EXCLUDING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COMMUNITY COLLEGES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Name of Institution</a:t>
                      </a: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Location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Enrollment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City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County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Full-Time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Part-Time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Delta-Schoolcraft ISD </a:t>
                      </a:r>
                      <a:endParaRPr lang="en-US" sz="11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Career Technical Center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*500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7,191 FTEs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9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Programs Offered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Machining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Automotive Technology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Health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Welding Technology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Programming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Computer Science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27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Computer Aided Design (CAD)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Business Management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Education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Machining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Building Technology</a:t>
                      </a: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Cosmetology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861" marR="8861" marT="8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9525000"/>
            <a:ext cx="3886201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 https://sites.google.com/a/dsisd.k12.mi.us/cte2/</a:t>
            </a:r>
          </a:p>
        </p:txBody>
      </p:sp>
    </p:spTree>
    <p:extLst>
      <p:ext uri="{BB962C8B-B14F-4D97-AF65-F5344CB8AC3E}">
        <p14:creationId xmlns:p14="http://schemas.microsoft.com/office/powerpoint/2010/main" val="14641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1721</Words>
  <Application>Microsoft Office PowerPoint</Application>
  <PresentationFormat>Custom</PresentationFormat>
  <Paragraphs>682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275</cp:revision>
  <cp:lastPrinted>2014-01-10T19:01:50Z</cp:lastPrinted>
  <dcterms:created xsi:type="dcterms:W3CDTF">2013-12-19T16:04:12Z</dcterms:created>
  <dcterms:modified xsi:type="dcterms:W3CDTF">2014-07-11T16:34:59Z</dcterms:modified>
</cp:coreProperties>
</file>