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7" r:id="rId3"/>
    <p:sldId id="281" r:id="rId4"/>
    <p:sldId id="282" r:id="rId5"/>
    <p:sldId id="278" r:id="rId6"/>
    <p:sldId id="279" r:id="rId7"/>
    <p:sldId id="257" r:id="rId8"/>
    <p:sldId id="280" r:id="rId9"/>
    <p:sldId id="261" r:id="rId10"/>
    <p:sldId id="267" r:id="rId11"/>
    <p:sldId id="269" r:id="rId12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1686" y="-110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A5199-537A-407C-8E8C-EEFBB589CAFE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CA1BC-BA16-4CDA-9ACE-5F7A17ADCE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0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A1BC-BA16-4CDA-9ACE-5F7A17ADCE0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A1BC-BA16-4CDA-9ACE-5F7A17ADCE0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A1BC-BA16-4CDA-9ACE-5F7A17ADCE0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41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A1BC-BA16-4CDA-9ACE-5F7A17ADCE0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0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A1BC-BA16-4CDA-9ACE-5F7A17ADCE0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A1BC-BA16-4CDA-9ACE-5F7A17ADCE0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25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A1BC-BA16-4CDA-9ACE-5F7A17ADCE0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61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A1BC-BA16-4CDA-9ACE-5F7A17ADCE0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67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A1BC-BA16-4CDA-9ACE-5F7A17ADCE0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94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A1BC-BA16-4CDA-9ACE-5F7A17ADCE0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7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35884"/>
              </p:ext>
            </p:extLst>
          </p:nvPr>
        </p:nvGraphicFramePr>
        <p:xfrm>
          <a:off x="939737" y="1600201"/>
          <a:ext cx="5892926" cy="708416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05340"/>
                <a:gridCol w="1687586"/>
              </a:tblGrid>
              <a:tr h="4861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4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15,916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10,807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7,234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3,047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$34,397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Household Income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$45,754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50.9%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(%)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(2008-2012)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5.8%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36.5%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26.4%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10.1%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14.1%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9448800"/>
            <a:ext cx="6629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http://factfinder2.census.gov/faces/tableservices/jsf/pages/productview.xhtml?pid=PEP_2013_PEPANNRES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http://factfinder2.census.gov/faces/tableservices/jsf/pages/productview.xhtml?pid=ACS_12_5YR_S1901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http://factfinder2.census.gov/faces/tableservices/jsf/pages/productview.xhtml?pid=ACS_12_5YR_S1501</a:t>
            </a:r>
          </a:p>
        </p:txBody>
      </p:sp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832149"/>
              </p:ext>
            </p:extLst>
          </p:nvPr>
        </p:nvGraphicFramePr>
        <p:xfrm>
          <a:off x="990600" y="1524000"/>
          <a:ext cx="6010956" cy="742433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47800"/>
                <a:gridCol w="1143000"/>
                <a:gridCol w="1084478"/>
                <a:gridCol w="1160680"/>
                <a:gridCol w="263935"/>
                <a:gridCol w="911063"/>
              </a:tblGrid>
              <a:tr h="6521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52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0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2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0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49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Sales/Use Tax Rate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Sales Tax Rate by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Utility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0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523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PROPERTY TAX RATES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/>
                      </a:r>
                      <a:b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 MILLAGE (2013)</a:t>
                      </a:r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Gogebic 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Bessemer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33.010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31.8630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50.9704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49.4717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27.0010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25.8630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38.9704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37.4717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0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Erwin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29.4319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47.4319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23.4319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35.4319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Ironwood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30.0436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48.0436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24.0436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36.0436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Marenisco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30.5209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48.1296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24.5209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36.1296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26.7738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44.3825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20.7738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32.3825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Watersmeet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27.8762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45.8762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21.8762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33.8762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Bessemer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40.8026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58.772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34.8026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46.7720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Ironwood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54.4380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72.4380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48.4380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60.4380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41.7949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59.4036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35.7949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47.4036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9525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057561"/>
              </p:ext>
            </p:extLst>
          </p:nvPr>
        </p:nvGraphicFramePr>
        <p:xfrm>
          <a:off x="624911" y="1524000"/>
          <a:ext cx="6614089" cy="730120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38240"/>
                <a:gridCol w="1087817"/>
                <a:gridCol w="879765"/>
                <a:gridCol w="2108267"/>
              </a:tblGrid>
              <a:tr h="63228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9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smtClean="0">
                          <a:effectLst/>
                          <a:latin typeface="Arial Black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9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2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9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&amp; Water Quality Permitting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System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122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Nearest Licensed Hazardous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Waste Disposal Site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Average Permit Approval Time From Date of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Completed Routine Application*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Average Time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1">
                <a:tc rowSpan="2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strike="noStrike" dirty="0" smtClean="0">
                          <a:effectLst/>
                          <a:latin typeface="Arial"/>
                        </a:rPr>
                        <a:t>Gogebic Range Solid Waste </a:t>
                      </a:r>
                      <a:br>
                        <a:rPr lang="en-US" sz="1000" b="0" i="1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1" u="none" strike="noStrike" dirty="0" smtClean="0">
                          <a:effectLst/>
                          <a:latin typeface="Arial"/>
                        </a:rPr>
                        <a:t>Management Authority </a:t>
                      </a:r>
                      <a:r>
                        <a:rPr lang="en-US" sz="1000" b="0" i="1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 days from receipt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 to 4 weeks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493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# of Licensed Hazardous Waste Haulers Serving the 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Waste Permit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 to 4 weeks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836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Remaining Capacity at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Current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Site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(Cubic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Yards)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Projected Years of Remaining Capacity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Address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1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Landfill Location (s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4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11877 State Highway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M38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Ontonagon, MI 49953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9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 &amp; W Landfill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2,042,396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 years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Name of Agency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Telephone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Address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Michigan Department of Environmental Quality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906-228-4853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Arial"/>
                        </a:rPr>
                        <a:t>1504 W. Washington, </a:t>
                      </a: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fr-FR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Marquette</a:t>
                      </a:r>
                      <a:r>
                        <a:rPr lang="fr-FR" sz="1000" b="0" i="0" u="none" strike="noStrike" dirty="0">
                          <a:effectLst/>
                          <a:latin typeface="Arial"/>
                        </a:rPr>
                        <a:t>, MI 49855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9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Western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Upper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Peninsula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 Department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906-667-0263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210 N. Moore St.,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en-US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Bessemer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, MI 49911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5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Waste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Gogebic 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County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Clerk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906-663-4518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200 N. Moore St.,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en-US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Bessemer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, MI 49911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9067800"/>
            <a:ext cx="6858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://www.michigan.gov/deq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Western Upper Peninsula Health Department: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www.wupdhd.org/ </a:t>
            </a:r>
            <a:b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www.michigan.gov/documents/deq/deq-ess-recycle-contact-gogebic_215380_7.pdf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://www.michigan.gov/documents/deq/DEQ-OWMRP-SWS-SolidWasteAnnualReportFY2013_447054_7.pdf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www.yellowpages.com/ontonagon-mi/mip/k-w-landfill-inc-452933282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0"/>
            <a:ext cx="67056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/>
              </a:rPr>
              <a:t>1 http</a:t>
            </a:r>
            <a:r>
              <a:rPr lang="en-US" sz="900" dirty="0">
                <a:latin typeface="Arial"/>
              </a:rPr>
              <a:t>://</a:t>
            </a:r>
            <a:r>
              <a:rPr lang="en-US" sz="900" dirty="0" smtClean="0">
                <a:latin typeface="Arial"/>
              </a:rPr>
              <a:t>cityofironwood.org/Government/Staff.html</a:t>
            </a:r>
          </a:p>
          <a:p>
            <a:pPr fontAlgn="ctr"/>
            <a:r>
              <a:rPr lang="en-US" sz="900" dirty="0">
                <a:latin typeface="Arial"/>
              </a:rPr>
              <a:t>2 http://</a:t>
            </a:r>
            <a:r>
              <a:rPr lang="en-US" sz="900" dirty="0" smtClean="0">
                <a:latin typeface="Arial"/>
              </a:rPr>
              <a:t>cityofironwood.org/Government/City%20Commission/City%20Commissioners.html</a:t>
            </a:r>
          </a:p>
          <a:p>
            <a:pPr fontAlgn="ctr"/>
            <a:r>
              <a:rPr lang="en-US" sz="900" dirty="0">
                <a:latin typeface="Arial"/>
              </a:rPr>
              <a:t>3 http://</a:t>
            </a:r>
            <a:r>
              <a:rPr lang="en-US" sz="900" dirty="0" smtClean="0">
                <a:latin typeface="Arial"/>
              </a:rPr>
              <a:t>www.cityofwakefield.org/index.php/2013-03-16-21-42-03/city-staff</a:t>
            </a:r>
          </a:p>
          <a:p>
            <a:pPr fontAlgn="ctr"/>
            <a:r>
              <a:rPr lang="en-US" sz="900" dirty="0">
                <a:latin typeface="Arial"/>
              </a:rPr>
              <a:t>4 http://</a:t>
            </a:r>
            <a:r>
              <a:rPr lang="en-US" sz="900" dirty="0" smtClean="0">
                <a:latin typeface="Arial"/>
              </a:rPr>
              <a:t>www.cityofwakefield.org/index.php/2013-03-16-21-42-03/city-council</a:t>
            </a:r>
          </a:p>
          <a:p>
            <a:pPr fontAlgn="ctr"/>
            <a:r>
              <a:rPr lang="en-US" sz="900" dirty="0" smtClean="0">
                <a:latin typeface="Arial"/>
              </a:rPr>
              <a:t>5 http</a:t>
            </a:r>
            <a:r>
              <a:rPr lang="en-US" sz="900" dirty="0">
                <a:latin typeface="Arial"/>
              </a:rPr>
              <a:t>://www.cityofbessemer.org/government-Council.html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990128"/>
              </p:ext>
            </p:extLst>
          </p:nvPr>
        </p:nvGraphicFramePr>
        <p:xfrm>
          <a:off x="838200" y="1752600"/>
          <a:ext cx="6096000" cy="688936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71784"/>
                <a:gridCol w="2224216"/>
              </a:tblGrid>
              <a:tr h="4881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9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3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of Iron Wood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Council-Manager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Mayor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Kim Corcoran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Years in Office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Next Election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Date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2015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Manager (Yes or No)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– Scott Erickson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 Clerk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Karen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Gullan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marL="0" marR="0" indent="0" algn="l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Treasurer/ Finance Director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Paul Linn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marL="0" marR="0" indent="0" algn="l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Assessor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Dennis Hewitt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of Iron Wood</a:t>
                      </a:r>
                    </a:p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Council Members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Brandon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Tauer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Joseph J.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Cayer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, Jr.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Kim Corcoran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Rick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Semo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David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Sim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 gridSpan="2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Wakefield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627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(Structure)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Council-Manager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Les Schneck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Manager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(Yes or No)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 – Margot Rusinek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Treasurer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Sherry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Ravelli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Clerk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Jennifer Jacobson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Melissa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Prisbe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Wakefield</a:t>
                      </a:r>
                    </a:p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Council Members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Dick Bolen</a:t>
                      </a:r>
                    </a:p>
                    <a:p>
                      <a:pPr algn="ctr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Ted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Finco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Bob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Blaskowski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Joe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DelFavero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Bessemer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(Structure)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Council-Manager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August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“Butch”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Semmerling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Manager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(Yes or No)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 -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Uskiewicz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2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Bessemer</a:t>
                      </a:r>
                    </a:p>
                    <a:p>
                      <a:pPr algn="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Council Members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'Butch'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Semmerling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Al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Gaiss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Doug Olsen </a:t>
                      </a:r>
                    </a:p>
                    <a:p>
                      <a:pPr algn="ctr" font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Linda Nelson </a:t>
                      </a:r>
                    </a:p>
                    <a:p>
                      <a:pPr algn="ctr" font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Marlene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Zaleski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8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747443"/>
              </p:ext>
            </p:extLst>
          </p:nvPr>
        </p:nvGraphicFramePr>
        <p:xfrm>
          <a:off x="685799" y="2057400"/>
          <a:ext cx="6553201" cy="284633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62167"/>
                <a:gridCol w="2391034"/>
              </a:tblGrid>
              <a:tr h="4571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33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Council of Commissioners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Top Elected Officials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6858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County Manager (Yes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 –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Juliane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M.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Giackino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Clerk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Gerry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Pelissero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Equalization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Tom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Novascone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68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Gogebic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County</a:t>
                      </a:r>
                    </a:p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County Commissioners </a:t>
                      </a:r>
                      <a:r>
                        <a:rPr lang="en-US" sz="1000" b="0" i="0" u="none" strike="noStrike" baseline="52000" dirty="0" smtClean="0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en-US" sz="1000" b="0" i="0" u="none" strike="noStrike" baseline="52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Leroy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Kangas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– District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1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James Oliver – District 2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Tom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Laabs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– District 3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Tom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Gerovac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– District 4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Joe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Bonovitz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– District 5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Bob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/>
                        </a:rPr>
                        <a:t>Orlich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– District 6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George Peterson III – District 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9067800"/>
            <a:ext cx="3886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http://www.gogebic.org/admin.html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http://www.gogebic.org/clerk.html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http://www.gogebic.org/asses.html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://www.gogebic.org/commis.html</a:t>
            </a:r>
          </a:p>
        </p:txBody>
      </p:sp>
    </p:spTree>
    <p:extLst>
      <p:ext uri="{BB962C8B-B14F-4D97-AF65-F5344CB8AC3E}">
        <p14:creationId xmlns:p14="http://schemas.microsoft.com/office/powerpoint/2010/main" val="4663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267629"/>
              </p:ext>
            </p:extLst>
          </p:nvPr>
        </p:nvGraphicFramePr>
        <p:xfrm>
          <a:off x="685800" y="1447800"/>
          <a:ext cx="6248400" cy="770157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12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Legislative House District 110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Represents Counties: Baraga, Gogebic, Houghton, Iron,   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Keweenaw, Marquette, Ontonagon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Dianda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Legislative 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Represents Counties: Alger, Baraga, Delta, Dickinson, Gogebic,    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Houghton, Iron, Keweenaw, Luce, Marquette, Menominee,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Ontonagon,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9289612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http://110.housedems.com/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244698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661781"/>
              </p:ext>
            </p:extLst>
          </p:nvPr>
        </p:nvGraphicFramePr>
        <p:xfrm>
          <a:off x="819148" y="1752600"/>
          <a:ext cx="6400802" cy="55873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of Housing Units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10,807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7,234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66.9%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Vacant Housing Units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3,573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Median Home Value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$67,500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 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1,796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Median Rent 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$557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1.6%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9448800"/>
            <a:ext cx="6400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://factfinder2.census.gov/faces/tableservices/jsf/pages/productview.xhtml?pid=ACS_12_5YR_DP04</a:t>
            </a:r>
          </a:p>
        </p:txBody>
      </p:sp>
    </p:spTree>
    <p:extLst>
      <p:ext uri="{BB962C8B-B14F-4D97-AF65-F5344CB8AC3E}">
        <p14:creationId xmlns:p14="http://schemas.microsoft.com/office/powerpoint/2010/main" val="6800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346030"/>
              </p:ext>
            </p:extLst>
          </p:nvPr>
        </p:nvGraphicFramePr>
        <p:xfrm>
          <a:off x="762000" y="1447801"/>
          <a:ext cx="6400800" cy="365759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91628"/>
                <a:gridCol w="3347088"/>
                <a:gridCol w="1262084"/>
              </a:tblGrid>
              <a:tr h="45609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QUALITY OF LIFE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1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effectLst/>
                          <a:latin typeface="Arial Black"/>
                        </a:rPr>
                        <a:t>Culture </a:t>
                      </a:r>
                      <a:endParaRPr lang="en-US" sz="105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Top </a:t>
                      </a: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Annual Events </a:t>
                      </a:r>
                      <a:r>
                        <a:rPr lang="en-US" sz="1000" b="0" i="1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1,2</a:t>
                      </a:r>
                      <a:endParaRPr lang="en-US" sz="1000" b="0" i="1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Event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Dates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SISU Ski Fest (Ironwood)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Nordic skiing, Snowshoeing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January 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Home Show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Ironwood Township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March, 3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rd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week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Polar Plunge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jump,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Wakefield, Sunday Lake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April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Fourth of July Parade &amp; Fireworks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Crafts, race, events, parade, fireworks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July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3-4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Festival Ironwood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Crafts, race, events, parade, fireworks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July, 3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rd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week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Gogebic County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Carnival, Motor Races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August, 2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nd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week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Pumpkin Fest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Bessemer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September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Jack Frost Parade &amp; Activities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Snowmobile races, Parade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December 6-8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715038"/>
              </p:ext>
            </p:extLst>
          </p:nvPr>
        </p:nvGraphicFramePr>
        <p:xfrm>
          <a:off x="762000" y="5105400"/>
          <a:ext cx="6400800" cy="4495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73608"/>
                <a:gridCol w="2788792"/>
                <a:gridCol w="2438400"/>
              </a:tblGrid>
              <a:tr h="4318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# Of Cultural Places &amp;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Amenities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Museums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Dance 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Companies</a:t>
                      </a: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1820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Wakefield Historical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Museum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Ironwood Historical Museum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Downtown Art Place (DAP)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Bessemer Area Heritage Center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Ironwood Dance Company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71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Gogebic County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Recreational Outlets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900" b="1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Golf Courses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Theatre Companies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Boulder Creek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Gogebic County Golf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Theatre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North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Historical Ironwood Theatre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091">
                <a:tc v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Major Ski Hills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Large Parks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61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Powderhorn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Mountain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Blackjack Mountain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Mountain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Wolverine Cross Country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 Cross Country</a:t>
                      </a:r>
                      <a:endParaRPr lang="en-US" sz="1000" b="0" i="0" u="none" strike="noStrik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Copper Peak 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Adventure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Ride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River Harbor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Ottawa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National Forest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Miners Memorial Heritage Park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Little Girl’s Point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River Harbor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 Gogebic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Ramsay Memorial Park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559">
                <a:tc v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Outdoor Adventure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Casinos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ATV, Bike, Hiking and Nordic trails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Hiawatha Statue, Waterfalls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 Vieux Desert Resort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 of the Torches Resort &amp; Casino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9601200"/>
            <a:ext cx="670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://www.explorewesternup.com/events-5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Summer Fun &amp; Dining Guide published by The Daily Globe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3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267797"/>
              </p:ext>
            </p:extLst>
          </p:nvPr>
        </p:nvGraphicFramePr>
        <p:xfrm>
          <a:off x="745957" y="1524000"/>
          <a:ext cx="6781801" cy="715629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627781"/>
                <a:gridCol w="1077010"/>
                <a:gridCol w="1077010"/>
              </a:tblGrid>
              <a:tr h="5675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56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Reported by Place of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768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2006-2010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2008-2012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549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458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767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687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Public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Utilities &amp; Transportation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247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216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86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86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831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914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265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191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Service*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1,625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1,566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Healthcare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773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782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Agriculture &amp; Forestry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226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192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Government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1,350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1,234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768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    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6,719 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6,329 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344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Employed Residents Working Outside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County of Residence (2011)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</a:rPr>
                        <a:t>Number (#)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443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1,540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25.30%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4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Commute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Times to Work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Less than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Minutes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19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Minutes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35.6%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 – 29 Minutes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11.0%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Over 30 Minutes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17.5%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Median Travel Time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18.2 minutes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1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Labor Participation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Rate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0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48.90%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0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51.10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0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1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50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9237475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www.usa.com/michigna/gogebic-income/careers-2006-2010</a:t>
            </a:r>
            <a:b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www.usa.com/michigan/gogebic-income/careers-2008-2012</a:t>
            </a:r>
          </a:p>
          <a:p>
            <a:pPr fontAlgn="t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http://factfinder2.census.gov/faces/tableservices/jsf/pages/productview.xhtml?pid=ACS_12_5YR_S0801</a:t>
            </a:r>
          </a:p>
          <a:p>
            <a:pPr fontAlgn="t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 http://factfinder2.census.gov/faces/tableservices/jsf/pages/productview.xhtml?pid=ACS_12_5YR_S2401</a:t>
            </a:r>
            <a:endParaRPr lang="en-US" sz="9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525000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sz="900" dirty="0" smtClean="0">
                <a:latin typeface="Arial"/>
              </a:rPr>
              <a:t>1 www.michigan.gov</a:t>
            </a:r>
          </a:p>
          <a:p>
            <a:pPr fontAlgn="ctr"/>
            <a:r>
              <a:rPr lang="en-US" sz="900" dirty="0" smtClean="0">
                <a:latin typeface="Arial"/>
              </a:rPr>
              <a:t>2 www.unions.org</a:t>
            </a:r>
            <a:endParaRPr lang="en-US" sz="900" dirty="0">
              <a:latin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394215"/>
              </p:ext>
            </p:extLst>
          </p:nvPr>
        </p:nvGraphicFramePr>
        <p:xfrm>
          <a:off x="838200" y="1676400"/>
          <a:ext cx="6324601" cy="660844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57400"/>
                <a:gridCol w="1143000"/>
                <a:gridCol w="914400"/>
                <a:gridCol w="2209801"/>
              </a:tblGrid>
              <a:tr h="7620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RELATIONS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Work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Unions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Local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# People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in Union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Contact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BMWE- Maintenance of Way Employees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IBT Local 2932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43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401 1</a:t>
                      </a:r>
                      <a:r>
                        <a:rPr lang="en-US" sz="1050" b="0" i="0" u="none" strike="noStrike" baseline="30000" dirty="0" smtClean="0">
                          <a:effectLst/>
                          <a:latin typeface="Arial"/>
                        </a:rPr>
                        <a:t>st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 Ave North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Hurley,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WI 545341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IAM – Machinists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Local 621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244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Joseph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50" b="0" i="0" u="none" strike="noStrike" baseline="0" dirty="0" err="1" smtClean="0">
                          <a:effectLst/>
                          <a:latin typeface="Arial"/>
                        </a:rPr>
                        <a:t>Rundell</a:t>
                      </a:r>
                      <a:endParaRPr lang="en-US" sz="105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E5379 West Norrie Park Rd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Ironwood, MI 49938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NALC – Letter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Carriers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Local 437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9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Lucille </a:t>
                      </a:r>
                      <a:r>
                        <a:rPr lang="en-US" sz="1050" b="0" i="0" u="none" strike="noStrike" dirty="0" err="1" smtClean="0">
                          <a:effectLst/>
                          <a:latin typeface="Arial"/>
                        </a:rPr>
                        <a:t>Sjogrch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100 E Ayer St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Ironwood, MI 49938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NFEF – Federal Employees NFFE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1, IAM Local 1928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10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John </a:t>
                      </a:r>
                      <a:r>
                        <a:rPr lang="en-US" sz="1050" b="0" i="0" u="none" strike="noStrike" dirty="0" err="1" smtClean="0">
                          <a:effectLst/>
                          <a:latin typeface="Arial"/>
                        </a:rPr>
                        <a:t>Pagel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E6248 US Hwy 2</a:t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Ironwood, MI 49938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City of Wakefield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17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Margot Rusinek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311 Sunday Lake Street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Wakefield,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MI 49968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City of Bessemer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13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Michael </a:t>
                      </a:r>
                      <a:r>
                        <a:rPr lang="en-US" sz="1050" b="0" i="0" u="none" strike="noStrike" dirty="0" err="1" smtClean="0">
                          <a:effectLst/>
                          <a:latin typeface="Arial"/>
                        </a:rPr>
                        <a:t>Uskiewicz</a:t>
                      </a:r>
                      <a:endParaRPr lang="en-US" sz="105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411 South Sophie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Street</a:t>
                      </a:r>
                    </a:p>
                    <a:p>
                      <a:pPr algn="ctr" fontAlgn="ctr"/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Bessemer, MI 49911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City of Ironwood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27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Scott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Erickson</a:t>
                      </a:r>
                    </a:p>
                    <a:p>
                      <a:pPr algn="ctr" fontAlgn="ctr"/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213 South Marquette Street</a:t>
                      </a:r>
                    </a:p>
                    <a:p>
                      <a:pPr algn="ctr" fontAlgn="ctr"/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Ironwood, MI 49938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Gogebic County Courthouse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Gogebic County Sheriff’s Department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30 approximate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Michigan Education Association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Including Gogebic Community College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320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effectLst/>
                          <a:latin typeface="Arial"/>
                        </a:rPr>
                        <a:t>Ojibway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 Correctional Facility without UAW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132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UAW Local 6000 State Employees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36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0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7169"/>
              </p:ext>
            </p:extLst>
          </p:nvPr>
        </p:nvGraphicFramePr>
        <p:xfrm>
          <a:off x="457200" y="2590801"/>
          <a:ext cx="6857998" cy="333065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35633"/>
                <a:gridCol w="750367"/>
                <a:gridCol w="685800"/>
                <a:gridCol w="838200"/>
                <a:gridCol w="609600"/>
                <a:gridCol w="685800"/>
                <a:gridCol w="1752598"/>
              </a:tblGrid>
              <a:tr h="8382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HIGHER EDUCATIONAL RESOURCES 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COMMUNITY COLLEGES </a:t>
                      </a:r>
                      <a:r>
                        <a:rPr lang="en-US" sz="1200" b="1" i="0" u="none" strike="noStrike" baseline="52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2000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3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Institution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Enrollment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Top 5 Programs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467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Full-Time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Part-Time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54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Gogebic </a:t>
                      </a:r>
                      <a:endParaRPr lang="en-US" sz="11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Community 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College </a:t>
                      </a:r>
                      <a:endParaRPr lang="en-US" sz="11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Ironwood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Gogebic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1,049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659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390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Applied Business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Applied Science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Applied Tech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779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Associates Science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9372600"/>
            <a:ext cx="6705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/>
              </a:rPr>
              <a:t>1 www.collegesearch411.com</a:t>
            </a:r>
            <a:endParaRPr lang="en-US" sz="9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5587</TotalTime>
  <Words>1731</Words>
  <Application>Microsoft Office PowerPoint</Application>
  <PresentationFormat>Custom</PresentationFormat>
  <Paragraphs>639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276</cp:revision>
  <cp:lastPrinted>2014-01-10T19:05:38Z</cp:lastPrinted>
  <dcterms:created xsi:type="dcterms:W3CDTF">2013-12-19T16:04:12Z</dcterms:created>
  <dcterms:modified xsi:type="dcterms:W3CDTF">2014-08-02T17:55:50Z</dcterms:modified>
</cp:coreProperties>
</file>