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82" r:id="rId4"/>
    <p:sldId id="281" r:id="rId5"/>
    <p:sldId id="277" r:id="rId6"/>
    <p:sldId id="280" r:id="rId7"/>
    <p:sldId id="279" r:id="rId8"/>
    <p:sldId id="274" r:id="rId9"/>
    <p:sldId id="276" r:id="rId10"/>
    <p:sldId id="278" r:id="rId11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>
      <p:cViewPr>
        <p:scale>
          <a:sx n="50" d="100"/>
          <a:sy n="50" d="100"/>
        </p:scale>
        <p:origin x="202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10F94-BC2D-4681-8728-1AF863F0E3A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43B8-13BA-4E42-BCBB-FB626CC8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343B8-13BA-4E42-BCBB-FB626CC80A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343B8-13BA-4E42-BCBB-FB626CC80A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343B8-13BA-4E42-BCBB-FB626CC80A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93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343B8-13BA-4E42-BCBB-FB626CC80A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343B8-13BA-4E42-BCBB-FB626CC80A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92202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://factfinder2.census.gov/faces/tableservices/jsf/pages/productview.xhtml?pid=PEP_2013_PEPANNRES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://factfinder2.census.gov/faces/tableservices/jsf/pages/productview.xhtml?pid=ACS_12_5YR_S2501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factfinder2.census.gov/faces/tableservices/jsf/pages/productview.xhtml?pid=ACS_12_5YR_DP03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://factfinder2.census.gov/faces/tableservices/jsf/pages/productview.xhtml?pid=ACS_12_5YR_S1501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17341"/>
              </p:ext>
            </p:extLst>
          </p:nvPr>
        </p:nvGraphicFramePr>
        <p:xfrm>
          <a:off x="965075" y="1905000"/>
          <a:ext cx="5892926" cy="615543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843793"/>
                <a:gridCol w="843793"/>
              </a:tblGrid>
              <a:tr h="5569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959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11,516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$35,551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(#)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2,608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$35,001 - $50,000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$50,001 - $75,000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$75,001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–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Above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4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43.0%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20.8%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1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 Black" panose="020B0A04020102020204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763000"/>
            <a:ext cx="6477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://www.michigan.gov/deq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://www.didhd.org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http://www.michigan.gov/documents/deq/deq-ess-recycle-contact-iron_215398_7.pdf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http://www.michigan.gov/documents/deq/DEQ-OWMRP-SWS-SolidWasteAnnualReportFY2013_447054_7.pdf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http://www.yellowbook.com/profile/wood-island-waste-management-inc_1631148241.html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://www.yellowpages.com/ontonagon-mi/mip/k-w-landfill-inc-452933282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57463"/>
              </p:ext>
            </p:extLst>
          </p:nvPr>
        </p:nvGraphicFramePr>
        <p:xfrm>
          <a:off x="304800" y="5791200"/>
          <a:ext cx="7315201" cy="1469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799"/>
                <a:gridCol w="1676400"/>
                <a:gridCol w="1143001"/>
                <a:gridCol w="990600"/>
                <a:gridCol w="1371600"/>
                <a:gridCol w="1066801"/>
              </a:tblGrid>
              <a:tr h="67237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2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28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&amp; W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Landfill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2,042,396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11877 State Hwy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/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906-883-3504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40499"/>
              </p:ext>
            </p:extLst>
          </p:nvPr>
        </p:nvGraphicFramePr>
        <p:xfrm>
          <a:off x="296779" y="1905000"/>
          <a:ext cx="7315199" cy="38862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13021"/>
                <a:gridCol w="2158908"/>
                <a:gridCol w="279492"/>
                <a:gridCol w="1600200"/>
                <a:gridCol w="304800"/>
                <a:gridCol w="1058778"/>
              </a:tblGrid>
              <a:tr h="4325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88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Water 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6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Completed Routine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Application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0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3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 Department of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Environmental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</a:t>
                      </a:r>
                      <a:br>
                        <a:rPr lang="fr-FR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Marquette, MI 49855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2,3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Dickinson-Iron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818 Pyle Drive, </a:t>
                      </a:r>
                      <a:br>
                        <a:rPr lang="nn-NO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Kingsford, MI 49802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nn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906-774-1868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220200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http://www.ironriver.org/government/council.htm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://www.ironriver.org/government/administration.htm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www.crystalfalls.org/government.htm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http://www.caspiancity.org/government.htm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37704"/>
              </p:ext>
            </p:extLst>
          </p:nvPr>
        </p:nvGraphicFramePr>
        <p:xfrm>
          <a:off x="778042" y="1828800"/>
          <a:ext cx="6400800" cy="679548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09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Iron River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 - Council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Terry Tarsi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- Perry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Franoi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Clerk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4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Rachel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Andreski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J.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Novascone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Suzanne A. Johnson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of Iron River </a:t>
                      </a:r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Terry Tarsi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Baumgartner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Edward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Marcell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Fritsche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Rick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Commenator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Crystal Falls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 - Council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Henrickson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City Manager (Yes or No)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Dorothea Olson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Clerk/ Treasurer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Peltoma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Assessor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Patti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Roell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Crystal Falls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Janet Hendrickson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Bicigo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Adam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Schiavo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Patrick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Sommers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Sherby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Caspian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 - Council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Anthony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Dallaville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City Manager (Yes or No)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John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Stokoski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Treasurer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Sundquist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Assessor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Patti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Roell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Caspian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l" fontAlgn="ctr"/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Anthony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Dallaville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Jody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Menghini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Colleen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Smetak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Gary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Sabol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Stauber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088359"/>
              </p:ext>
            </p:extLst>
          </p:nvPr>
        </p:nvGraphicFramePr>
        <p:xfrm>
          <a:off x="777922" y="1981200"/>
          <a:ext cx="6400800" cy="36576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762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endParaRPr lang="en-US" sz="16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62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 - Commission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County Administrator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Sue K.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Clisch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Clerk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Hilberg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Equalization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Mussatto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 of Deeds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Joetta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Greig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53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Melanie Camps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25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Brennan – Chair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 Coates</a:t>
                      </a: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Timothy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Aho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Patti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Peretto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8915400"/>
            <a:ext cx="38862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://ironmi.org/contact/39-2/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://ironmi.org/departments/clerk/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://ironmi.org/departments/equalization/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://ironmi.org/departments/register-of-deeds/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://ironmi.org/departments/treasurer/</a:t>
            </a:r>
          </a:p>
        </p:txBody>
      </p:sp>
    </p:spTree>
    <p:extLst>
      <p:ext uri="{BB962C8B-B14F-4D97-AF65-F5344CB8AC3E}">
        <p14:creationId xmlns:p14="http://schemas.microsoft.com/office/powerpoint/2010/main" val="368154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2911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Baraga, Gogebic, Houghton, Iron, 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Keweenaw, Marquette,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Alger, Baraga, Delta, Dickinson, Gogebic, 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Houghton, Iron, Keweenaw, Luce, Marquette, Menominee,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9289612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http://110.housedems.com/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211851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525000"/>
            <a:ext cx="7010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factfinder2.census.gov/faces/tableservices/jsf/pages/productview.xhtml?pid=PEP_2013_PEPANNHU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http://factfinder2.census.gov/faces/tableservices/jsf/pages/productview.xhtml?pid=ACS_12_5YR_DP04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10348"/>
              </p:ext>
            </p:extLst>
          </p:nvPr>
        </p:nvGraphicFramePr>
        <p:xfrm>
          <a:off x="685799" y="1842863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Housing Units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9,206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5,276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3,928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$75,100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Rent Paid (Median)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70135"/>
              </p:ext>
            </p:extLst>
          </p:nvPr>
        </p:nvGraphicFramePr>
        <p:xfrm>
          <a:off x="533400" y="1752600"/>
          <a:ext cx="6591304" cy="418567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90"/>
                <a:gridCol w="789304"/>
                <a:gridCol w="608849"/>
                <a:gridCol w="1355558"/>
                <a:gridCol w="643187"/>
                <a:gridCol w="1376116"/>
              </a:tblGrid>
              <a:tr h="5238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45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50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Dates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 Day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Cultural/ Historical Event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U.P Championship Rodeo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Rodeo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Rodeo Concert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Live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Music Event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97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Iron County Museum Fine Arts Show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Art Show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Iron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County Fair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County Fair/ Festival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4272">
                <a:tc gridSpan="6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0472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# Of Cultural Places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&amp; Amenities</a:t>
                      </a:r>
                    </a:p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Iron County Historical Museum 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Amasa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Museum 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Harbor House Museum 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90678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://ironcountylodging.com/events/action~month/exact_date~1406869200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http://www.ironcountyhistoricalmuseum.org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https://www.facebook.com/pages/Amasa-Museum/111317465609483?sk=info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http://www.harbourhousemuseum.org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8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372600"/>
            <a:ext cx="624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://www.economicmodeling.com/data/usa-data/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://factfinder2.census.gov/faces/tableservices/jsf/pages/productview.xhtml?pid=ACS_12_5YR_S2403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://factfinder2.census.gov/faces/tableservices/jsf/pages/productview.xhtml?pid=ACS_12_5YR_S0801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37938"/>
              </p:ext>
            </p:extLst>
          </p:nvPr>
        </p:nvGraphicFramePr>
        <p:xfrm>
          <a:off x="457200" y="1676400"/>
          <a:ext cx="6705600" cy="666537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1143000"/>
                <a:gridCol w="228601"/>
                <a:gridCol w="1219199"/>
              </a:tblGrid>
              <a:tr h="5274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76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40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9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651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488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628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Agriculture &amp; Forestry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marL="0" marR="0" indent="0" algn="l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1,188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04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887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4,885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4,782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81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Latest Year Available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Farming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Forestry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&amp; Public Utilities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Laborers/ Handlers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084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1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50.3%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49.7%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5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0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51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62215"/>
              </p:ext>
            </p:extLst>
          </p:nvPr>
        </p:nvGraphicFramePr>
        <p:xfrm>
          <a:off x="1187670" y="2514600"/>
          <a:ext cx="5441729" cy="268655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60330"/>
                <a:gridCol w="914400"/>
                <a:gridCol w="838200"/>
                <a:gridCol w="1828799"/>
              </a:tblGrid>
              <a:tr h="5334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State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University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Extension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Crystal Falls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Iron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State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9067800"/>
            <a:ext cx="38862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://msue.anr.msu.edu/county/info/iron</a:t>
            </a:r>
          </a:p>
        </p:txBody>
      </p:sp>
    </p:spTree>
    <p:extLst>
      <p:ext uri="{BB962C8B-B14F-4D97-AF65-F5344CB8AC3E}">
        <p14:creationId xmlns:p14="http://schemas.microsoft.com/office/powerpoint/2010/main" val="340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50627"/>
              </p:ext>
            </p:extLst>
          </p:nvPr>
        </p:nvGraphicFramePr>
        <p:xfrm>
          <a:off x="803826" y="1524000"/>
          <a:ext cx="6010956" cy="74119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7800"/>
                <a:gridCol w="1143000"/>
                <a:gridCol w="1084478"/>
                <a:gridCol w="1160680"/>
                <a:gridCol w="263935"/>
                <a:gridCol w="911063"/>
              </a:tblGrid>
              <a:tr h="58521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63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Iron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Bates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30.4278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48.2105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24.4278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36.2105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Crystal Falls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28.4524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22.4524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Hematite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28.9524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46.6398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22.9524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River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26.4470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20.4470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Mansfield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26.9374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44.6248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20.9374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32.6248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Mastodon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26.9524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20.9524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32.6398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Alpha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44.8528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62.5402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38.8528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50.5402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Stambaugh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27.4470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45.2297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21.4470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33.2297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Caspian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44.2347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62.0174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38.2347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50.0174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Crystal Falls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44.2887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61.9761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38.2887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49.9761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Gaastra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42.1470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59.9297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36.1470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47.9297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River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43.7175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61.5002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37.7175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49.5002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9448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9808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1462</Words>
  <Application>Microsoft Office PowerPoint</Application>
  <PresentationFormat>Custom</PresentationFormat>
  <Paragraphs>547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206</cp:revision>
  <cp:lastPrinted>2014-01-10T19:11:04Z</cp:lastPrinted>
  <dcterms:created xsi:type="dcterms:W3CDTF">2013-12-19T16:04:12Z</dcterms:created>
  <dcterms:modified xsi:type="dcterms:W3CDTF">2014-07-14T18:05:07Z</dcterms:modified>
</cp:coreProperties>
</file>