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8" y="-7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887116"/>
              </p:ext>
            </p:extLst>
          </p:nvPr>
        </p:nvGraphicFramePr>
        <p:xfrm>
          <a:off x="685800" y="1828800"/>
          <a:ext cx="6400800" cy="731520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74174"/>
                <a:gridCol w="1274563"/>
                <a:gridCol w="671627"/>
                <a:gridCol w="488455"/>
                <a:gridCol w="488455"/>
                <a:gridCol w="488455"/>
                <a:gridCol w="488455"/>
                <a:gridCol w="526616"/>
              </a:tblGrid>
              <a:tr h="52003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Population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2000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2013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Five Year Projection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2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3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4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5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Population by Age Group</a:t>
                      </a:r>
                    </a:p>
                  </a:txBody>
                  <a:tcPr marL="8340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64,623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67,906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Under - 17</a:t>
                      </a:r>
                    </a:p>
                  </a:txBody>
                  <a:tcPr marL="8340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13,805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12,338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16,672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16,453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16,201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18 - 24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8,792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15,551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15,733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15,812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25 - 44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17,413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18,687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18,803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18,844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18,809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18,861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45 - 64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19,109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7,235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7,344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7,477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7,704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7,974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65 - Older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8,739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10,513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68,469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68,696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68,857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69,072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69,202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50" b="0" i="0" u="none" strike="noStrike" dirty="0">
                          <a:effectLst/>
                          <a:latin typeface="Arial Black"/>
                        </a:rPr>
                        <a:t>% Distribution by Age Group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  <a:endParaRPr lang="en-US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Under - 17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21.40%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18 - 24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13.60%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24.35%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23.95%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23.53%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23.16%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25 - 44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45 - 64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24.50%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28.10%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27.37%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27.37%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27.25%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64 - Older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13.50%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15.50%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10.57%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10.69%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10.86%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11.15%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11.52%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Median Age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effectLst/>
                          <a:latin typeface="Arial"/>
                        </a:rPr>
                        <a:t>37.5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effectLst/>
                          <a:latin typeface="Arial"/>
                        </a:rPr>
                        <a:t>39.1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Number</a:t>
                      </a:r>
                      <a:endParaRPr lang="en-US" sz="8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25,767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25,752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Median Household Income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$45,761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$43,599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01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340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50" b="0" i="0" u="none" strike="noStrike" dirty="0">
                          <a:effectLst/>
                          <a:latin typeface="Arial Black"/>
                        </a:rPr>
                        <a:t>Workforce Education Attainment (25 - 64 Years of Age)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Percentage % (2011)</a:t>
                      </a: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Under - 12 Years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2.20%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High School, No Diploma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 5.5.%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High School, Diploma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33.40%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Some College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Associate Degrees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Subtotal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71.30%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College Graduates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16 Years - More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16 Years Only</a:t>
                      </a:r>
                    </a:p>
                  </a:txBody>
                  <a:tcPr marL="200161" marR="8340" marT="83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19.70%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  <a:endParaRPr lang="en-US" sz="9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99.90%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38"/>
              </p:ext>
            </p:extLst>
          </p:nvPr>
        </p:nvGraphicFramePr>
        <p:xfrm>
          <a:off x="1143000" y="3276600"/>
          <a:ext cx="5486400" cy="22288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8016"/>
                <a:gridCol w="1278384"/>
              </a:tblGrid>
              <a:tr h="76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Is the State Right to </a:t>
                      </a:r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Work?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Unions in 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6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Members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2,448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70938"/>
              </p:ext>
            </p:extLst>
          </p:nvPr>
        </p:nvGraphicFramePr>
        <p:xfrm>
          <a:off x="685800" y="1524000"/>
          <a:ext cx="6400800" cy="825693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61313"/>
                <a:gridCol w="3039487"/>
              </a:tblGrid>
              <a:tr h="2660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TRANSPORTATION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9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Major 2 or 4 Lane Highways Linking the Areas, indicate if City, County, State, US or Interstate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44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Distance in Miles to the Five Nearest Metro Areas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3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Metro Area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Miles</a:t>
                      </a:r>
                      <a:endParaRPr lang="en-US" sz="600" b="0" i="0" u="none" strike="noStrike" dirty="0">
                        <a:effectLst/>
                        <a:latin typeface="Arial Black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1. Green Bay, WI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2. Madison, WI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3. Chicago, IL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4. Minneapolis, MN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5. Detroit, MI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Railroads (by Rail Carrier)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Canadian National Railway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Main or Branch Line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Shortline or National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Nearest Switching Yard (miles)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Neguanee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Commercial Airport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Sawyer International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Distance from the Community in Miles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17 miles from the city of 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# of Runways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Carriers (Names) Serving Airport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Passenger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American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Airlines, Delta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Air Cargo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Fed-Ex, UPS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 smtClean="0">
                          <a:effectLst/>
                          <a:latin typeface="Arial"/>
                        </a:rPr>
                        <a:t>Largest </a:t>
                      </a:r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Cities Served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1.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Chicago, IL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flights a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2.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Detroit, MI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flight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Distance to the Nearest General Aviation Airport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Sawyer International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Location/City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Gwinn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# of Runways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Runway Lengths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12366x150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ft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Full Instrument Landing Capabilities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Hours of Operation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8am-9pm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3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Ports</a:t>
                      </a:r>
                      <a:endParaRPr lang="en-US" sz="700" b="0" i="0" u="none" strike="noStrike" dirty="0">
                        <a:effectLst/>
                        <a:latin typeface="Arial Black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Nearest Port (Name, City, Miles from Area)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River, Lake or Ocean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Lake 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Highways Serving 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M28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,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US41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Railways Serving 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LS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&amp;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4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Overnight Express Service Availability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Fed-Ex</a:t>
                      </a:r>
                      <a:endParaRPr lang="en-US" sz="600" b="0" i="0" u="none" strike="noStrike" dirty="0">
                        <a:effectLst/>
                        <a:latin typeface="Arial Black"/>
                      </a:endParaRP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Hub Classification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Latest Pick-Up Time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6:30pm Tuesday-Sat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Earliest Delivery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10:30am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Next Day Delivery Guarantee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Saturday Delivery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UPS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532" marR="5532" marT="5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Hub Classification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Latest Pick-Up Time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6pm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Earliest Delivery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8am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Next Day Delivery Guarantee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Saturday Delivery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Zone Classification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8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United States Post Office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Multiple in County</a:t>
                      </a:r>
                    </a:p>
                  </a:txBody>
                  <a:tcPr marL="5532" marR="5532" marT="5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Nearest General Mail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City of 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Latest Pick-Up Time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5:15 Mon-Sat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Earliest Delivery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Next Day Delivery (specify States)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Nearest Bulk Mail Facility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City of 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57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NOTE:  Include a map of the area showing the major highways, rail lines, airport(s), and the port (river, lake or ocean).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97114"/>
              </p:ext>
            </p:extLst>
          </p:nvPr>
        </p:nvGraphicFramePr>
        <p:xfrm>
          <a:off x="1219200" y="3276600"/>
          <a:ext cx="5943600" cy="43181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630479"/>
                <a:gridCol w="1313121"/>
              </a:tblGrid>
              <a:tr h="9004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OCCUPANCY/SUPPLY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8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Black"/>
                        </a:rPr>
                        <a:t>Business Parks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Black"/>
                        </a:rPr>
                        <a:t>Available Acreage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Midway Industrial Park 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25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Iron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Bay Business Park 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40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Ishpeming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Industrial Park 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52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effectLst/>
                          <a:latin typeface="Arial"/>
                        </a:rPr>
                        <a:t>Telkite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 Technology Park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Amenities: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1.5 million sq. ft of office/industrial space,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8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fr-FR" sz="1100" b="0" i="0" u="none" strike="noStrike" dirty="0">
                          <a:effectLst/>
                          <a:latin typeface="Arial"/>
                        </a:rPr>
                        <a:t>International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95539"/>
              </p:ext>
            </p:extLst>
          </p:nvPr>
        </p:nvGraphicFramePr>
        <p:xfrm>
          <a:off x="762000" y="1904999"/>
          <a:ext cx="6248400" cy="723900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290616"/>
                <a:gridCol w="957784"/>
              </a:tblGrid>
              <a:tr h="5791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TAXATION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7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Subject to Personal Property Tax*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Production Machinery &amp; Equipment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Non Production Machinery &amp; Equipment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Pollution Control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Inventory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Raw Materials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Work in Progress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Finished Goods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Computer Equipment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Workstations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Telephones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Furniture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Company Vehicles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Standard Software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Custom Software</a:t>
                      </a:r>
                    </a:p>
                  </a:txBody>
                  <a:tcPr marL="5715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Exempt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5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*Legislation to change Personal Property Tax Laws starting 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13664"/>
              </p:ext>
            </p:extLst>
          </p:nvPr>
        </p:nvGraphicFramePr>
        <p:xfrm>
          <a:off x="388938" y="2286000"/>
          <a:ext cx="6994524" cy="561182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47333"/>
                <a:gridCol w="1007749"/>
                <a:gridCol w="1112256"/>
                <a:gridCol w="1127186"/>
              </a:tblGrid>
              <a:tr h="6247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UTILITIES</a:t>
                      </a:r>
                    </a:p>
                  </a:txBody>
                  <a:tcPr marL="746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1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Water &amp; Sewer</a:t>
                      </a:r>
                    </a:p>
                  </a:txBody>
                  <a:tcPr marL="746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Water Availability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Major Source</a:t>
                      </a:r>
                    </a:p>
                  </a:txBody>
                  <a:tcPr marL="447729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Municipal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Water Treatment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Name of Provider</a:t>
                      </a:r>
                    </a:p>
                  </a:txBody>
                  <a:tcPr marL="447729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Municipal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Sewer Treatment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Name of Provider</a:t>
                      </a:r>
                    </a:p>
                  </a:txBody>
                  <a:tcPr marL="447729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Municipal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Electric Power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Name of Company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UPPCO, WE Energies, MQT Board of Light and Power, Alger </a:t>
                      </a:r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Delta Cooperative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Communities Served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Marquette County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Average Cost per kWh (cents)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Small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Large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462" marR="7462" marT="74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50 kW &amp; 18,000 kWh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300 kW &amp; 140,000 kWh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750 kW &amp; 260,000 kWh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Natural Gas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Name of Provider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SEMCO, </a:t>
                      </a:r>
                      <a:r>
                        <a:rPr lang="en-US" sz="900" b="0" i="0" u="none" strike="noStrike" dirty="0" err="1">
                          <a:effectLst/>
                          <a:latin typeface="Arial"/>
                        </a:rPr>
                        <a:t>MichCon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Average Cost for Industrial Users ($ per mcf)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Varies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97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Telecommunications</a:t>
                      </a:r>
                    </a:p>
                  </a:txBody>
                  <a:tcPr marL="179092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2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# of Local Service Providers</a:t>
                      </a:r>
                    </a:p>
                  </a:txBody>
                  <a:tcPr marL="268638" marR="7462" marT="74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Charter, Range </a:t>
                      </a:r>
                      <a:r>
                        <a:rPr lang="fr-FR" sz="900" b="0" i="0" u="none" strike="noStrike" dirty="0" err="1" smtClean="0">
                          <a:effectLst/>
                          <a:latin typeface="Arial"/>
                        </a:rPr>
                        <a:t>Telecommunications</a:t>
                      </a:r>
                      <a:r>
                        <a:rPr lang="fr-FR" sz="900" b="0" i="0" u="none" strike="noStrike" dirty="0">
                          <a:effectLst/>
                          <a:latin typeface="Arial"/>
                        </a:rPr>
                        <a:t>, AT&amp;T, </a:t>
                      </a:r>
                      <a:r>
                        <a:rPr lang="fr-FR" sz="900" b="0" i="0" u="none" strike="noStrike" dirty="0" err="1">
                          <a:effectLst/>
                          <a:latin typeface="Arial"/>
                        </a:rPr>
                        <a:t>Verizon</a:t>
                      </a:r>
                      <a:r>
                        <a:rPr lang="fr-FR" sz="900" b="0" i="0" u="none" strike="noStrike" dirty="0" smtClean="0">
                          <a:effectLst/>
                          <a:latin typeface="Arial"/>
                        </a:rPr>
                        <a:t>, </a:t>
                      </a:r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TDS Telecom, Johnson Communications, Superior Eagle</a:t>
                      </a:r>
                    </a:p>
                  </a:txBody>
                  <a:tcPr marL="7462" marR="7462" marT="74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42874"/>
              </p:ext>
            </p:extLst>
          </p:nvPr>
        </p:nvGraphicFramePr>
        <p:xfrm>
          <a:off x="388937" y="2286000"/>
          <a:ext cx="6994525" cy="56487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38240"/>
                <a:gridCol w="1087817"/>
                <a:gridCol w="879764"/>
                <a:gridCol w="2108265"/>
                <a:gridCol w="355039"/>
                <a:gridCol w="25400"/>
              </a:tblGrid>
              <a:tr h="40368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8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Area in Attainment for Federal Air Pollution Regulations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 gridSpan="2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8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State Instituted a One-Stop Air &amp; Water 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Average Permit Approval Time From Date of Completed Routine Application*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Average Time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gridSpan="4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30-120 days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30-180 days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effectLst/>
                          <a:latin typeface="Arial"/>
                        </a:rPr>
                        <a:t>Nearest Licensed Hazardous Waste Disposal Site</a:t>
                      </a:r>
                      <a:endParaRPr lang="en-US" sz="800" b="1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Name of Site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Mileage from Service Area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Class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413">
                <a:tc vMerge="1">
                  <a:txBody>
                    <a:bodyPr/>
                    <a:lstStyle/>
                    <a:p>
                      <a:pPr algn="ctr" fontAlgn="ctr"/>
                      <a:endParaRPr lang="en-US" sz="800" b="0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0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Marquette County Solid Waste Management Authority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# of Licensed Hazardous Waste Haulers Serving the Area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Number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1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Landfill Location (s)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Capacity Left at Current Site(s)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Plans for New Capacity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Address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Marquette County Solid Waste Management Authority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600 County Road NP, Marquette, MI 49855 (64 miles)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Name of Agency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Telephone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Address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Fax 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4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Air Quality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DEQ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effectLst/>
                          <a:latin typeface="Arial"/>
                        </a:rPr>
                        <a:t>1504 W. Washington, Marquette, MI 49855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Water Quality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Marquette County Health Dept.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906-475-4195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184 US 41 East, Negaunee, MI 49866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9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Hazardous Waste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Waste Management Authority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906-249-4125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600 County Road NP, Marquette, MI 49855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Elbow Connector 10"/>
          <p:cNvCxnSpPr/>
          <p:nvPr/>
        </p:nvCxnSpPr>
        <p:spPr>
          <a:xfrm rot="10800000" flipV="1">
            <a:off x="2967486" y="5595072"/>
            <a:ext cx="676276" cy="64944"/>
          </a:xfrm>
          <a:prstGeom prst="bentConnector3">
            <a:avLst>
              <a:gd name="adj1" fmla="val 50000"/>
            </a:avLst>
          </a:prstGeom>
          <a:ln>
            <a:solidFill>
              <a:sysClr val="windowText" lastClr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19702"/>
              </p:ext>
            </p:extLst>
          </p:nvPr>
        </p:nvGraphicFramePr>
        <p:xfrm>
          <a:off x="1092200" y="2362200"/>
          <a:ext cx="5587999" cy="3581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38847"/>
                <a:gridCol w="1093511"/>
                <a:gridCol w="1093511"/>
                <a:gridCol w="862130"/>
              </a:tblGrid>
              <a:tr h="10299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INTERNATIONAL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6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 Black"/>
                        </a:rPr>
                        <a:t>Companies by Country of Ownership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 Black"/>
                        </a:rPr>
                        <a:t># of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 Black"/>
                        </a:rPr>
                        <a:t>Total Employment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 Black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79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Lundin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Mining Corporation*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Canada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*Acquired Eagle Mine formerly owned by Rio Tinto in June 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95954"/>
              </p:ext>
            </p:extLst>
          </p:nvPr>
        </p:nvGraphicFramePr>
        <p:xfrm>
          <a:off x="609600" y="1447800"/>
          <a:ext cx="6591300" cy="706807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89"/>
                <a:gridCol w="1723243"/>
                <a:gridCol w="1673653"/>
                <a:gridCol w="1376115"/>
              </a:tblGrid>
              <a:tr h="18291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LIFE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6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Climate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Average Daily Temperature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Average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July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74.5*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59*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66*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January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25*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12.5*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18*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Annual Average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gridSpan="2"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Rainfall in Inches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28.98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Snowfall in Inches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184.9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Wind Speed in Miles per Hour (Annual Average)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18.7 mph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Number of Days Sunny or Partly Sunny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Elevation (Mean Feet Above Sea Level)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Range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Average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1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666 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ft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Sales Tax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Major Exemptions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NPO, Hospital, School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8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State Rate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Housing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*Number of Homes on the Market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Single Family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Single Family Home 3,500 Sq. Ft.-4 Bedrooms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2,500 Sq. Ft. - 3 Bedrooms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Townhouse/Condominium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1,500 Sq. Ft. - 2Bedrooms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Number of Single Family Homes for Sale by Price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Under - $150,000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376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$150,001 - $200,000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123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$200,000 - $250,000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$250,001 - Over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185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Rentals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Average Monthly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2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Executive Style 3,000 Sq. Ft. - 3 Bedroom Home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New 2 Bedroom Apartment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Apartment Vacancy %</a:t>
                      </a:r>
                    </a:p>
                  </a:txBody>
                  <a:tcPr marL="215026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Education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Number of School Districts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Enrolled in County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County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Private Schools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Health Care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effectLst/>
                          <a:latin typeface="Arial"/>
                        </a:rPr>
                        <a:t>Hospitals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# of Hospitals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# of Teaching Hospitals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# of Beds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315,25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# of Outpatient Clinics</a:t>
                      </a:r>
                    </a:p>
                  </a:txBody>
                  <a:tcPr marL="107513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Culture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Top Five </a:t>
                      </a:r>
                      <a:r>
                        <a:rPr lang="en-US" sz="800" b="0" i="1" u="none" strike="noStrike">
                          <a:effectLst/>
                          <a:latin typeface="Arial"/>
                        </a:rPr>
                        <a:t>Annual </a:t>
                      </a:r>
                      <a:r>
                        <a:rPr lang="en-US" sz="800" b="0" i="1" u="none" strike="noStrike" smtClean="0">
                          <a:effectLst/>
                          <a:latin typeface="Arial"/>
                        </a:rPr>
                        <a:t>Events</a:t>
                      </a:r>
                      <a:endParaRPr lang="en-US" sz="800" b="0" i="1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Event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U.P. 200 Dog Sled Race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Feb. 21-24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International Food Fest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July 3,4,5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Blues Fest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Labor Day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Harbor Fest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Aug. 23-26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2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480" marR="4480" marT="44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Noquemenon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January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712187"/>
              </p:ext>
            </p:extLst>
          </p:nvPr>
        </p:nvGraphicFramePr>
        <p:xfrm>
          <a:off x="457200" y="8686800"/>
          <a:ext cx="6858001" cy="129388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57438"/>
                <a:gridCol w="1213317"/>
                <a:gridCol w="1149894"/>
                <a:gridCol w="1116804"/>
                <a:gridCol w="1053747"/>
                <a:gridCol w="1066801"/>
              </a:tblGrid>
              <a:tr h="225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# Of Cultural Places &amp; Amenities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Museums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Dance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Symphony Orchestras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Opera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Theater Companies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1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4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Recreational </a:t>
                      </a:r>
                      <a:r>
                        <a:rPr lang="en-US" sz="700" b="0" i="0" u="none" strike="noStrike" dirty="0" smtClean="0">
                          <a:effectLst/>
                          <a:latin typeface="Arial Black"/>
                        </a:rPr>
                        <a:t>Outlets</a:t>
                      </a:r>
                      <a:endParaRPr lang="en-US" sz="700" b="0" i="0" u="none" strike="noStrike" dirty="0">
                        <a:effectLst/>
                        <a:latin typeface="Arial Black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Hiking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Kayaking, Boating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Camping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 Black"/>
                        </a:rPr>
                        <a:t>Mountain Biking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 Black"/>
                        </a:rPr>
                        <a:t>Skiing 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Hogsback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Lake Superior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North Country Trail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North/South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Trails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Marquette Mtn.</a:t>
                      </a: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Sugarloaf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Mountain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Harlow Lake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Van Riper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Noquemanon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Noquemanon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Mt. Marquette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Hiawatha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Water Trail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Tourist Park 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Forestville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Blueberry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Ridge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1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Dead River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Greenwood Reservoir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Country</a:t>
                      </a:r>
                      <a:r>
                        <a:rPr lang="en-US" sz="800" b="0" i="0" u="none" strike="noStrike" baseline="0" dirty="0" smtClean="0">
                          <a:effectLst/>
                          <a:latin typeface="Arial"/>
                        </a:rPr>
                        <a:t> Village RV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Harlow/Little Presque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Harlow Lake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8447" marR="8447" marT="84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19864"/>
              </p:ext>
            </p:extLst>
          </p:nvPr>
        </p:nvGraphicFramePr>
        <p:xfrm>
          <a:off x="4191000" y="6553200"/>
          <a:ext cx="2844800" cy="2476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44800"/>
              </a:tblGrid>
              <a:tr h="2476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1" u="none" strike="noStrike" dirty="0" smtClean="0">
                          <a:effectLst/>
                          <a:latin typeface="Arial"/>
                        </a:rPr>
                        <a:t>* Information </a:t>
                      </a:r>
                      <a:r>
                        <a:rPr lang="en-US" sz="800" b="0" i="1" u="none" strike="noStrike" dirty="0">
                          <a:effectLst/>
                          <a:latin typeface="Arial"/>
                        </a:rPr>
                        <a:t>on Housing found at Zillow.com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7896"/>
              </p:ext>
            </p:extLst>
          </p:nvPr>
        </p:nvGraphicFramePr>
        <p:xfrm>
          <a:off x="609600" y="1676400"/>
          <a:ext cx="6731000" cy="7562472"/>
        </p:xfrm>
        <a:graphic>
          <a:graphicData uri="http://schemas.openxmlformats.org/drawingml/2006/table">
            <a:tbl>
              <a:tblPr/>
              <a:tblGrid>
                <a:gridCol w="2133600"/>
                <a:gridCol w="1752600"/>
                <a:gridCol w="1447800"/>
                <a:gridCol w="1397000"/>
              </a:tblGrid>
              <a:tr h="444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Marquette County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Mileage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 Black" panose="020B0A04020102020204" pitchFamily="34" charset="0"/>
                        </a:rPr>
                        <a:t>CITY/TOWNSHIP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 Black" panose="020B0A04020102020204" pitchFamily="34" charset="0"/>
                        </a:rPr>
                        <a:t>SCHOOL DISTRICT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 Black" panose="020B0A04020102020204" pitchFamily="34" charset="0"/>
                        </a:rPr>
                        <a:t>TAX RATE PRE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222222"/>
                          </a:solidFill>
                          <a:effectLst/>
                          <a:latin typeface="Arial Black" panose="020B0A04020102020204" pitchFamily="34" charset="0"/>
                        </a:rPr>
                        <a:t>TAX RATE </a:t>
                      </a:r>
                      <a:endParaRPr lang="en-US" sz="1000" b="1" i="0" u="none" strike="noStrike" dirty="0" smtClean="0">
                        <a:solidFill>
                          <a:srgbClr val="222222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Arial Black" panose="020B0A04020102020204" pitchFamily="34" charset="0"/>
                        </a:rPr>
                        <a:t>NON-PRE</a:t>
                      </a:r>
                      <a:endParaRPr lang="en-US" sz="1000" b="1" i="0" u="none" strike="noStrike" dirty="0">
                        <a:solidFill>
                          <a:srgbClr val="222222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City of Ishpeming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41.6177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59.6177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City of Marquette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33.6375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51.6375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City of Negaunee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Negaunee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39.6141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57.6141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Champion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29.9859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47.9859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Champion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Powell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27.2016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43.0833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Chocolay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22.7187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40.7817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Ely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23.744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41.744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Ewing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Mid-Peninsula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31.1858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49.1858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Forsyth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Gwinn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27.1506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45.1506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Humboldt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25.5127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43.5127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Humboldt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Republic-Michigamme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25.0584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43.0584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23.1974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41.1974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25.9501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43.9501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Powell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20.4131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36.2984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Ishpeming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Negaunee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23.2719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41.2719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25.6555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43.6555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Gwinn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25.6355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43.6355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Michigamme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Republic-Michigamme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29.1606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47.1606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Michigamme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29.6149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47.6149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Negaunee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Negaunee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25.6817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43.6817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Powell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Powell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21.394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37.2757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Republic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Republic-Michigamme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26.6441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44.6441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Richmond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Negaunee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26.6892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44.6892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Skandia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Gwinn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21.8725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39.8725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Sands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Gwinn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23.7951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41.7951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Sands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Marquette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23.8151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41.8151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Tilden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NICE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21.9029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39.9029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Turin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Mid-Peninsula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26.0737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44.0737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Wells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Wells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21.5916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39.5916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Wells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Escanaba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26.5219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44.5219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West Branch Township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Gwinn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20.2896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38.2896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37707"/>
              </p:ext>
            </p:extLst>
          </p:nvPr>
        </p:nvGraphicFramePr>
        <p:xfrm>
          <a:off x="1219200" y="1447800"/>
          <a:ext cx="5745571" cy="81035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096357"/>
              </a:tblGrid>
              <a:tr h="3047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1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Municipal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of Marquette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Mayor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Robert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Niemi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City 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Yes- Bill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Vajda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of Negaunee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Keith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LaCosse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Jeffrey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Thornton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of Ishpeming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Mayor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Mike Tall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City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Mark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Slown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Marquette Charter Township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       Township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Manager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Randy Girard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1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Board of Commissioners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on County Board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Chairman of the Board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Name 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Gerald O.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Corkin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County Administrator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Yes-Scott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Erbisch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1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Governor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1-Jan-15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11/4/2014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0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0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49974"/>
              </p:ext>
            </p:extLst>
          </p:nvPr>
        </p:nvGraphicFramePr>
        <p:xfrm>
          <a:off x="685800" y="1828803"/>
          <a:ext cx="6400798" cy="71138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58353"/>
                <a:gridCol w="688489"/>
                <a:gridCol w="688489"/>
                <a:gridCol w="688489"/>
                <a:gridCol w="688489"/>
                <a:gridCol w="688489"/>
              </a:tblGrid>
              <a:tr h="5145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Civilian Labor Force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July '13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July '12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July '11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July '10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July '09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28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Unemployment Rate (for month &amp; year use most recent information available and seasonally adjusted annual average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9.10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9.20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9.40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10.40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t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10.10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4" gridSpan="3"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 Public Utilities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4,281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4,263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2,802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Service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8,420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8,173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6,325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6,048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5,819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5,870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70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lack"/>
                        </a:rPr>
                        <a:t> -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33, 126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Commute Times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Percent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Less than 15 Minutes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46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15 - 29 Minutes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36.40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Over 30 Minutes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17.20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Labor Participation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Percentage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5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Education &amp; Labor Force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Public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Private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High School (Public/Private)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3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911216"/>
              </p:ext>
            </p:extLst>
          </p:nvPr>
        </p:nvGraphicFramePr>
        <p:xfrm>
          <a:off x="533400" y="2362200"/>
          <a:ext cx="6781800" cy="544887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46559"/>
                <a:gridCol w="846559"/>
                <a:gridCol w="846559"/>
                <a:gridCol w="846559"/>
                <a:gridCol w="848891"/>
                <a:gridCol w="848891"/>
                <a:gridCol w="848891"/>
                <a:gridCol w="848891"/>
              </a:tblGrid>
              <a:tr h="61294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LEADING EMPLOYERS</a:t>
                      </a:r>
                    </a:p>
                  </a:txBody>
                  <a:tcPr marL="7206" marR="7206" marT="72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Sector</a:t>
                      </a:r>
                    </a:p>
                  </a:txBody>
                  <a:tcPr marL="7206" marR="7206" marT="72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Product/ Service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SIC Code2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Employment 2012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Employment 2013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4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06" marR="7206" marT="72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06" marR="7206" marT="72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Public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NMU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54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Marquette Public </a:t>
                      </a:r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Schools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Dept. of Corrections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Marquette </a:t>
                      </a:r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Negaunee </a:t>
                      </a:r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Public Schools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Negaunee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180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7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Private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MGH/Duke Lifepoint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7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Cliffs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Ishpeming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1600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1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Pen-Med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WestWood Mall Assoc.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500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WalMart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380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029692"/>
              </p:ext>
            </p:extLst>
          </p:nvPr>
        </p:nvGraphicFramePr>
        <p:xfrm>
          <a:off x="457199" y="2362199"/>
          <a:ext cx="6857998" cy="520343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69993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endParaRPr lang="en-US" sz="16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WITHIN THE LAST TWO YEARS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0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Type &amp;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Product/Service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New to the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In Progress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Thomas Theatre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Entertainment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35-50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2012/13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Shops of 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Autozone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20-30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Hampton Inn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Hospitality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Expansions/New Facilities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In Progress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MGH/Duke Lifepoint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2000+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In Progress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Liberty Way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Multi-use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100+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7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 Black"/>
                        </a:rPr>
                        <a:t>Downsizing</a:t>
                      </a:r>
                      <a:r>
                        <a:rPr lang="en-US" sz="800" b="0" i="0" u="none" strike="noStrike" dirty="0" smtClean="0">
                          <a:effectLst/>
                          <a:latin typeface="Arial Black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effectLst/>
                          <a:latin typeface="Arial Black"/>
                        </a:rPr>
                        <a:t>Closing/Layoff</a:t>
                      </a:r>
                      <a:endParaRPr lang="en-US" sz="8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This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Cliffs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Ishpeming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/>
                        </a:rPr>
                        <a:t>1600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273">
                <a:tc gridSpan="7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235">
                <a:tc gridSpan="7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0597"/>
              </p:ext>
            </p:extLst>
          </p:nvPr>
        </p:nvGraphicFramePr>
        <p:xfrm>
          <a:off x="541338" y="2286000"/>
          <a:ext cx="6689724" cy="16542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02986"/>
                <a:gridCol w="1041133"/>
                <a:gridCol w="1012739"/>
                <a:gridCol w="517412"/>
                <a:gridCol w="558427"/>
                <a:gridCol w="567891"/>
                <a:gridCol w="769808"/>
                <a:gridCol w="719328"/>
              </a:tblGrid>
              <a:tr h="42611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 RESOURCES: 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FOUR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YEAR INSTITUTIONS</a:t>
                      </a:r>
                    </a:p>
                  </a:txBody>
                  <a:tcPr marL="9469" marR="9469" marT="94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2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9469" marR="9469" marT="94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7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Name of Institution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Under Graduate Full-Time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Graduate Full-Time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4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Northern Michigan 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9,098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7,763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7,587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19594"/>
              </p:ext>
            </p:extLst>
          </p:nvPr>
        </p:nvGraphicFramePr>
        <p:xfrm>
          <a:off x="2057400" y="5029198"/>
          <a:ext cx="3657600" cy="3907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59607"/>
                <a:gridCol w="1797993"/>
              </a:tblGrid>
              <a:tr h="3048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Total Annual Graduates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effectLst/>
                          <a:latin typeface="Arial Black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/>
                        </a:rPr>
                        <a:t>Under Graduate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Engineering Tech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4.10%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Math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0.40%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Medical/Health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11.20%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5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Communications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3.70%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Education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11.80%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Public Administration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2.40%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MIS/Comp. Sci.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3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13.00%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Criminal Justice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Biology/Animal &amp; Science Botany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6.80%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Physics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1.00%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56415"/>
              </p:ext>
            </p:extLst>
          </p:nvPr>
        </p:nvGraphicFramePr>
        <p:xfrm>
          <a:off x="457200" y="2819400"/>
          <a:ext cx="6857998" cy="495726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35633"/>
                <a:gridCol w="610764"/>
                <a:gridCol w="673003"/>
                <a:gridCol w="443821"/>
                <a:gridCol w="558412"/>
                <a:gridCol w="558412"/>
                <a:gridCol w="2477953"/>
              </a:tblGrid>
              <a:tr h="609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EDUCATIONAL RESOURCES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COMMUNITY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COLLEGES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Name of Institution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4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Top 5 Programs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694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Bay De Noc CC (64.5 miles)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Escanaba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Delta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2,445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1,346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1099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Liberal Arts (Associate of Arts)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Practical Nursing (Certificate)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Nursing (Associate Applied Science)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General (Associate Applied Science)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Business Administration (Associate of Arts)</a:t>
                      </a: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Northern Michigan University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9,200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Computer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Information Systems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General Business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General University Studies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Liberal Arts and Sciences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79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Food Service Management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5171"/>
              </p:ext>
            </p:extLst>
          </p:nvPr>
        </p:nvGraphicFramePr>
        <p:xfrm>
          <a:off x="457200" y="2819400"/>
          <a:ext cx="6858000" cy="541019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027317"/>
                <a:gridCol w="813163"/>
                <a:gridCol w="627018"/>
                <a:gridCol w="2390502"/>
              </a:tblGrid>
              <a:tr h="70637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LATEST YEAR AVAILABLE PAYROLL COSTS BY INDUSTRY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Annual Salary by Major Industry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Current 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Salary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Number of Employees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Agriculture, Forestry, Fishing and Hunting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$22,595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Mining, Quarrying, and Oil and Gas Extraction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$125,874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$98,410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$45,766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$53,257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$48,558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$22,679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4,396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Transportation and Warehousing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$54,431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Information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$39,560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Finance and Insurance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$40,349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Real Estate and Rental and Leasing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$15,669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1,296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Health Care and Social Assistance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$55,010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6,235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Accommodation and Food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$14,935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3,430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Government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$56,042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6,076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72513"/>
              </p:ext>
            </p:extLst>
          </p:nvPr>
        </p:nvGraphicFramePr>
        <p:xfrm>
          <a:off x="685799" y="2286000"/>
          <a:ext cx="6400800" cy="675539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14832"/>
                <a:gridCol w="896492"/>
                <a:gridCol w="896492"/>
                <a:gridCol w="896492"/>
                <a:gridCol w="896492"/>
              </a:tblGrid>
              <a:tr h="4316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AVERAGE SALARY BY SELECTED OCCUPATION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Occupation</a:t>
                      </a:r>
                    </a:p>
                  </a:txBody>
                  <a:tcPr marL="8911" marR="8911" marT="8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Average Hire-In Rate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Average Minimum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Average Median Salary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Average Maximum Salary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6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Professional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Accountant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$24.15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$16.03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$23.24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$33.09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General Practitioner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$96.98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$59.10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$83.67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$146.53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Programmer/Analyst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$26.86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$18.82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$26.86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$36.73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Engineer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$40.42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$32.33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$43.62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$66.84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Retail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Stock Room Clerk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$9.61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$8.16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$9.61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$14.87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Hospitality Clerk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$9.21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$8.31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$9.21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$10.21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Clerical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Customer Service Rep.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$11.98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$9.22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$13.03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$23.15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Telesales Rep.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$12.97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$11.55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$12.97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$17.61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Data Entry Clerk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$13.05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$10.71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$13.05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$18.93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Executive Secretary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$19.92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$12.71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$19.92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$26.18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Accounting Clerk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$15.66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$10.22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$15.29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$21.94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Word Processor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$15.16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$10.44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$15.16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$16.64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Unskilled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General Laborer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$12.06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$9.07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$14.67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$21.17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Hand Packer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$7.89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$12.92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Material Handler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$9.28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$12.06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$19.44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Semi-Skilled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Machine Operator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$20-$25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$14.50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$22.75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$29.43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Fork Lift Operator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$19.47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$13.43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$20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$27.68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Skilled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Machine Maintenance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$17.99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$10.75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$17.99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$30.97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Tool &amp; Die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$11.59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$17.12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$26.19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Machinist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$17.84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$11.57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$17.84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$24.55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Welder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$17.67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$13.60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$17.67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$26.55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Black"/>
                        </a:rPr>
                        <a:t>Technical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11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Numerical Control Machine Programmer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$16.13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$23.56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$34.02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Electronic Technician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$31.47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$14.70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$23.71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$30.58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Medical Laboratory Technician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$21.12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$12.79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$21.12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$29.44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Network Technician</a:t>
                      </a:r>
                    </a:p>
                  </a:txBody>
                  <a:tcPr marL="106936" marR="8911" marT="89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$28.89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$20.46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$28.89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$37.47 </a:t>
                      </a:r>
                    </a:p>
                  </a:txBody>
                  <a:tcPr marL="8911" marR="8911" marT="8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2697</Words>
  <Application>Microsoft Office PowerPoint</Application>
  <PresentationFormat>Custom</PresentationFormat>
  <Paragraphs>1379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51</cp:revision>
  <cp:lastPrinted>2014-02-07T15:16:20Z</cp:lastPrinted>
  <dcterms:created xsi:type="dcterms:W3CDTF">2013-12-19T16:04:12Z</dcterms:created>
  <dcterms:modified xsi:type="dcterms:W3CDTF">2014-05-29T17:45:19Z</dcterms:modified>
</cp:coreProperties>
</file>