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5" r:id="rId4"/>
    <p:sldId id="272" r:id="rId5"/>
    <p:sldId id="277" r:id="rId6"/>
    <p:sldId id="274" r:id="rId7"/>
    <p:sldId id="264" r:id="rId8"/>
    <p:sldId id="267" r:id="rId9"/>
    <p:sldId id="276" r:id="rId10"/>
    <p:sldId id="269" r:id="rId11"/>
    <p:sldId id="271" r:id="rId12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>
      <p:cViewPr>
        <p:scale>
          <a:sx n="90" d="100"/>
          <a:sy n="90" d="100"/>
        </p:scale>
        <p:origin x="1248" y="-116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2576A-2661-4840-B85C-FD1180AA2684}" type="datetime1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98ABB-421F-8443-A19D-3B99CFF0B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52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79D52-7F75-C341-A502-510E6C894D00}" type="datetime1">
              <a:rPr lang="en-US" smtClean="0"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9FCC1-8F77-954F-810E-41180213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038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9FCC1-8F77-954F-810E-4118021302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1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12457"/>
              </p:ext>
            </p:extLst>
          </p:nvPr>
        </p:nvGraphicFramePr>
        <p:xfrm>
          <a:off x="939737" y="1600201"/>
          <a:ext cx="5892926" cy="70841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5340"/>
                <a:gridCol w="1687586"/>
              </a:tblGrid>
              <a:tr h="486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23,791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10,869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7,022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3,847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$40,865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$48,147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(%)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43.2%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23.1%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9.5%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10.1%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38200" y="9525000"/>
            <a:ext cx="6096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http://factfinder2.census.gov/faces/tableservices/jsf/pages/productview.xhtml?pid=PEP_2013_PEPANNRES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factfinder2.census.gov/faces/tableservices/jsf/pages/productview.xhtml?pid=ACS_12_5YR_S1901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http://factfinder2.census.gov/faces/tableservices/jsf/pages/productview.xhtml?pid=ACS_12_5YR_S1501</a:t>
            </a:r>
          </a:p>
        </p:txBody>
      </p:sp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8991600"/>
            <a:ext cx="7397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1, 2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http://www.michigan.gov/deq/0,1607,7-135-3306_3329-12306--,00.html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www.phdm.org/contact.php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http://www.menomineecounty.com/departments/?department=2df9edfea268</a:t>
            </a: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 http://www.michigan.gov/documents/deq/DEQ-OWMRP-SWS-SolidWasteAnnualReportFY2013_447054_7.pdf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www.yellowpages.com/escanaba-mi/mip/delta-county-landfill-16503939</a:t>
            </a:r>
          </a:p>
          <a:p>
            <a:pPr fontAlgn="ctr"/>
            <a:r>
              <a:rPr lang="en-US" sz="900" dirty="0" smtClean="0">
                <a:latin typeface="Arial"/>
              </a:rPr>
              <a:t>7 http</a:t>
            </a:r>
            <a:r>
              <a:rPr lang="en-US" sz="900" dirty="0">
                <a:latin typeface="Arial"/>
              </a:rPr>
              <a:t>://www.michigan.gov/deq/0,1607,7-135-3312_4123-213312--,00.html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80119"/>
              </p:ext>
            </p:extLst>
          </p:nvPr>
        </p:nvGraphicFramePr>
        <p:xfrm>
          <a:off x="327668" y="1905000"/>
          <a:ext cx="7139932" cy="640859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800"/>
                <a:gridCol w="897207"/>
                <a:gridCol w="518843"/>
                <a:gridCol w="990600"/>
                <a:gridCol w="454565"/>
                <a:gridCol w="603212"/>
                <a:gridCol w="1477635"/>
                <a:gridCol w="1131070"/>
              </a:tblGrid>
              <a:tr h="61778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2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1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8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9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Air Permit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Department of Environmental Quality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1504 W. Washington, </a:t>
                      </a:r>
                      <a:endParaRPr lang="fr-FR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Marquette</a:t>
                      </a: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, MI 49855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906-228-4853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9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Permit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Menominee Health Department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909 10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th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Ave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Menominee, MI 49858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906-863-4452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Hazardous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Waste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4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Menominee County Clerk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Courthouse – 2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nd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Floor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839 10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th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Ave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Menominee, MI 49858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906-863-9968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23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953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County Landfill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6,149,528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5701 19th Ave N,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Escanaba, MI 49829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906-789-9995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22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Environs, Inc.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2,836,218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6111 Elmwood Road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Menominee, MI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136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 Lakes Pulp Company Landfill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596341"/>
              </p:ext>
            </p:extLst>
          </p:nvPr>
        </p:nvGraphicFramePr>
        <p:xfrm>
          <a:off x="838200" y="2362200"/>
          <a:ext cx="6019800" cy="377433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00466"/>
                <a:gridCol w="1464619"/>
                <a:gridCol w="1154715"/>
              </a:tblGrid>
              <a:tr h="129291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effectLst/>
                          <a:latin typeface="Arial Black" panose="020B0A04020102020204" pitchFamily="34" charset="0"/>
                        </a:rPr>
                        <a:t>INTERNATIONAL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RESOURCES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endParaRPr lang="en-US" sz="18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5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Companies by Country of Ownership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# of Companies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1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Enstrom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Helicopter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China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3932">
                <a:tc gridSpan="3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9296400"/>
            <a:ext cx="4724400" cy="535516"/>
          </a:xfrm>
        </p:spPr>
        <p:txBody>
          <a:bodyPr/>
          <a:lstStyle/>
          <a:p>
            <a:pPr algn="l"/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http://</a:t>
            </a:r>
            <a:r>
              <a:rPr lang="en-US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enstromhelicopter.com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34081"/>
              </p:ext>
            </p:extLst>
          </p:nvPr>
        </p:nvGraphicFramePr>
        <p:xfrm>
          <a:off x="776037" y="1435168"/>
          <a:ext cx="6248400" cy="699495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968578"/>
                <a:gridCol w="2279822"/>
              </a:tblGrid>
              <a:tr h="5296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2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88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City of Menominee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5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Manager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Council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Officials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Manager (Yes or No)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smtClean="0">
                          <a:effectLst/>
                          <a:latin typeface="Arial"/>
                        </a:rPr>
                        <a:t>Yes – Ted Andrzejewski</a:t>
                      </a:r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Mayor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Jean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Stegeman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Assessor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Jill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Schwanz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Clerk/ Treasurer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Kathleen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Brofka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476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Menominee </a:t>
                      </a: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Council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Jean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Stegman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Mark Erickson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William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Plemel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Leon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Felch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Joshua Jones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Arnold Organ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Frank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Pohlmann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Nick Malone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Hugh Vary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27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County Government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Manager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0" smtClean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smtClean="0">
                          <a:effectLst/>
                          <a:latin typeface="Arial"/>
                        </a:rPr>
                        <a:t>Commission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Officials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Name 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Charlie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Meintz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Title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Chairman of the Board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Nov-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Manager (Yes or No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4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 – Brian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Bousley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480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Menominee County </a:t>
                      </a: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County Commissioners 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James Furlong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Hafeman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Doug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Krienke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Bernie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Lang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Charlie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Meintz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John Nelson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Gerald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Piche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Chris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Plutchak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Larry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Schei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Prosecutor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 Hass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Sheriff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0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Kenny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Clerk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0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Kleiman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Treasurer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0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Lesperance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Probate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Judge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Honorable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William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Hupy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7467600"/>
            <a:ext cx="563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8458200"/>
            <a:ext cx="5600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http://www.cityofmenominee.org/index.php/departments/city-managers-office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http://www.cityofmenominee.org/index.php/government/city-council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www.cityofmenominee.org/index.php/government/contacts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http://www.menomineecounty.com/departments/?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department=95927b12cb3a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 http://www.menomineecounty.com/committees/?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committee=a21094cebd88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http://www.menomineecounty.com/departments/?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department=a27bf11a81e5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http://www.menomineecounty.com/departments/?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department=85bf1f570592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http://www.menomineecounty.com/departments/?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department=2df9edfea268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http://www.menomineecounty.com/departments/?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department=5cc190e2b20f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http://www.menomineecounty.com/departments/?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department=4ebc313f7a83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784590"/>
              </p:ext>
            </p:extLst>
          </p:nvPr>
        </p:nvGraphicFramePr>
        <p:xfrm>
          <a:off x="685800" y="1447800"/>
          <a:ext cx="6248400" cy="753522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77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District 108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Delta, Dickinson, Menominee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 McBroom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Alger, Baraga, Delta, Dickinson, Gogebic,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Houghton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Iron, Keweenaw, Luce, Marquette, Menominee, </a:t>
                      </a:r>
                      <a:endParaRPr lang="en-US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Ontonagon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9273570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://gophouse.org/representatives/up/mcbroom/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3184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9220200"/>
            <a:ext cx="7086600" cy="304800"/>
          </a:xfrm>
        </p:spPr>
        <p:txBody>
          <a:bodyPr/>
          <a:lstStyle/>
          <a:p>
            <a:pPr algn="l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http://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factfinder2.census.gov/faces/tableservices/jsf/pages/productview.xhtml?pid=ACS_12_5YR_DP05</a:t>
            </a:r>
            <a:endParaRPr lang="en-US" sz="1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86146"/>
              </p:ext>
            </p:extLst>
          </p:nvPr>
        </p:nvGraphicFramePr>
        <p:xfrm>
          <a:off x="1066800" y="1828800"/>
          <a:ext cx="5867400" cy="513446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09816"/>
                <a:gridCol w="1278792"/>
                <a:gridCol w="1278792"/>
              </a:tblGrid>
              <a:tr h="685800">
                <a:tc gridSpan="3"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QUALITY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OF LIFE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Housing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2012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Units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14,235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ccupied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ousing Units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10,869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Vacant Housing Units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3,366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23.6%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Homeowner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Vacancy Rate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71">
                <a:tc>
                  <a:txBody>
                    <a:bodyPr/>
                    <a:lstStyle/>
                    <a:p>
                      <a:pPr marL="0" marR="0" indent="0" algn="l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Home Value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$96,700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Home Values 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Number (#)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(%)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1,446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3,062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Rentals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Average Monthly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Median 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 Vacancy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84127"/>
              </p:ext>
            </p:extLst>
          </p:nvPr>
        </p:nvGraphicFramePr>
        <p:xfrm>
          <a:off x="609600" y="1828800"/>
          <a:ext cx="6629399" cy="509528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09800"/>
                <a:gridCol w="2286000"/>
                <a:gridCol w="2133599"/>
              </a:tblGrid>
              <a:tr h="6699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QUALITY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OF LIFE</a:t>
                      </a:r>
                      <a:endParaRPr lang="en-US" sz="16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 Events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Concerts in the Park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Every Thursday evening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Fourth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July Fireworks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July 4th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Bay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Jammers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July 18-20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County Fair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July 18-21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6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Brown Trout Derby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July 29- 30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Waterfront Festival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August, 1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st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weekend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Annual Golf Outing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August 27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Bridge Walk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September,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Labor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Day weekend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Holiday Charity Ball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December 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123">
                <a:tc rowSpan="2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# Of Cultural Places &amp; Amenities </a:t>
                      </a:r>
                      <a:endParaRPr lang="en-US" sz="1000" b="0" i="0" u="none" strike="noStrike" baseline="50000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Museums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560">
                <a:tc vMerge="1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baseline="50000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Menominee County Historical Museum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Heritage Museum</a:t>
                      </a:r>
                    </a:p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Anuta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9525000"/>
            <a:ext cx="38862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://www.menomineecounty.com/</a:t>
            </a:r>
          </a:p>
        </p:txBody>
      </p:sp>
    </p:spTree>
    <p:extLst>
      <p:ext uri="{BB962C8B-B14F-4D97-AF65-F5344CB8AC3E}">
        <p14:creationId xmlns:p14="http://schemas.microsoft.com/office/powerpoint/2010/main" val="7937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89134"/>
              </p:ext>
            </p:extLst>
          </p:nvPr>
        </p:nvGraphicFramePr>
        <p:xfrm>
          <a:off x="838200" y="1066800"/>
          <a:ext cx="6400799" cy="60868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33598"/>
                <a:gridCol w="1371600"/>
                <a:gridCol w="1524000"/>
                <a:gridCol w="1371601"/>
              </a:tblGrid>
              <a:tr h="48631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175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Employed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% of Total Employed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Persons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7983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Present Year</a:t>
                      </a: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2,018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Wholesale Trade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 Trade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Finance, Insurance &amp; Real Estate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2,029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Healthcare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617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Agriculture &amp; Forestry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3.93</a:t>
                      </a:r>
                    </a:p>
                  </a:txBody>
                  <a:tcPr marL="9525" marR="9525" marT="9525" marB="0" anchor="ctr"/>
                </a:tc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2,259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563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US" sz="1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10,104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9,942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563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Resident Employment Reported 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by Group Occupation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Latest </a:t>
                      </a:r>
                      <a:endParaRPr lang="en-US" sz="1000" b="1" i="0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Available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563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2,864</a:t>
                      </a:r>
                    </a:p>
                  </a:txBody>
                  <a:tcPr marL="9525" marR="9525" marT="9525" marB="0" anchor="ctr"/>
                </a:tc>
              </a:tr>
              <a:tr h="29563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2,309</a:t>
                      </a:r>
                    </a:p>
                  </a:txBody>
                  <a:tcPr marL="9525" marR="9525" marT="9525" marB="0" anchor="ctr"/>
                </a:tc>
              </a:tr>
              <a:tr h="29563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1,773</a:t>
                      </a:r>
                    </a:p>
                  </a:txBody>
                  <a:tcPr marL="9525" marR="9525" marT="9525" marB="0" anchor="ctr"/>
                </a:tc>
              </a:tr>
              <a:tr h="29563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Farming &amp; Forestry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ctr"/>
                </a:tc>
              </a:tr>
              <a:tr h="29563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&amp; Public Utilities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3,448</a:t>
                      </a:r>
                    </a:p>
                  </a:txBody>
                  <a:tcPr marL="9525" marR="9525" marT="9525" marB="0" anchor="ctr"/>
                </a:tc>
              </a:tr>
              <a:tr h="29563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Laborers/Handlers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9379985"/>
            <a:ext cx="6629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http://milmi.org/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factfinder2.census.gov/faces/tableservices/jsf/pages/productview.xhtml?pid=ACS_12_5YR_S0801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://factfinder2.census.gov/faces/tableservices/jsf/pages/productview.xhtml?pid=ACS_12_5YR_S2401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893441"/>
              </p:ext>
            </p:extLst>
          </p:nvPr>
        </p:nvGraphicFramePr>
        <p:xfrm>
          <a:off x="838200" y="7162801"/>
          <a:ext cx="6400799" cy="210768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62200"/>
                <a:gridCol w="1524000"/>
                <a:gridCol w="1371600"/>
                <a:gridCol w="1142999"/>
              </a:tblGrid>
              <a:tr h="502884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Labor Participation Rate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Commute</a:t>
                      </a:r>
                      <a:r>
                        <a:rPr lang="en-US" sz="1000" b="1" i="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1" i="0" u="none" strike="noStrike" baseline="50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Times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</a:p>
                  </a:txBody>
                  <a:tcPr marL="9525" marR="9525" marT="9525" marB="0" anchor="ctr"/>
                </a:tc>
              </a:tr>
              <a:tr h="332794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15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44.9%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2794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15 - 29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30.1%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2794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884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Mean Travel Time to Work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20.9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minutes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800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87862"/>
              </p:ext>
            </p:extLst>
          </p:nvPr>
        </p:nvGraphicFramePr>
        <p:xfrm>
          <a:off x="762000" y="2362200"/>
          <a:ext cx="6324601" cy="498030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14800"/>
                <a:gridCol w="736108"/>
                <a:gridCol w="406892"/>
                <a:gridCol w="1066801"/>
              </a:tblGrid>
              <a:tr h="7620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RELATIONS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200" b="1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Unions in County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7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Members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2,448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73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Union Elections - Companies w/50 or more Employees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(Listing by Company, Last 5 Years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Union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# Employees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73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LE Jones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Lloyd Flanders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National Association of Letter Carriers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Stang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Sales and Service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M&amp;M Trucking Part Sales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Menominee County Road Commission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Menominee County Sheriff-Supervisory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Great Lakes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Foods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Menominee Area Public Schools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Enstrom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Firemen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 Employees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Police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baseline="50000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UAW 638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UAW 413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NALC 249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IBT 406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IBT 406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IBT 406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IBT 406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MEA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UAW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PPA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baseline="0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320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85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28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210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61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baseline="0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9296400"/>
            <a:ext cx="3516630" cy="535516"/>
          </a:xfrm>
        </p:spPr>
        <p:txBody>
          <a:bodyPr/>
          <a:lstStyle/>
          <a:p>
            <a:pPr algn="l"/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http://</a:t>
            </a:r>
            <a:r>
              <a:rPr lang="en-US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unionfacts.org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257672"/>
              </p:ext>
            </p:extLst>
          </p:nvPr>
        </p:nvGraphicFramePr>
        <p:xfrm>
          <a:off x="990600" y="1828800"/>
          <a:ext cx="6010956" cy="324916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099893"/>
                <a:gridCol w="911063"/>
              </a:tblGrid>
              <a:tr h="5852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Sales Tax Rate by Utility: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94488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16425"/>
              </p:ext>
            </p:extLst>
          </p:nvPr>
        </p:nvGraphicFramePr>
        <p:xfrm>
          <a:off x="361950" y="1828800"/>
          <a:ext cx="7086599" cy="715602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06880"/>
                <a:gridCol w="1347536"/>
                <a:gridCol w="1278542"/>
                <a:gridCol w="1368380"/>
                <a:gridCol w="1385261"/>
              </a:tblGrid>
              <a:tr h="609600">
                <a:tc gridSpan="5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endParaRPr lang="en-US" sz="1600" b="1" i="0" u="none" strike="noStrike" baseline="50000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PROPERTY TAX RATES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MILLAGE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  <a:p>
                      <a:pPr algn="ctr" fontAlgn="ctr"/>
                      <a:endParaRPr lang="en-US" sz="12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Menominee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1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Cedarville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18.0857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36.0857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14.3025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24.0857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Daggett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20.7016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38.7016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16.9184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26.7016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Daggett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23.2016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41.2016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19.4184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29.2016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Faithorn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24.8469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42.8091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18.8469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30.8091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Gourley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24.8822</a:t>
                      </a:r>
                    </a:p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23.0322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41.0322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41.0322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18.8822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17.0322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30.3118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29.0322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Harris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22.7698</a:t>
                      </a:r>
                    </a:p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21.3784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39.8072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39.3784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16.7698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15.3784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27.8072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27.3784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Holmes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20.8804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38.8804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14.8804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26.8804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Ingallston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20.8804</a:t>
                      </a:r>
                    </a:p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17.5836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38.8804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35.5836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14.8804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13.8004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26.8804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23.5836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18.5975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36.5975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14.8143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24.5975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Mellen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17.7982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35.7982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14.0150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23.7982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Menominee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19.6999</a:t>
                      </a:r>
                    </a:p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16.4031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37.6999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34.4031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13.6999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12.6199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25.6999</a:t>
                      </a:r>
                    </a:p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22.4031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Meyer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21.4178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39.4178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15.4178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27.4178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Nadeau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23.2443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40.6739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17.2443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28.6739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Carney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23.2443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40.6739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17.2443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28.6739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Spalding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21.8702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39.8702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15.8702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27.8702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Powers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24.7913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42.7913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18.7913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30.7913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Stephenson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18.8097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36.8097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15.0265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24.8097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Menominee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43.4763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61.4763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37.4763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49.4763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Stephenson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25.9031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43.9031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22.1199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31.9031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9525000"/>
            <a:ext cx="647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12359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1535</Words>
  <Application>Microsoft Office PowerPoint</Application>
  <PresentationFormat>Custom</PresentationFormat>
  <Paragraphs>645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258</cp:revision>
  <cp:lastPrinted>2014-01-10T19:17:46Z</cp:lastPrinted>
  <dcterms:created xsi:type="dcterms:W3CDTF">2013-12-19T16:04:12Z</dcterms:created>
  <dcterms:modified xsi:type="dcterms:W3CDTF">2014-07-11T17:17:28Z</dcterms:modified>
</cp:coreProperties>
</file>