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6" r:id="rId3"/>
    <p:sldId id="275" r:id="rId4"/>
    <p:sldId id="272" r:id="rId5"/>
    <p:sldId id="277" r:id="rId6"/>
    <p:sldId id="274" r:id="rId7"/>
    <p:sldId id="264" r:id="rId8"/>
    <p:sldId id="261" r:id="rId9"/>
    <p:sldId id="279" r:id="rId10"/>
    <p:sldId id="278" r:id="rId11"/>
    <p:sldId id="267" r:id="rId12"/>
    <p:sldId id="269" r:id="rId13"/>
  </p:sldIdLst>
  <p:sldSz cx="7772400" cy="10058400"/>
  <p:notesSz cx="7023100" cy="93091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51" d="100"/>
          <a:sy n="51" d="100"/>
        </p:scale>
        <p:origin x="217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 defTabSz="102035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 defTabSz="1020352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D60C59A-66A8-45B6-B786-172EBA141918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62175" y="698500"/>
            <a:ext cx="26987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 defTabSz="102035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 defTabSz="1020352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576E7A-73DD-4B5E-963C-D5F8E5278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14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19114" fontAlgn="base">
              <a:spcBef>
                <a:spcPct val="0"/>
              </a:spcBef>
              <a:spcAft>
                <a:spcPct val="0"/>
              </a:spcAft>
            </a:pPr>
            <a:fld id="{EDAE153F-3709-4DC3-BC07-81EFC1C0862A}" type="slidenum">
              <a:rPr lang="en-US">
                <a:cs typeface="Arial" charset="0"/>
              </a:rPr>
              <a:pPr defTabSz="1019114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60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19114" fontAlgn="base">
              <a:spcBef>
                <a:spcPct val="0"/>
              </a:spcBef>
              <a:spcAft>
                <a:spcPct val="0"/>
              </a:spcAft>
            </a:pPr>
            <a:fld id="{35A5CCDB-9024-4818-9FED-FFD26D80D5F2}" type="slidenum">
              <a:rPr lang="en-US">
                <a:cs typeface="Arial" charset="0"/>
              </a:rPr>
              <a:pPr defTabSz="1019114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510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19114" fontAlgn="base">
              <a:spcBef>
                <a:spcPct val="0"/>
              </a:spcBef>
              <a:spcAft>
                <a:spcPct val="0"/>
              </a:spcAft>
            </a:pPr>
            <a:fld id="{681BC1D2-A3CB-4B33-856B-57C5CB35DDA4}" type="slidenum">
              <a:rPr lang="en-US">
                <a:cs typeface="Arial" charset="0"/>
              </a:rPr>
              <a:pPr defTabSz="1019114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161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44CB8-140B-4D83-B9B1-8884B2A194BD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03E93-F93C-4C87-8377-245A3DF62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22541-E11F-4AEE-87E3-157352A2A771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632B5-C5FD-4725-A28B-BF440CA3E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1AC54-C722-4861-9681-8D67068FAD69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D2062-7203-4095-B4F1-D0A64D7AD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E9E85-16E6-439D-83B2-AF2D3F280380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55799-5163-45FC-BBEB-11BCEA8F2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90F74-7602-4824-AC8A-157DF55779AD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88F9F-2208-4E83-A6A0-C15280D1D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9F98-1850-4384-B294-45D0A0952DDE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3DF5F-22E6-4F29-BF00-7753121FF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773B9-D3B1-4B26-9017-844AA45CAE0D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6EFC7-8AA3-4DA5-90BD-D0B36435F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8424E-214E-43D4-ADC1-D7BDBA475CB2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4829-9B4E-4F39-B795-6301EEAA3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0D6A5-09D6-41A5-AFBF-3BBAB08DB710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4BE09-CB88-46C1-B03E-67897A8A9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CD9C8-2AB4-4F19-B9E1-CB7F04EFB6FB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568FA-0A21-472C-A96D-1F48AF9F0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E31F-5872-48CE-9BAC-D30712CBFCB9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67C4F-DD8C-4FB8-A404-9F06412C9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1CE3F4-59E6-472C-B100-33CFD74426D3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95F784-14BC-4C58-AA67-A1C09B80F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017588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fontAlgn="base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fontAlgn="base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ellowbook.com/profile/wood-island-waste-management-inc_1631148241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24295"/>
              </p:ext>
            </p:extLst>
          </p:nvPr>
        </p:nvGraphicFramePr>
        <p:xfrm>
          <a:off x="819150" y="1600200"/>
          <a:ext cx="6248400" cy="708416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38600"/>
                <a:gridCol w="2209800"/>
              </a:tblGrid>
              <a:tr h="4861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DEMOGRAPHIC CHARACTERISTICS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444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Population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8,247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837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Households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2  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2012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Households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3,651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Households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Non-family Households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1,252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Household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Income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$37,468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Household Income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$47,752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Household Income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 (%)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Under - $35,000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46.7%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17.7%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74,999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17.3%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$200,000 – Above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4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Workforce Education Attainment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25 - 64 Years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Age)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 3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 (%)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(2008-2012)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2.7%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 Grade, No Diploma</a:t>
                      </a: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8.4%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School Graduate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48.0%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College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20.2%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8.5%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Bachelors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7.8%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Graduate/Professional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4.4%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100.00%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85800" y="9372600"/>
            <a:ext cx="6248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1 http</a:t>
            </a:r>
            <a:r>
              <a:rPr lang="en-US" sz="900" dirty="0"/>
              <a:t>://</a:t>
            </a:r>
            <a:r>
              <a:rPr lang="en-US" sz="900" dirty="0" smtClean="0"/>
              <a:t>factfinder2.census.gov/faces/tableservices/jsf/pages/productview.xhtml?pid=PEP_2013_PEPANNRES</a:t>
            </a:r>
          </a:p>
          <a:p>
            <a:r>
              <a:rPr lang="en-US" sz="900" dirty="0"/>
              <a:t>2 http://</a:t>
            </a:r>
            <a:r>
              <a:rPr lang="en-US" sz="900" dirty="0" smtClean="0"/>
              <a:t>factfinder2.census.gov/faces/tableservices/jsf/pages/productview.xhtml?pid=ACS_12_5YR_S1901</a:t>
            </a:r>
          </a:p>
          <a:p>
            <a:r>
              <a:rPr lang="en-US" sz="900" dirty="0"/>
              <a:t>3 http://factfinder2.census.gov/faces/tableservices/jsf/pages/productview.xhtml?pid=ACS_12_5YR_S1501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21690"/>
              </p:ext>
            </p:extLst>
          </p:nvPr>
        </p:nvGraphicFramePr>
        <p:xfrm>
          <a:off x="838200" y="1752600"/>
          <a:ext cx="6324599" cy="259804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29910"/>
                <a:gridCol w="1008490"/>
                <a:gridCol w="762000"/>
                <a:gridCol w="2286000"/>
                <a:gridCol w="838199"/>
              </a:tblGrid>
              <a:tr h="615337">
                <a:tc gridSpan="5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RESEARCH BASE</a:t>
                      </a:r>
                      <a:r>
                        <a:rPr lang="en-US" sz="1600" b="1" i="0" u="none" strike="noStrike" baseline="50000" dirty="0" smtClean="0">
                          <a:effectLst/>
                          <a:latin typeface="Arial Black"/>
                        </a:rPr>
                        <a:t>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  </a:t>
                      </a:r>
                    </a:p>
                    <a:p>
                      <a:pPr algn="ctr" fontAlgn="ctr"/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Affiliation (e.g. Corporate,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Non-Profit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, University,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, etc.)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Total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/>
                        </a:rPr>
                        <a:t> Employees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6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 Designs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Manistique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Schoolcraft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 – </a:t>
                      </a: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Equipment Manufacturing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Online Engineering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Manistique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Schoolcraft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 – </a:t>
                      </a:r>
                    </a:p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Equipment Manufacturing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268318"/>
              </p:ext>
            </p:extLst>
          </p:nvPr>
        </p:nvGraphicFramePr>
        <p:xfrm>
          <a:off x="304800" y="9525000"/>
          <a:ext cx="685800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9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Personal Communication with Paul Garber: Schoolcraft County Economic Development: http://www.schoolcraftedc.com/ 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530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036658"/>
              </p:ext>
            </p:extLst>
          </p:nvPr>
        </p:nvGraphicFramePr>
        <p:xfrm>
          <a:off x="990600" y="1524000"/>
          <a:ext cx="6010956" cy="748392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47800"/>
                <a:gridCol w="1143000"/>
                <a:gridCol w="1084478"/>
                <a:gridCol w="1160680"/>
                <a:gridCol w="263935"/>
                <a:gridCol w="911063"/>
              </a:tblGrid>
              <a:tr h="6521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052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Corporate Income Tax/Franchise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00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52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Personal Income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00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49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Sales/Use Tax Rate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7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7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Sales Tax Rate by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Utility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7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Electric Power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7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Natural Gas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00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Fuel Oil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.19/gal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523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PROPERTY TAX RATES</a:t>
                      </a: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/>
                      </a:r>
                      <a:b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 MILLAGE (2013)</a:t>
                      </a:r>
                      <a:r>
                        <a:rPr lang="en-US" sz="12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Schoolcraft County Townships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Principal Residence or Ag Exemption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Non Homestead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Industrial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Commercial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Doyle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24.6875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42.6875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18.6875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30.6875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0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Germfask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26.6214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44.6214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20.6214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32.6214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Hiawatha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20.3710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21.2913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38.3710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39.2913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14.3710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15.2913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26.3710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27.2913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Inwood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20.9887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38.9887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14.9887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26.9887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Manistique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22.3333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40.3333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16.3333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28.3333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Mueller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22.3546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40.3546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16.3546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28.3546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Seney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19.0496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37.0496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13.0496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25.0496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Thompson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22.8888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40.8888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16.8888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28.8888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Manistique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42.9546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60.9546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36.9546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48.9546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95250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://www.michiganbusiness.org/site-selection/commercial-real-estate-database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://www.michigan.gov/documents/taxes/2013_Total_Rates_450527_7.pdf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987735"/>
              </p:ext>
            </p:extLst>
          </p:nvPr>
        </p:nvGraphicFramePr>
        <p:xfrm>
          <a:off x="304800" y="1600200"/>
          <a:ext cx="7217778" cy="737975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39460"/>
                <a:gridCol w="1358568"/>
                <a:gridCol w="1189262"/>
                <a:gridCol w="744145"/>
                <a:gridCol w="223243"/>
                <a:gridCol w="130976"/>
                <a:gridCol w="1033779"/>
                <a:gridCol w="382624"/>
                <a:gridCol w="815721"/>
              </a:tblGrid>
              <a:tr h="66022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ENVIRONMENTAL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17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Area in Attainment for Federal Air Pollution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Regulations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Ozone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Carbon Monoxide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Particular Matter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Lead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Sulfur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Nitrogen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18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 Instituted a One-Stop Air </a:t>
                      </a:r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&amp; </a:t>
                      </a:r>
                      <a:endParaRPr lang="en-US" sz="1000" b="0" i="0" u="none" strike="noStrike" smtClean="0">
                        <a:effectLst/>
                        <a:latin typeface="Arial"/>
                      </a:endParaRPr>
                    </a:p>
                    <a:p>
                      <a:pPr algn="l" fontAlgn="ctr"/>
                      <a:r>
                        <a:rPr lang="en-US" sz="1000" b="0" i="0" u="none" strike="noStrike" smtClean="0">
                          <a:effectLst/>
                          <a:latin typeface="Arial"/>
                        </a:rPr>
                        <a:t>Water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Quality Permitting System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66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Average Permit Approval Time From Date of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Completed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Routine Application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* 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Average Time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58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30-60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33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32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Hazardous Waste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140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Contact Information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Name of Agency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Telephone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Address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</a:t>
                      </a:r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Department of 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 Quality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906-228-4853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1504 W. Washington, </a:t>
                      </a:r>
                      <a:b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Marquette, MI 49855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Water Quality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LMAS District Health Department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906-341-6951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Walnut Street, Room 155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Manistique,</a:t>
                      </a:r>
                      <a:r>
                        <a:rPr lang="fr-FR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 49854</a:t>
                      </a:r>
                      <a:endParaRPr lang="fr-FR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Hazardous Waste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County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Clerk Office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906-341-3618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Walnut Street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Manistique,</a:t>
                      </a:r>
                      <a:r>
                        <a:rPr lang="fr-FR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 49854</a:t>
                      </a:r>
                      <a:endParaRPr lang="fr-FR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452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Landfill Contact Information 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Name of Agency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Capacity Remaining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(Cubic Yards)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Projected  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Years of Remaining Capacity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1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887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Wood Island Waste Management,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Inc.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362,047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years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E10081 State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Hwy M28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Wetmore, MI 49895 </a:t>
                      </a:r>
                      <a:r>
                        <a:rPr lang="en-US" sz="1000" baseline="5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aseline="5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387-2646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887">
                <a:tc vMerge="1">
                  <a:txBody>
                    <a:bodyPr/>
                    <a:lstStyle/>
                    <a:p>
                      <a:pPr algn="l" fontAlgn="ctr"/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Hiawatha Shores Landfill, Inc.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48,714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years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 County Road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Gulliver, MI 49840 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341-2001</a:t>
                      </a:r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9067800"/>
            <a:ext cx="73977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www.deq.state.mi.us/aps/downloads/rop/pub_ntce/N6035/N6035%20Staff%20Report%2011-28-12.pdf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://lmasdhd.org/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http://www.schoolcraftcounty.net/departments_1.asp?go=County%20Clerk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www.michigan.gov/documents/deq/DEQ-OWMRP-SWS-SolidWasteAnnualReportFY2013_447054_7.pdf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www.yellowbook.com/profile/wood-island-waste-management-inc_1631148241.html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://hiawathashores.com/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812170"/>
              </p:ext>
            </p:extLst>
          </p:nvPr>
        </p:nvGraphicFramePr>
        <p:xfrm>
          <a:off x="1066800" y="1981200"/>
          <a:ext cx="5867400" cy="282092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49214"/>
                <a:gridCol w="2218186"/>
              </a:tblGrid>
              <a:tr h="4881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96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3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of Manistique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Council-Manager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Mayor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Janet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Jeffcoat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Next Election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Date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City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Manager (Yes or No)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– Sheila Aldrich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City Clerk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Jeff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rey King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of Manistique</a:t>
                      </a:r>
                    </a:p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Council Members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Janet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Jeffcoat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Elizabeth Hill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Daniel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Evonich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Rick Hollister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Bill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Vandagriff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688440"/>
              </p:ext>
            </p:extLst>
          </p:nvPr>
        </p:nvGraphicFramePr>
        <p:xfrm>
          <a:off x="1066800" y="4800600"/>
          <a:ext cx="5867400" cy="159856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57600"/>
                <a:gridCol w="2209800"/>
              </a:tblGrid>
              <a:tr h="17933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County Manager (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 or No ) 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Clerk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Daniel McKinney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Treasurer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Julie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Roscioli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68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Schoolcraft County</a:t>
                      </a:r>
                    </a:p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County Commissioners </a:t>
                      </a:r>
                      <a:r>
                        <a:rPr lang="en-US" sz="1000" b="0" i="0" u="none" strike="noStrike" baseline="52000" dirty="0" smtClean="0"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en-US" sz="1000" b="0" i="0" u="none" strike="noStrike" baseline="52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Craig Reiter – District 1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 Cameron – District 2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Allen Grimm – District 3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Gerald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Zellar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District 4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Daniel J.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LaFoille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District 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914400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1 http://www.cityofmanistique.org/city-government/116-city-administration</a:t>
            </a:r>
          </a:p>
          <a:p>
            <a:r>
              <a:rPr lang="en-US" sz="900" dirty="0" smtClean="0"/>
              <a:t>2 http</a:t>
            </a:r>
            <a:r>
              <a:rPr lang="en-US" sz="900" dirty="0"/>
              <a:t>://</a:t>
            </a:r>
            <a:r>
              <a:rPr lang="en-US" sz="900" dirty="0" smtClean="0"/>
              <a:t>www.schoolcraftcounty.net/departments_1.asp?go=County%20Clerk</a:t>
            </a:r>
          </a:p>
          <a:p>
            <a:r>
              <a:rPr lang="en-US" sz="900" dirty="0" smtClean="0"/>
              <a:t>3 http</a:t>
            </a:r>
            <a:r>
              <a:rPr lang="en-US" sz="900" dirty="0"/>
              <a:t>://www.schoolcraftcounty.net/elected_officials.asp?go=Treasurer</a:t>
            </a:r>
            <a:endParaRPr lang="en-US" sz="900" dirty="0" smtClean="0"/>
          </a:p>
          <a:p>
            <a:r>
              <a:rPr lang="en-US" sz="900" dirty="0" smtClean="0"/>
              <a:t>4 http</a:t>
            </a:r>
            <a:r>
              <a:rPr lang="en-US" sz="900" dirty="0"/>
              <a:t>://www.schoolcraftcounty.net/elected_officials.asp?go=Commissioners</a:t>
            </a:r>
          </a:p>
        </p:txBody>
      </p:sp>
    </p:spTree>
    <p:extLst>
      <p:ext uri="{BB962C8B-B14F-4D97-AF65-F5344CB8AC3E}">
        <p14:creationId xmlns:p14="http://schemas.microsoft.com/office/powerpoint/2010/main" val="3632548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521926"/>
              </p:ext>
            </p:extLst>
          </p:nvPr>
        </p:nvGraphicFramePr>
        <p:xfrm>
          <a:off x="685800" y="1447800"/>
          <a:ext cx="6248400" cy="753522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60151"/>
                <a:gridCol w="2188249"/>
              </a:tblGrid>
              <a:tr h="533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Bicameral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Upper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Upper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Lower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Lower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Representative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775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Legislative House District 109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Represents Counties: Alger, Luce, Marquette, Schoolcraft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Kivela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Senator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Legislative Senate District 38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Represents Counties: Alger, Baraga, Delta, Dickinson, Gogebic,   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Houghton, Iron, Keweenaw, Luce, Marquette, Menominee, 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Ontonagon, Schoolcraft </a:t>
                      </a:r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Casperson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Governor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Rick Snyder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. 1, 2015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Allowed to Run for Another Term (Yes or No)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4, 2014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Government Representation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9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Congressional Districts Listed by District # in the Service Area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(By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District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19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Congresspersons Serving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Dan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Benishek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2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Senators Serving Area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Carl Levin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Debbie Stabenow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2018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2017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09600" y="9273570"/>
            <a:ext cx="3886201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http://www.michigan.gov/som/0,4669,7-192-29701_29704---,00.html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http://109.housedems.com/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http://www.senatortomcasperson.com/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://www.michigan.gov/snyder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://www.contactingthecongress.org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754268"/>
              </p:ext>
            </p:extLst>
          </p:nvPr>
        </p:nvGraphicFramePr>
        <p:xfrm>
          <a:off x="685800" y="1828800"/>
          <a:ext cx="6400801" cy="497148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124200"/>
                <a:gridCol w="3276601"/>
              </a:tblGrid>
              <a:tr h="5127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QUALITY OF LIFE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26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Housing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1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1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Housing Units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6,307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Value (2012)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$86,300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Homeowner Vacancy Rate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Number of Single Family Homes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For 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Sale by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Price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Less than $50,000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653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$50,000 - $99,999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1,112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537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409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$200,000 - $299,999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220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$300,000 - $499,999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147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$500,000 - $999,999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$1,000,000 or more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Rentals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Average Monthly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Gross Rent Paid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$484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Rental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Vacancy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10.6%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9448800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1 http</a:t>
            </a:r>
            <a:r>
              <a:rPr lang="en-US" sz="900" dirty="0"/>
              <a:t>://</a:t>
            </a:r>
            <a:r>
              <a:rPr lang="en-US" sz="900" dirty="0" smtClean="0"/>
              <a:t>factfinder2.census.gov/faces/tableservices/jsf/pages/productview.xhtml?pid=PEP_2013_PEPANNHU</a:t>
            </a:r>
          </a:p>
          <a:p>
            <a:r>
              <a:rPr lang="en-US" sz="900" dirty="0"/>
              <a:t>2 http://factfinder2.census.gov/faces/tableservices/jsf/pages/productview.xhtml?pid=ACS_12_5YR_DP04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771317"/>
              </p:ext>
            </p:extLst>
          </p:nvPr>
        </p:nvGraphicFramePr>
        <p:xfrm>
          <a:off x="533400" y="1752600"/>
          <a:ext cx="6629399" cy="4572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09800"/>
                <a:gridCol w="2667000"/>
                <a:gridCol w="1752599"/>
              </a:tblGrid>
              <a:tr h="6699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QUALITY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OF LIFE</a:t>
                      </a:r>
                      <a:endParaRPr lang="en-US" sz="16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Culture 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Top </a:t>
                      </a: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 Events </a:t>
                      </a:r>
                      <a:r>
                        <a:rPr lang="en-US" sz="1000" b="0" i="1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1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Dates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48">
                <a:tc gridSpan="2">
                  <a:txBody>
                    <a:bodyPr/>
                    <a:lstStyle/>
                    <a:p>
                      <a:pPr marL="0" marR="0" indent="0" algn="ctr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Ice Fishing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Derby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January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48">
                <a:tc gridSpan="2">
                  <a:txBody>
                    <a:bodyPr/>
                    <a:lstStyle/>
                    <a:p>
                      <a:pPr marL="0" marR="0" indent="0" algn="ctr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Long Riders Relic Ride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February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48">
                <a:tc gridSpan="2">
                  <a:txBody>
                    <a:bodyPr/>
                    <a:lstStyle/>
                    <a:p>
                      <a:pPr marL="0" marR="0" indent="0" algn="ctr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Manistique Recreational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Outdoor Expo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48">
                <a:tc gridSpan="2">
                  <a:txBody>
                    <a:bodyPr/>
                    <a:lstStyle/>
                    <a:p>
                      <a:pPr marL="0" marR="0" indent="0" algn="ctr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Gathering of the Clans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/>
                        </a:rPr>
                        <a:t>PowWow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48">
                <a:tc gridSpan="2">
                  <a:txBody>
                    <a:bodyPr/>
                    <a:lstStyle/>
                    <a:p>
                      <a:pPr marL="0" marR="0" indent="0" algn="ctr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Manistique Folk Fest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4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Schoolcraft County Fair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August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787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Car Show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Labor Day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Road Rally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September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indent="0" algn="ctr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# Of Cultural Places &amp; Amenities </a:t>
                      </a:r>
                      <a:endParaRPr lang="en-US" sz="1000" b="0" i="0" u="none" strike="noStrike" baseline="50000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Bishop Baraga Historical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Site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Ozark One-Room School Museum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Lake Effect Community Arts 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94488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1 http</a:t>
            </a:r>
            <a:r>
              <a:rPr lang="en-US" sz="900" dirty="0"/>
              <a:t>://</a:t>
            </a:r>
            <a:r>
              <a:rPr lang="en-US" sz="900" dirty="0" smtClean="0"/>
              <a:t>www.cityofmanistique.org/community-calendar/month.calendar</a:t>
            </a:r>
          </a:p>
          <a:p>
            <a:r>
              <a:rPr lang="en-US" sz="900" dirty="0" smtClean="0"/>
              <a:t>2 </a:t>
            </a:r>
            <a:r>
              <a:rPr lang="en-US" sz="900" dirty="0"/>
              <a:t>http://</a:t>
            </a:r>
            <a:r>
              <a:rPr lang="en-US" sz="900" dirty="0" smtClean="0"/>
              <a:t>www.schoolcraftcounty.net/attractions.asp?Go=Schoolcraft</a:t>
            </a:r>
            <a:endParaRPr lang="en-US" sz="9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845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64466"/>
              </p:ext>
            </p:extLst>
          </p:nvPr>
        </p:nvGraphicFramePr>
        <p:xfrm>
          <a:off x="609600" y="1676400"/>
          <a:ext cx="6705599" cy="700340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71600"/>
                <a:gridCol w="1066800"/>
                <a:gridCol w="1676400"/>
                <a:gridCol w="457199"/>
                <a:gridCol w="914401"/>
                <a:gridCol w="152399"/>
                <a:gridCol w="1066800"/>
              </a:tblGrid>
              <a:tr h="50226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LABOR FORCE CHARACTERISTICS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931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Non-Agricultural Employment Reported by Place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Work </a:t>
                      </a:r>
                      <a:r>
                        <a:rPr lang="en-US" sz="1000" b="0" i="0" u="none" strike="noStrike" baseline="45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 Number Employed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268">
                <a:tc gridSpan="3"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2013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04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Mining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128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723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Construction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164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723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Manufacturing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189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954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Public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Utilities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723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Wholesale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723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Retail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430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723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Finance, Insurance &amp; Real Estate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265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723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Service*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738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257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Healthcare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212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732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Agriculture &amp; Forestry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190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723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Government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1,041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248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Total</a:t>
                      </a:r>
                      <a:r>
                        <a:rPr 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Black"/>
                        </a:rPr>
                        <a:t> -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3,394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3,329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574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Resident Employment Reported by Group Occupation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Latest Available Year 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24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Executive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24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Professional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24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Technician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24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Sales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24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Administrative/ Clerical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24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Service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24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Farming &amp; Forestry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24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Machine Operators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24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Transportation &amp; Public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Utilities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851">
                <a:tc rowSpan="2"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Labor Participation Rate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Percent (%)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Commute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To Work Time (2012)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Number</a:t>
                      </a:r>
                      <a:b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(#)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23">
                <a:tc gridSpan="2"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10 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1,321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46.03%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49.3%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to 19 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27.25%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50.7%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– 29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10.42%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minutes or more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16.30%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17.5 minutes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9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*Services includes Professional, Technical, Scientific, Administrative, Support, Waste and Remediation, Educational, Food and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Accommodation,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and other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33137" y="922020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Economic Modeling Specialist Inc.: http://www.economicmodeling.com/</a:t>
            </a:r>
          </a:p>
          <a:p>
            <a:r>
              <a:rPr lang="en-US" sz="900" dirty="0" smtClean="0"/>
              <a:t>2 </a:t>
            </a:r>
            <a:r>
              <a:rPr lang="en-US" sz="900" dirty="0"/>
              <a:t>http://factfinder2.census.gov/faces/tableservices/jsf/pages/productview.xhtml?pid=ACS_12_5YR_S2403</a:t>
            </a:r>
          </a:p>
          <a:p>
            <a:r>
              <a:rPr lang="en-US" sz="900" dirty="0" smtClean="0"/>
              <a:t>3 </a:t>
            </a:r>
            <a:r>
              <a:rPr lang="en-US" sz="900" dirty="0"/>
              <a:t>http://factfinder2.census.gov/faces/tableservices/jsf/pages/productview.xhtml?pid=ACS_12_5YR_B08012&amp;prodType=table</a:t>
            </a:r>
          </a:p>
          <a:p>
            <a:r>
              <a:rPr lang="en-US" sz="900" dirty="0" smtClean="0"/>
              <a:t>4 http</a:t>
            </a:r>
            <a:r>
              <a:rPr lang="en-US" sz="900" dirty="0"/>
              <a:t>://factfinder2.census.gov/faces/tableservices/jsf/pages/productview.xhtml?pid=ACS_12_5YR_DP03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190209"/>
              </p:ext>
            </p:extLst>
          </p:nvPr>
        </p:nvGraphicFramePr>
        <p:xfrm>
          <a:off x="685800" y="2057400"/>
          <a:ext cx="6096000" cy="26822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496235"/>
                <a:gridCol w="2599765"/>
              </a:tblGrid>
              <a:tr h="762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LABOR - MANAGEMENT RELATIONS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Is the State Right to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Union Elections – 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Companies w/50 or more Employees 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(Listing by Company, Last 5 Years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Number of Employees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effectLst/>
                          <a:latin typeface="Arial"/>
                        </a:rPr>
                        <a:t>FutureMark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147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effectLst/>
                          <a:latin typeface="Arial"/>
                        </a:rPr>
                        <a:t>Carmuesse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at Port Inland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60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072230"/>
              </p:ext>
            </p:extLst>
          </p:nvPr>
        </p:nvGraphicFramePr>
        <p:xfrm>
          <a:off x="304800" y="9525000"/>
          <a:ext cx="685800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9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Personal Communication with Paul Garber: Schoolcraft County Economic Development: http://www.schoolcraftedc.com/ 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743281"/>
              </p:ext>
            </p:extLst>
          </p:nvPr>
        </p:nvGraphicFramePr>
        <p:xfrm>
          <a:off x="457200" y="2667000"/>
          <a:ext cx="6857998" cy="373877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47800"/>
                <a:gridCol w="698597"/>
                <a:gridCol w="749203"/>
                <a:gridCol w="457200"/>
                <a:gridCol w="468833"/>
                <a:gridCol w="558412"/>
                <a:gridCol w="2477953"/>
              </a:tblGrid>
              <a:tr h="7620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VOCATIONAL/TECHNICAL CENTER 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RESOURCES</a:t>
                      </a:r>
                      <a:r>
                        <a:rPr lang="en-US" sz="1600" b="1" i="0" u="none" strike="noStrike" baseline="0" dirty="0" smtClean="0">
                          <a:effectLst/>
                          <a:latin typeface="Arial Black"/>
                        </a:rPr>
                        <a:t> EXCLUDING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COMMUNITY </a:t>
                      </a:r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COLLEGES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3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Institution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Enrollment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467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Total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Full-Time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Part-Time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Programs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74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Delta-Schoolcraft ISD Technical Career </a:t>
                      </a: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Center</a:t>
                      </a:r>
                      <a:r>
                        <a:rPr lang="en-US" sz="105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Escanaba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Delta</a:t>
                      </a:r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500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N/A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N/A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Machine Trades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Automotive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Medical/Lab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Welding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8120"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Programming/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Computer Science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779"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CAD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810712"/>
              </p:ext>
            </p:extLst>
          </p:nvPr>
        </p:nvGraphicFramePr>
        <p:xfrm>
          <a:off x="304800" y="9525000"/>
          <a:ext cx="685800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9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http://www.dsisd.k12.mi.us/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464521"/>
              </p:ext>
            </p:extLst>
          </p:nvPr>
        </p:nvGraphicFramePr>
        <p:xfrm>
          <a:off x="457200" y="1905000"/>
          <a:ext cx="7010401" cy="243839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01486"/>
                <a:gridCol w="1257422"/>
                <a:gridCol w="856827"/>
                <a:gridCol w="922865"/>
                <a:gridCol w="1066800"/>
                <a:gridCol w="838200"/>
                <a:gridCol w="1066801"/>
              </a:tblGrid>
              <a:tr h="85172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COMPANIES THAT HAVE EXPANDED IN THE </a:t>
                      </a:r>
                      <a:endParaRPr lang="en-US" sz="16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WITHIN THE LAST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>THREE YEARS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5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Type &amp; 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Company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Product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Service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Completion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Employment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4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City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747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New to the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618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China King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Manistique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Schoolcraft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Restaurant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618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Hiawatha Shores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Landfill, Inc.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Gulliver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Schoolcraft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Landfill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806481"/>
              </p:ext>
            </p:extLst>
          </p:nvPr>
        </p:nvGraphicFramePr>
        <p:xfrm>
          <a:off x="304800" y="9525000"/>
          <a:ext cx="685800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9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Personal Communication with Paul Garber: Schoolcraft County Economic Development: http://www.schoolcraftedc.com/ 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869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1482</Words>
  <Application>Microsoft Office PowerPoint</Application>
  <PresentationFormat>Custom</PresentationFormat>
  <Paragraphs>562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Kofsky</dc:creator>
  <cp:lastModifiedBy>Jennifer James-Mesloh</cp:lastModifiedBy>
  <cp:revision>204</cp:revision>
  <cp:lastPrinted>2014-05-14T20:05:51Z</cp:lastPrinted>
  <dcterms:created xsi:type="dcterms:W3CDTF">2013-12-19T16:04:12Z</dcterms:created>
  <dcterms:modified xsi:type="dcterms:W3CDTF">2014-07-11T18:11:43Z</dcterms:modified>
</cp:coreProperties>
</file>