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9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6B503C-69B8-42D8-9C47-992CE4D67696}"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126-ED41-41E8-9817-3D716B34CC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B503C-69B8-42D8-9C47-992CE4D67696}"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126-ED41-41E8-9817-3D716B34CC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B503C-69B8-42D8-9C47-992CE4D67696}"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126-ED41-41E8-9817-3D716B34CC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B503C-69B8-42D8-9C47-992CE4D67696}"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126-ED41-41E8-9817-3D716B34CC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B503C-69B8-42D8-9C47-992CE4D67696}"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1E126-ED41-41E8-9817-3D716B34CC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6B503C-69B8-42D8-9C47-992CE4D67696}"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1E126-ED41-41E8-9817-3D716B34CC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B503C-69B8-42D8-9C47-992CE4D67696}"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1E126-ED41-41E8-9817-3D716B34CC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6B503C-69B8-42D8-9C47-992CE4D67696}"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1E126-ED41-41E8-9817-3D716B34CC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B503C-69B8-42D8-9C47-992CE4D67696}"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1E126-ED41-41E8-9817-3D716B34CC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B503C-69B8-42D8-9C47-992CE4D67696}"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1E126-ED41-41E8-9817-3D716B34CCE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46B503C-69B8-42D8-9C47-992CE4D67696}" type="datetimeFigureOut">
              <a:rPr lang="en-US" smtClean="0"/>
              <a:t>11/27/2018</a:t>
            </a:fld>
            <a:endParaRPr lang="en-US"/>
          </a:p>
        </p:txBody>
      </p:sp>
      <p:sp>
        <p:nvSpPr>
          <p:cNvPr id="9" name="Slide Number Placeholder 8"/>
          <p:cNvSpPr>
            <a:spLocks noGrp="1"/>
          </p:cNvSpPr>
          <p:nvPr>
            <p:ph type="sldNum" sz="quarter" idx="11"/>
          </p:nvPr>
        </p:nvSpPr>
        <p:spPr/>
        <p:txBody>
          <a:bodyPr/>
          <a:lstStyle/>
          <a:p>
            <a:fld id="{1EC1E126-ED41-41E8-9817-3D716B34CCE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EC1E126-ED41-41E8-9817-3D716B34CCE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46B503C-69B8-42D8-9C47-992CE4D67696}" type="datetimeFigureOut">
              <a:rPr lang="en-US" smtClean="0"/>
              <a:t>11/27/2018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krbeck@nmu.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Grant Budgets and</a:t>
            </a:r>
            <a:br>
              <a:rPr lang="en-US" dirty="0" smtClean="0"/>
            </a:br>
            <a:r>
              <a:rPr lang="en-US" dirty="0" smtClean="0"/>
              <a:t>Budget Justifications</a:t>
            </a:r>
            <a:endParaRPr lang="en-US" dirty="0"/>
          </a:p>
        </p:txBody>
      </p:sp>
      <p:sp>
        <p:nvSpPr>
          <p:cNvPr id="3" name="Subtitle 2"/>
          <p:cNvSpPr>
            <a:spLocks noGrp="1"/>
          </p:cNvSpPr>
          <p:nvPr>
            <p:ph type="subTitle" idx="1"/>
          </p:nvPr>
        </p:nvSpPr>
        <p:spPr/>
        <p:txBody>
          <a:bodyPr>
            <a:normAutofit/>
          </a:bodyPr>
          <a:lstStyle/>
          <a:p>
            <a:r>
              <a:rPr lang="en-US" dirty="0" smtClean="0"/>
              <a:t>November 2018</a:t>
            </a:r>
            <a:endParaRPr lang="en-US" dirty="0" smtClean="0"/>
          </a:p>
          <a:p>
            <a:endParaRPr lang="en-US" dirty="0"/>
          </a:p>
        </p:txBody>
      </p:sp>
    </p:spTree>
    <p:extLst>
      <p:ext uri="{BB962C8B-B14F-4D97-AF65-F5344CB8AC3E}">
        <p14:creationId xmlns:p14="http://schemas.microsoft.com/office/powerpoint/2010/main" val="220494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Allocable Costs</a:t>
            </a:r>
            <a:endParaRPr lang="en-US" dirty="0"/>
          </a:p>
        </p:txBody>
      </p:sp>
      <p:sp>
        <p:nvSpPr>
          <p:cNvPr id="3" name="Content Placeholder 2"/>
          <p:cNvSpPr>
            <a:spLocks noGrp="1"/>
          </p:cNvSpPr>
          <p:nvPr>
            <p:ph idx="1"/>
          </p:nvPr>
        </p:nvSpPr>
        <p:spPr/>
        <p:txBody>
          <a:bodyPr/>
          <a:lstStyle/>
          <a:p>
            <a:r>
              <a:rPr lang="en-US" dirty="0" smtClean="0"/>
              <a:t>A cost is allocable to a particular objective according to the relative benefits accrued to the objective.</a:t>
            </a:r>
          </a:p>
          <a:p>
            <a:r>
              <a:rPr lang="en-US" dirty="0" smtClean="0"/>
              <a:t>Any cost allocable to a particular award or other cost objective may not be shifted to other federal awards simply to overcome funding deficiencies nor to avoid restrictions imposed by law or by the terms of the award.</a:t>
            </a:r>
            <a:endParaRPr lang="en-US" dirty="0"/>
          </a:p>
        </p:txBody>
      </p:sp>
    </p:spTree>
    <p:extLst>
      <p:ext uri="{BB962C8B-B14F-4D97-AF65-F5344CB8AC3E}">
        <p14:creationId xmlns:p14="http://schemas.microsoft.com/office/powerpoint/2010/main" val="3760819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Cost</a:t>
            </a:r>
            <a:endParaRPr lang="en-US" dirty="0"/>
          </a:p>
        </p:txBody>
      </p:sp>
      <p:sp>
        <p:nvSpPr>
          <p:cNvPr id="3" name="Content Placeholder 2"/>
          <p:cNvSpPr>
            <a:spLocks noGrp="1"/>
          </p:cNvSpPr>
          <p:nvPr>
            <p:ph idx="1"/>
          </p:nvPr>
        </p:nvSpPr>
        <p:spPr/>
        <p:txBody>
          <a:bodyPr/>
          <a:lstStyle/>
          <a:p>
            <a:r>
              <a:rPr lang="en-US" dirty="0" smtClean="0"/>
              <a:t>A cost is considered reasonable if the goods or services acquired, and the amount involved, reflect action that a prudent person would take under the circumstances.</a:t>
            </a:r>
            <a:endParaRPr lang="en-US" dirty="0"/>
          </a:p>
        </p:txBody>
      </p:sp>
    </p:spTree>
    <p:extLst>
      <p:ext uri="{BB962C8B-B14F-4D97-AF65-F5344CB8AC3E}">
        <p14:creationId xmlns:p14="http://schemas.microsoft.com/office/powerpoint/2010/main" val="298392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to Consider</a:t>
            </a:r>
            <a:endParaRPr lang="en-US" dirty="0"/>
          </a:p>
        </p:txBody>
      </p:sp>
      <p:sp>
        <p:nvSpPr>
          <p:cNvPr id="3" name="Content Placeholder 2"/>
          <p:cNvSpPr>
            <a:spLocks noGrp="1"/>
          </p:cNvSpPr>
          <p:nvPr>
            <p:ph idx="1"/>
          </p:nvPr>
        </p:nvSpPr>
        <p:spPr/>
        <p:txBody>
          <a:bodyPr>
            <a:normAutofit/>
          </a:bodyPr>
          <a:lstStyle/>
          <a:p>
            <a:r>
              <a:rPr lang="en-US" dirty="0" smtClean="0"/>
              <a:t>Is the cost necessary for the performance of the project?</a:t>
            </a:r>
          </a:p>
          <a:p>
            <a:r>
              <a:rPr lang="en-US" dirty="0" smtClean="0"/>
              <a:t>Was the cost budgeted in the proposal budget?</a:t>
            </a:r>
          </a:p>
          <a:p>
            <a:r>
              <a:rPr lang="en-US" dirty="0" smtClean="0"/>
              <a:t>What laws and regulations should be considered – what are the terms and conditions of the award?</a:t>
            </a:r>
          </a:p>
          <a:p>
            <a:r>
              <a:rPr lang="en-US" dirty="0" smtClean="0"/>
              <a:t>Did all individuals act with prudence and satisfy their responsibilities to both the institution and the federal government?</a:t>
            </a:r>
            <a:endParaRPr lang="en-US" dirty="0"/>
          </a:p>
        </p:txBody>
      </p:sp>
    </p:spTree>
    <p:extLst>
      <p:ext uri="{BB962C8B-B14F-4D97-AF65-F5344CB8AC3E}">
        <p14:creationId xmlns:p14="http://schemas.microsoft.com/office/powerpoint/2010/main" val="595922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Unallowable Costs</a:t>
            </a:r>
            <a:endParaRPr lang="en-US" dirty="0"/>
          </a:p>
        </p:txBody>
      </p:sp>
      <p:sp>
        <p:nvSpPr>
          <p:cNvPr id="3" name="Content Placeholder 2"/>
          <p:cNvSpPr>
            <a:spLocks noGrp="1"/>
          </p:cNvSpPr>
          <p:nvPr>
            <p:ph idx="1"/>
          </p:nvPr>
        </p:nvSpPr>
        <p:spPr/>
        <p:txBody>
          <a:bodyPr/>
          <a:lstStyle/>
          <a:p>
            <a:r>
              <a:rPr lang="en-US" dirty="0" smtClean="0"/>
              <a:t>Alcoholic beverages not part of an approved protocol</a:t>
            </a:r>
          </a:p>
          <a:p>
            <a:r>
              <a:rPr lang="en-US" dirty="0" smtClean="0"/>
              <a:t>Bad debts/directly associated legal costs</a:t>
            </a:r>
          </a:p>
          <a:p>
            <a:r>
              <a:rPr lang="en-US" dirty="0" smtClean="0"/>
              <a:t>First class air travel (usually)</a:t>
            </a:r>
          </a:p>
          <a:p>
            <a:r>
              <a:rPr lang="en-US" dirty="0" smtClean="0"/>
              <a:t>Product advertising</a:t>
            </a:r>
          </a:p>
          <a:p>
            <a:r>
              <a:rPr lang="en-US" dirty="0" smtClean="0"/>
              <a:t>Promotional items and social club memberships</a:t>
            </a:r>
            <a:endParaRPr lang="en-US" dirty="0"/>
          </a:p>
        </p:txBody>
      </p:sp>
    </p:spTree>
    <p:extLst>
      <p:ext uri="{BB962C8B-B14F-4D97-AF65-F5344CB8AC3E}">
        <p14:creationId xmlns:p14="http://schemas.microsoft.com/office/powerpoint/2010/main" val="91481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Principles</a:t>
            </a:r>
            <a:endParaRPr lang="en-US" dirty="0"/>
          </a:p>
        </p:txBody>
      </p:sp>
      <p:sp>
        <p:nvSpPr>
          <p:cNvPr id="3" name="Content Placeholder 2"/>
          <p:cNvSpPr>
            <a:spLocks noGrp="1"/>
          </p:cNvSpPr>
          <p:nvPr>
            <p:ph idx="1"/>
          </p:nvPr>
        </p:nvSpPr>
        <p:spPr/>
        <p:txBody>
          <a:bodyPr/>
          <a:lstStyle/>
          <a:p>
            <a:r>
              <a:rPr lang="en-US" dirty="0" smtClean="0"/>
              <a:t>Most funding agencies require that a proposed budget be based on a “good faith estimate” of the anticipated costs.  A person may not knowingly include false, inaccurate or misleading cost information.  </a:t>
            </a:r>
            <a:endParaRPr lang="en-US" dirty="0"/>
          </a:p>
          <a:p>
            <a:r>
              <a:rPr lang="en-US" dirty="0" smtClean="0"/>
              <a:t>What you put into the budget and justification turns into your commitment to the sponsor.</a:t>
            </a:r>
            <a:endParaRPr lang="en-US" dirty="0"/>
          </a:p>
        </p:txBody>
      </p:sp>
    </p:spTree>
    <p:extLst>
      <p:ext uri="{BB962C8B-B14F-4D97-AF65-F5344CB8AC3E}">
        <p14:creationId xmlns:p14="http://schemas.microsoft.com/office/powerpoint/2010/main" val="160796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Constructing a budget</a:t>
            </a:r>
            <a:endParaRPr lang="en-US" dirty="0"/>
          </a:p>
        </p:txBody>
      </p:sp>
      <p:sp>
        <p:nvSpPr>
          <p:cNvPr id="5" name="Text Placeholder 4"/>
          <p:cNvSpPr>
            <a:spLocks noGrp="1"/>
          </p:cNvSpPr>
          <p:nvPr>
            <p:ph type="body" idx="1"/>
          </p:nvPr>
        </p:nvSpPr>
        <p:spPr/>
        <p:txBody>
          <a:bodyPr/>
          <a:lstStyle/>
          <a:p>
            <a:r>
              <a:rPr lang="en-US" dirty="0" smtClean="0"/>
              <a:t>Essential Elements</a:t>
            </a:r>
            <a:endParaRPr lang="en-US" dirty="0"/>
          </a:p>
        </p:txBody>
      </p:sp>
    </p:spTree>
    <p:extLst>
      <p:ext uri="{BB962C8B-B14F-4D97-AF65-F5344CB8AC3E}">
        <p14:creationId xmlns:p14="http://schemas.microsoft.com/office/powerpoint/2010/main" val="28979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Direct Costs</a:t>
            </a:r>
            <a:endParaRPr lang="en-US" dirty="0"/>
          </a:p>
        </p:txBody>
      </p:sp>
      <p:sp>
        <p:nvSpPr>
          <p:cNvPr id="5" name="Content Placeholder 4"/>
          <p:cNvSpPr>
            <a:spLocks noGrp="1"/>
          </p:cNvSpPr>
          <p:nvPr>
            <p:ph idx="1"/>
          </p:nvPr>
        </p:nvSpPr>
        <p:spPr/>
        <p:txBody>
          <a:bodyPr/>
          <a:lstStyle/>
          <a:p>
            <a:r>
              <a:rPr lang="en-US" dirty="0" smtClean="0"/>
              <a:t>Expenditures needed to carry out the project</a:t>
            </a:r>
          </a:p>
          <a:p>
            <a:r>
              <a:rPr lang="en-US" dirty="0" smtClean="0"/>
              <a:t>Usually include:</a:t>
            </a:r>
          </a:p>
          <a:p>
            <a:pPr lvl="1"/>
            <a:r>
              <a:rPr lang="en-US" dirty="0" smtClean="0"/>
              <a:t>Salaries and benefits</a:t>
            </a:r>
          </a:p>
          <a:p>
            <a:pPr lvl="1"/>
            <a:r>
              <a:rPr lang="en-US" dirty="0" smtClean="0"/>
              <a:t>Travel expenses</a:t>
            </a:r>
          </a:p>
          <a:p>
            <a:pPr lvl="1"/>
            <a:r>
              <a:rPr lang="en-US" dirty="0" smtClean="0"/>
              <a:t>Supplies</a:t>
            </a:r>
          </a:p>
          <a:p>
            <a:pPr lvl="1"/>
            <a:r>
              <a:rPr lang="en-US" dirty="0" smtClean="0"/>
              <a:t>Contractual Services</a:t>
            </a:r>
          </a:p>
          <a:p>
            <a:pPr lvl="1"/>
            <a:r>
              <a:rPr lang="en-US" dirty="0" smtClean="0"/>
              <a:t>Equipment</a:t>
            </a:r>
          </a:p>
          <a:p>
            <a:pPr lvl="1"/>
            <a:r>
              <a:rPr lang="en-US" dirty="0" smtClean="0"/>
              <a:t>Tuition</a:t>
            </a:r>
            <a:endParaRPr lang="en-US" dirty="0"/>
          </a:p>
        </p:txBody>
      </p:sp>
    </p:spTree>
    <p:extLst>
      <p:ext uri="{BB962C8B-B14F-4D97-AF65-F5344CB8AC3E}">
        <p14:creationId xmlns:p14="http://schemas.microsoft.com/office/powerpoint/2010/main" val="1464006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Salaries and Wages</a:t>
            </a:r>
            <a:endParaRPr lang="en-US" dirty="0"/>
          </a:p>
        </p:txBody>
      </p:sp>
      <p:sp>
        <p:nvSpPr>
          <p:cNvPr id="3" name="Content Placeholder 2"/>
          <p:cNvSpPr>
            <a:spLocks noGrp="1"/>
          </p:cNvSpPr>
          <p:nvPr>
            <p:ph idx="1"/>
          </p:nvPr>
        </p:nvSpPr>
        <p:spPr/>
        <p:txBody>
          <a:bodyPr/>
          <a:lstStyle/>
          <a:p>
            <a:r>
              <a:rPr lang="en-US" dirty="0" smtClean="0"/>
              <a:t>Principal investigator or project director</a:t>
            </a:r>
          </a:p>
          <a:p>
            <a:r>
              <a:rPr lang="en-US" dirty="0" smtClean="0"/>
              <a:t>Coordinator, manager</a:t>
            </a:r>
          </a:p>
          <a:p>
            <a:r>
              <a:rPr lang="en-US" dirty="0" smtClean="0"/>
              <a:t>Research assistant</a:t>
            </a:r>
          </a:p>
          <a:p>
            <a:r>
              <a:rPr lang="en-US" dirty="0" smtClean="0"/>
              <a:t>Postdoctoral fellow</a:t>
            </a:r>
          </a:p>
          <a:p>
            <a:r>
              <a:rPr lang="en-US" dirty="0" smtClean="0"/>
              <a:t>Graduate assistant</a:t>
            </a:r>
          </a:p>
          <a:p>
            <a:r>
              <a:rPr lang="en-US" dirty="0" smtClean="0"/>
              <a:t>Technician</a:t>
            </a:r>
          </a:p>
          <a:p>
            <a:r>
              <a:rPr lang="en-US" dirty="0" smtClean="0"/>
              <a:t>Undergraduate student</a:t>
            </a:r>
            <a:endParaRPr lang="en-US" dirty="0"/>
          </a:p>
        </p:txBody>
      </p:sp>
    </p:spTree>
    <p:extLst>
      <p:ext uri="{BB962C8B-B14F-4D97-AF65-F5344CB8AC3E}">
        <p14:creationId xmlns:p14="http://schemas.microsoft.com/office/powerpoint/2010/main" val="3421903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Travel expenses – ground transportation, airfare, lodging, meals – conferences, meetings, fieldwork</a:t>
            </a:r>
          </a:p>
          <a:p>
            <a:r>
              <a:rPr lang="en-US" dirty="0" smtClean="0"/>
              <a:t>Supplies – laboratory, photographic, animal care, educational/instructional</a:t>
            </a:r>
          </a:p>
          <a:p>
            <a:r>
              <a:rPr lang="en-US" dirty="0" smtClean="0"/>
              <a:t>Contractual – outside lab analysis fees, rental fees, shipping, training, testing, honoraria (non-NMU employees)</a:t>
            </a:r>
            <a:endParaRPr lang="en-US" dirty="0"/>
          </a:p>
        </p:txBody>
      </p:sp>
    </p:spTree>
    <p:extLst>
      <p:ext uri="{BB962C8B-B14F-4D97-AF65-F5344CB8AC3E}">
        <p14:creationId xmlns:p14="http://schemas.microsoft.com/office/powerpoint/2010/main" val="4033660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Subawards</a:t>
            </a:r>
            <a:r>
              <a:rPr lang="en-US" dirty="0" smtClean="0"/>
              <a:t> – portions of a budget for cost of project activities carried out by others at another institution or agency</a:t>
            </a:r>
          </a:p>
          <a:p>
            <a:r>
              <a:rPr lang="en-US" dirty="0" smtClean="0"/>
              <a:t>Equipment – typically items over $5,000 (laboratory, office, medical, audio-visual)</a:t>
            </a:r>
            <a:endParaRPr lang="en-US" dirty="0"/>
          </a:p>
        </p:txBody>
      </p:sp>
    </p:spTree>
    <p:extLst>
      <p:ext uri="{BB962C8B-B14F-4D97-AF65-F5344CB8AC3E}">
        <p14:creationId xmlns:p14="http://schemas.microsoft.com/office/powerpoint/2010/main" val="326800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Governing Policies</a:t>
            </a:r>
            <a:endParaRPr lang="en-US" dirty="0"/>
          </a:p>
        </p:txBody>
      </p:sp>
      <p:sp>
        <p:nvSpPr>
          <p:cNvPr id="4" name="Text Placeholder 3"/>
          <p:cNvSpPr>
            <a:spLocks noGrp="1"/>
          </p:cNvSpPr>
          <p:nvPr>
            <p:ph type="body" idx="1"/>
          </p:nvPr>
        </p:nvSpPr>
        <p:spPr/>
        <p:txBody>
          <a:bodyPr/>
          <a:lstStyle/>
          <a:p>
            <a:r>
              <a:rPr lang="en-US" dirty="0" smtClean="0"/>
              <a:t>Rules and Regulation</a:t>
            </a:r>
            <a:endParaRPr lang="en-US" dirty="0"/>
          </a:p>
        </p:txBody>
      </p:sp>
    </p:spTree>
    <p:extLst>
      <p:ext uri="{BB962C8B-B14F-4D97-AF65-F5344CB8AC3E}">
        <p14:creationId xmlns:p14="http://schemas.microsoft.com/office/powerpoint/2010/main" val="3430794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F&amp;A/Indirect Costs/Overhead</a:t>
            </a:r>
            <a:endParaRPr lang="en-US" dirty="0"/>
          </a:p>
        </p:txBody>
      </p:sp>
      <p:sp>
        <p:nvSpPr>
          <p:cNvPr id="3" name="Content Placeholder 2"/>
          <p:cNvSpPr>
            <a:spLocks noGrp="1"/>
          </p:cNvSpPr>
          <p:nvPr>
            <p:ph idx="1"/>
          </p:nvPr>
        </p:nvSpPr>
        <p:spPr/>
        <p:txBody>
          <a:bodyPr>
            <a:normAutofit/>
          </a:bodyPr>
          <a:lstStyle/>
          <a:p>
            <a:r>
              <a:rPr lang="en-US" dirty="0" smtClean="0"/>
              <a:t>Indirect costs are University operating expenditures incurred for common objectives which are not allocated to a specific project.</a:t>
            </a:r>
          </a:p>
          <a:p>
            <a:r>
              <a:rPr lang="en-US" dirty="0" smtClean="0"/>
              <a:t>Examples: Facilities (labs, offices, etc.), administrative services (purchasing, personnel, accounting, pre-award services, post-award project management, maintenance, utilities, dept. office expenses.</a:t>
            </a:r>
          </a:p>
          <a:p>
            <a:r>
              <a:rPr lang="en-US" dirty="0" smtClean="0"/>
              <a:t>NMU’s rate: 34.5% of salaries, wages, fringe</a:t>
            </a:r>
            <a:endParaRPr lang="en-US" dirty="0"/>
          </a:p>
        </p:txBody>
      </p:sp>
    </p:spTree>
    <p:extLst>
      <p:ext uri="{BB962C8B-B14F-4D97-AF65-F5344CB8AC3E}">
        <p14:creationId xmlns:p14="http://schemas.microsoft.com/office/powerpoint/2010/main" val="913449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Cost Share</a:t>
            </a:r>
            <a:endParaRPr lang="en-US" dirty="0"/>
          </a:p>
        </p:txBody>
      </p:sp>
      <p:sp>
        <p:nvSpPr>
          <p:cNvPr id="3" name="Content Placeholder 2"/>
          <p:cNvSpPr>
            <a:spLocks noGrp="1"/>
          </p:cNvSpPr>
          <p:nvPr>
            <p:ph idx="1"/>
          </p:nvPr>
        </p:nvSpPr>
        <p:spPr/>
        <p:txBody>
          <a:bodyPr/>
          <a:lstStyle/>
          <a:p>
            <a:r>
              <a:rPr lang="en-US" dirty="0" smtClean="0"/>
              <a:t>Mandatory – required condition of award</a:t>
            </a:r>
          </a:p>
          <a:p>
            <a:r>
              <a:rPr lang="en-US" dirty="0" smtClean="0"/>
              <a:t>Voluntary Committed – offered, excess of mandatory, not a condition to be considered for the award</a:t>
            </a:r>
          </a:p>
          <a:p>
            <a:pPr marL="0" indent="0">
              <a:buNone/>
            </a:pPr>
            <a:endParaRPr lang="en-US" dirty="0"/>
          </a:p>
        </p:txBody>
      </p:sp>
    </p:spTree>
    <p:extLst>
      <p:ext uri="{BB962C8B-B14F-4D97-AF65-F5344CB8AC3E}">
        <p14:creationId xmlns:p14="http://schemas.microsoft.com/office/powerpoint/2010/main" val="3418740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Sources of Cost Share</a:t>
            </a:r>
            <a:endParaRPr lang="en-US" dirty="0"/>
          </a:p>
        </p:txBody>
      </p:sp>
      <p:sp>
        <p:nvSpPr>
          <p:cNvPr id="3" name="Content Placeholder 2"/>
          <p:cNvSpPr>
            <a:spLocks noGrp="1"/>
          </p:cNvSpPr>
          <p:nvPr>
            <p:ph idx="1"/>
          </p:nvPr>
        </p:nvSpPr>
        <p:spPr/>
        <p:txBody>
          <a:bodyPr>
            <a:normAutofit/>
          </a:bodyPr>
          <a:lstStyle/>
          <a:p>
            <a:r>
              <a:rPr lang="en-US" dirty="0" smtClean="0"/>
              <a:t>Employee time, including fringe benefits</a:t>
            </a:r>
          </a:p>
          <a:p>
            <a:r>
              <a:rPr lang="en-US" dirty="0" smtClean="0"/>
              <a:t>Graduate assistants, undergraduate students</a:t>
            </a:r>
          </a:p>
          <a:p>
            <a:r>
              <a:rPr lang="en-US" dirty="0" smtClean="0"/>
              <a:t>Equipment</a:t>
            </a:r>
          </a:p>
          <a:p>
            <a:r>
              <a:rPr lang="en-US" dirty="0" smtClean="0"/>
              <a:t>Volunteer time or other contributed items</a:t>
            </a:r>
          </a:p>
          <a:p>
            <a:r>
              <a:rPr lang="en-US" dirty="0" smtClean="0"/>
              <a:t>Unrecovered F&amp;A </a:t>
            </a:r>
          </a:p>
          <a:p>
            <a:r>
              <a:rPr lang="en-US" dirty="0" err="1" smtClean="0"/>
              <a:t>Subrecipient</a:t>
            </a:r>
            <a:r>
              <a:rPr lang="en-US" dirty="0" smtClean="0"/>
              <a:t> cost-sharing</a:t>
            </a:r>
          </a:p>
          <a:p>
            <a:r>
              <a:rPr lang="en-US" dirty="0" smtClean="0"/>
              <a:t>Directly related supplies and services</a:t>
            </a:r>
          </a:p>
          <a:p>
            <a:r>
              <a:rPr lang="en-US" dirty="0" smtClean="0"/>
              <a:t>Travel</a:t>
            </a:r>
            <a:endParaRPr lang="en-US" dirty="0"/>
          </a:p>
        </p:txBody>
      </p:sp>
    </p:spTree>
    <p:extLst>
      <p:ext uri="{BB962C8B-B14F-4D97-AF65-F5344CB8AC3E}">
        <p14:creationId xmlns:p14="http://schemas.microsoft.com/office/powerpoint/2010/main" val="3556481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Sample budget</a:t>
            </a:r>
            <a:endParaRPr lang="en-US" dirty="0"/>
          </a:p>
        </p:txBody>
      </p:sp>
      <p:sp>
        <p:nvSpPr>
          <p:cNvPr id="5" name="Text Placeholder 4"/>
          <p:cNvSpPr>
            <a:spLocks noGrp="1"/>
          </p:cNvSpPr>
          <p:nvPr>
            <p:ph type="body" idx="1"/>
          </p:nvPr>
        </p:nvSpPr>
        <p:spPr/>
        <p:txBody>
          <a:bodyPr/>
          <a:lstStyle/>
          <a:p>
            <a:r>
              <a:rPr lang="en-US" dirty="0" smtClean="0"/>
              <a:t>Adding it all up</a:t>
            </a:r>
            <a:endParaRPr lang="en-US" dirty="0"/>
          </a:p>
        </p:txBody>
      </p:sp>
    </p:spTree>
    <p:extLst>
      <p:ext uri="{BB962C8B-B14F-4D97-AF65-F5344CB8AC3E}">
        <p14:creationId xmlns:p14="http://schemas.microsoft.com/office/powerpoint/2010/main" val="1263410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 Expenses</a:t>
            </a:r>
            <a:endParaRPr lang="en-US" dirty="0"/>
          </a:p>
        </p:txBody>
      </p:sp>
      <p:sp>
        <p:nvSpPr>
          <p:cNvPr id="5" name="Content Placeholder 4"/>
          <p:cNvSpPr>
            <a:spLocks noGrp="1"/>
          </p:cNvSpPr>
          <p:nvPr>
            <p:ph idx="1"/>
          </p:nvPr>
        </p:nvSpPr>
        <p:spPr/>
        <p:txBody>
          <a:bodyPr>
            <a:normAutofit/>
          </a:bodyPr>
          <a:lstStyle/>
          <a:p>
            <a:r>
              <a:rPr lang="en-US" dirty="0" smtClean="0"/>
              <a:t>Principal Investigator – Prof. Plum – 20% time ($50,000 annual salary)</a:t>
            </a:r>
          </a:p>
          <a:p>
            <a:r>
              <a:rPr lang="en-US" dirty="0" smtClean="0"/>
              <a:t>1 Graduate Research Assistant</a:t>
            </a:r>
          </a:p>
          <a:p>
            <a:r>
              <a:rPr lang="en-US" dirty="0" smtClean="0"/>
              <a:t>Travel 3 trips at $2,000 each</a:t>
            </a:r>
          </a:p>
          <a:p>
            <a:r>
              <a:rPr lang="en-US" dirty="0" smtClean="0"/>
              <a:t>Supplies: $8,800</a:t>
            </a:r>
          </a:p>
          <a:p>
            <a:r>
              <a:rPr lang="en-US" dirty="0" smtClean="0"/>
              <a:t>Flowers for grant administer: $50</a:t>
            </a:r>
          </a:p>
          <a:p>
            <a:r>
              <a:rPr lang="en-US" dirty="0" smtClean="0"/>
              <a:t>Tuition</a:t>
            </a:r>
          </a:p>
          <a:p>
            <a:r>
              <a:rPr lang="en-US" dirty="0" err="1" smtClean="0"/>
              <a:t>Subaward</a:t>
            </a:r>
            <a:r>
              <a:rPr lang="en-US" dirty="0" smtClean="0"/>
              <a:t>: $30,000</a:t>
            </a:r>
            <a:endParaRPr lang="en-US" dirty="0"/>
          </a:p>
        </p:txBody>
      </p:sp>
    </p:spTree>
    <p:extLst>
      <p:ext uri="{BB962C8B-B14F-4D97-AF65-F5344CB8AC3E}">
        <p14:creationId xmlns:p14="http://schemas.microsoft.com/office/powerpoint/2010/main" val="2376919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Justification</a:t>
            </a:r>
            <a:endParaRPr lang="en-US" dirty="0"/>
          </a:p>
        </p:txBody>
      </p:sp>
      <p:sp>
        <p:nvSpPr>
          <p:cNvPr id="5" name="Text Placeholder 4"/>
          <p:cNvSpPr>
            <a:spLocks noGrp="1"/>
          </p:cNvSpPr>
          <p:nvPr>
            <p:ph type="body" idx="1"/>
          </p:nvPr>
        </p:nvSpPr>
        <p:spPr/>
        <p:txBody>
          <a:bodyPr/>
          <a:lstStyle/>
          <a:p>
            <a:r>
              <a:rPr lang="en-US" dirty="0" smtClean="0"/>
              <a:t>Provide a rationale</a:t>
            </a:r>
            <a:endParaRPr lang="en-US" dirty="0"/>
          </a:p>
        </p:txBody>
      </p:sp>
    </p:spTree>
    <p:extLst>
      <p:ext uri="{BB962C8B-B14F-4D97-AF65-F5344CB8AC3E}">
        <p14:creationId xmlns:p14="http://schemas.microsoft.com/office/powerpoint/2010/main" val="2218758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Budget Justification</a:t>
            </a:r>
            <a:endParaRPr lang="en-US" dirty="0"/>
          </a:p>
        </p:txBody>
      </p:sp>
      <p:sp>
        <p:nvSpPr>
          <p:cNvPr id="5" name="Content Placeholder 4"/>
          <p:cNvSpPr>
            <a:spLocks noGrp="1"/>
          </p:cNvSpPr>
          <p:nvPr>
            <p:ph idx="1"/>
          </p:nvPr>
        </p:nvSpPr>
        <p:spPr/>
        <p:txBody>
          <a:bodyPr/>
          <a:lstStyle/>
          <a:p>
            <a:r>
              <a:rPr lang="en-US" dirty="0" smtClean="0"/>
              <a:t>Identifies your costs and explains the need for them.</a:t>
            </a:r>
          </a:p>
          <a:p>
            <a:r>
              <a:rPr lang="en-US" dirty="0" smtClean="0"/>
              <a:t>Answers any questions a reviewer may have about how you calculated your costs</a:t>
            </a:r>
          </a:p>
          <a:p>
            <a:r>
              <a:rPr lang="en-US" dirty="0" smtClean="0"/>
              <a:t>Indicates the base salaries and any yearly increases</a:t>
            </a:r>
          </a:p>
          <a:p>
            <a:r>
              <a:rPr lang="en-US" dirty="0" smtClean="0"/>
              <a:t>Should reflect the objectives of the project.</a:t>
            </a:r>
            <a:endParaRPr lang="en-US" dirty="0"/>
          </a:p>
        </p:txBody>
      </p:sp>
    </p:spTree>
    <p:extLst>
      <p:ext uri="{BB962C8B-B14F-4D97-AF65-F5344CB8AC3E}">
        <p14:creationId xmlns:p14="http://schemas.microsoft.com/office/powerpoint/2010/main" val="2502205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a:t>
            </a:r>
            <a:endParaRPr lang="en-US" dirty="0"/>
          </a:p>
        </p:txBody>
      </p:sp>
      <p:sp>
        <p:nvSpPr>
          <p:cNvPr id="3" name="Content Placeholder 2"/>
          <p:cNvSpPr>
            <a:spLocks noGrp="1"/>
          </p:cNvSpPr>
          <p:nvPr>
            <p:ph idx="1"/>
          </p:nvPr>
        </p:nvSpPr>
        <p:spPr/>
        <p:txBody>
          <a:bodyPr/>
          <a:lstStyle/>
          <a:p>
            <a:r>
              <a:rPr lang="en-US" dirty="0" smtClean="0"/>
              <a:t>Be sure everything in your budget is referenced in the proposal and everything in your proposal that would incur cost is explained in the justification.</a:t>
            </a:r>
          </a:p>
          <a:p>
            <a:r>
              <a:rPr lang="en-US" dirty="0" smtClean="0"/>
              <a:t>Follow the same order as the budget</a:t>
            </a:r>
          </a:p>
          <a:p>
            <a:r>
              <a:rPr lang="en-US" dirty="0" smtClean="0"/>
              <a:t>The more “unusual” the request, the more justification needed (personal computers)</a:t>
            </a:r>
            <a:endParaRPr lang="en-US" dirty="0"/>
          </a:p>
        </p:txBody>
      </p:sp>
    </p:spTree>
    <p:extLst>
      <p:ext uri="{BB962C8B-B14F-4D97-AF65-F5344CB8AC3E}">
        <p14:creationId xmlns:p14="http://schemas.microsoft.com/office/powerpoint/2010/main" val="1200654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Salaries and Wages	</a:t>
            </a:r>
            <a:endParaRPr lang="en-US" dirty="0"/>
          </a:p>
        </p:txBody>
      </p:sp>
      <p:sp>
        <p:nvSpPr>
          <p:cNvPr id="3" name="Content Placeholder 2"/>
          <p:cNvSpPr>
            <a:spLocks noGrp="1"/>
          </p:cNvSpPr>
          <p:nvPr>
            <p:ph idx="1"/>
          </p:nvPr>
        </p:nvSpPr>
        <p:spPr/>
        <p:txBody>
          <a:bodyPr/>
          <a:lstStyle/>
          <a:p>
            <a:r>
              <a:rPr lang="en-US" dirty="0" smtClean="0"/>
              <a:t>Provide enough detail to make it clear why each person is necessary to the project and what the contribution will be:</a:t>
            </a:r>
          </a:p>
          <a:p>
            <a:pPr lvl="1"/>
            <a:r>
              <a:rPr lang="en-US" dirty="0" smtClean="0"/>
              <a:t>PI: P. Plum, PhD is Assistant Professor of __ in the __ department, with extensive experience in __. Dr. Plum will be responsible for __.</a:t>
            </a:r>
          </a:p>
          <a:p>
            <a:pPr lvl="1"/>
            <a:r>
              <a:rPr lang="en-US" dirty="0" smtClean="0"/>
              <a:t> Research Assistant: TBN, MS, will work with __ on __.  In year one, this RA will __. </a:t>
            </a:r>
            <a:endParaRPr lang="en-US" dirty="0"/>
          </a:p>
        </p:txBody>
      </p:sp>
    </p:spTree>
    <p:extLst>
      <p:ext uri="{BB962C8B-B14F-4D97-AF65-F5344CB8AC3E}">
        <p14:creationId xmlns:p14="http://schemas.microsoft.com/office/powerpoint/2010/main" val="4109854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Duties</a:t>
            </a:r>
            <a:endParaRPr lang="en-US" dirty="0"/>
          </a:p>
        </p:txBody>
      </p:sp>
      <p:sp>
        <p:nvSpPr>
          <p:cNvPr id="3" name="Content Placeholder 2"/>
          <p:cNvSpPr>
            <a:spLocks noGrp="1"/>
          </p:cNvSpPr>
          <p:nvPr>
            <p:ph idx="1"/>
          </p:nvPr>
        </p:nvSpPr>
        <p:spPr/>
        <p:txBody>
          <a:bodyPr>
            <a:normAutofit/>
          </a:bodyPr>
          <a:lstStyle/>
          <a:p>
            <a:r>
              <a:rPr lang="en-US" dirty="0" smtClean="0"/>
              <a:t>Weak: C. Mustard will analyze all data associated with the project.</a:t>
            </a:r>
          </a:p>
          <a:p>
            <a:r>
              <a:rPr lang="en-US" dirty="0" smtClean="0"/>
              <a:t>Strong: C. Mustard will be responsible for statistical analysis of data collected in experiments 1-3 which are directly tied to specific aims 3 and 4.  He will also be responsible for day-to-day project planning, coordination with experts at partnering institutions, writing all progress reports, and supervising the RA.</a:t>
            </a:r>
            <a:endParaRPr lang="en-US" dirty="0"/>
          </a:p>
        </p:txBody>
      </p:sp>
    </p:spTree>
    <p:extLst>
      <p:ext uri="{BB962C8B-B14F-4D97-AF65-F5344CB8AC3E}">
        <p14:creationId xmlns:p14="http://schemas.microsoft.com/office/powerpoint/2010/main" val="3116475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Accountability</a:t>
            </a:r>
            <a:endParaRPr lang="en-US" dirty="0"/>
          </a:p>
        </p:txBody>
      </p:sp>
      <p:sp>
        <p:nvSpPr>
          <p:cNvPr id="3" name="Content Placeholder 2"/>
          <p:cNvSpPr>
            <a:spLocks noGrp="1"/>
          </p:cNvSpPr>
          <p:nvPr>
            <p:ph idx="1"/>
          </p:nvPr>
        </p:nvSpPr>
        <p:spPr/>
        <p:txBody>
          <a:bodyPr/>
          <a:lstStyle/>
          <a:p>
            <a:r>
              <a:rPr lang="en-US" dirty="0" smtClean="0"/>
              <a:t>Preserve public / government trust in university</a:t>
            </a:r>
          </a:p>
          <a:p>
            <a:r>
              <a:rPr lang="en-US" dirty="0" smtClean="0"/>
              <a:t>Avoid mismanagement of federal funds</a:t>
            </a:r>
          </a:p>
          <a:p>
            <a:r>
              <a:rPr lang="en-US" dirty="0" smtClean="0"/>
              <a:t>Financial stewardship of a sponsor’s resources</a:t>
            </a:r>
          </a:p>
          <a:p>
            <a:r>
              <a:rPr lang="en-US" dirty="0" smtClean="0"/>
              <a:t>Risk of non-financial compliance</a:t>
            </a:r>
            <a:endParaRPr lang="en-US" dirty="0"/>
          </a:p>
        </p:txBody>
      </p:sp>
    </p:spTree>
    <p:extLst>
      <p:ext uri="{BB962C8B-B14F-4D97-AF65-F5344CB8AC3E}">
        <p14:creationId xmlns:p14="http://schemas.microsoft.com/office/powerpoint/2010/main" val="3893569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p:txBody>
          <a:bodyPr/>
          <a:lstStyle/>
          <a:p>
            <a:r>
              <a:rPr lang="en-US" dirty="0" smtClean="0"/>
              <a:t>Provide information about:</a:t>
            </a:r>
          </a:p>
          <a:p>
            <a:pPr lvl="1"/>
            <a:r>
              <a:rPr lang="en-US" dirty="0" smtClean="0"/>
              <a:t>Purpose</a:t>
            </a:r>
          </a:p>
          <a:p>
            <a:pPr lvl="1"/>
            <a:r>
              <a:rPr lang="en-US" dirty="0" smtClean="0"/>
              <a:t>Duration</a:t>
            </a:r>
          </a:p>
          <a:p>
            <a:pPr lvl="1"/>
            <a:r>
              <a:rPr lang="en-US" dirty="0" smtClean="0"/>
              <a:t>Points of departure and destination</a:t>
            </a:r>
          </a:p>
          <a:p>
            <a:pPr lvl="1"/>
            <a:r>
              <a:rPr lang="en-US" dirty="0" smtClean="0"/>
              <a:t>Number of travelers</a:t>
            </a:r>
          </a:p>
          <a:p>
            <a:pPr lvl="1"/>
            <a:r>
              <a:rPr lang="en-US" dirty="0" smtClean="0"/>
              <a:t>Cost per traveler</a:t>
            </a:r>
          </a:p>
          <a:p>
            <a:pPr lvl="2"/>
            <a:r>
              <a:rPr lang="en-US" dirty="0" smtClean="0"/>
              <a:t>Registration fees, ground transport, etc.</a:t>
            </a:r>
            <a:endParaRPr lang="en-US" dirty="0"/>
          </a:p>
        </p:txBody>
      </p:sp>
    </p:spTree>
    <p:extLst>
      <p:ext uri="{BB962C8B-B14F-4D97-AF65-F5344CB8AC3E}">
        <p14:creationId xmlns:p14="http://schemas.microsoft.com/office/powerpoint/2010/main" val="1770963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Supplies</a:t>
            </a:r>
            <a:endParaRPr lang="en-US" dirty="0"/>
          </a:p>
        </p:txBody>
      </p:sp>
      <p:sp>
        <p:nvSpPr>
          <p:cNvPr id="3" name="Content Placeholder 2"/>
          <p:cNvSpPr>
            <a:spLocks noGrp="1"/>
          </p:cNvSpPr>
          <p:nvPr>
            <p:ph idx="1"/>
          </p:nvPr>
        </p:nvSpPr>
        <p:spPr/>
        <p:txBody>
          <a:bodyPr>
            <a:normAutofit/>
          </a:bodyPr>
          <a:lstStyle/>
          <a:p>
            <a:r>
              <a:rPr lang="en-US" dirty="0" smtClean="0"/>
              <a:t>Provide a list of the general types of expendable materials and supplies required</a:t>
            </a:r>
          </a:p>
          <a:p>
            <a:r>
              <a:rPr lang="en-US" dirty="0" smtClean="0"/>
              <a:t>You do not have to have an exhaustive list or show catalog numbers or other documentation</a:t>
            </a:r>
          </a:p>
          <a:p>
            <a:r>
              <a:rPr lang="en-US" dirty="0" smtClean="0"/>
              <a:t>Provide sufficient detail to show:</a:t>
            </a:r>
          </a:p>
          <a:p>
            <a:pPr lvl="1"/>
            <a:r>
              <a:rPr lang="en-US" dirty="0" smtClean="0"/>
              <a:t>You have anticipated the materials needed</a:t>
            </a:r>
          </a:p>
          <a:p>
            <a:pPr lvl="1"/>
            <a:r>
              <a:rPr lang="en-US" dirty="0" smtClean="0"/>
              <a:t>There is adequate justification for the amount requested.</a:t>
            </a:r>
            <a:endParaRPr lang="en-US" dirty="0"/>
          </a:p>
        </p:txBody>
      </p:sp>
    </p:spTree>
    <p:extLst>
      <p:ext uri="{BB962C8B-B14F-4D97-AF65-F5344CB8AC3E}">
        <p14:creationId xmlns:p14="http://schemas.microsoft.com/office/powerpoint/2010/main" val="1093452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Consultants</a:t>
            </a:r>
            <a:endParaRPr lang="en-US" dirty="0"/>
          </a:p>
        </p:txBody>
      </p:sp>
      <p:sp>
        <p:nvSpPr>
          <p:cNvPr id="3" name="Content Placeholder 2"/>
          <p:cNvSpPr>
            <a:spLocks noGrp="1"/>
          </p:cNvSpPr>
          <p:nvPr>
            <p:ph idx="1"/>
          </p:nvPr>
        </p:nvSpPr>
        <p:spPr/>
        <p:txBody>
          <a:bodyPr/>
          <a:lstStyle/>
          <a:p>
            <a:r>
              <a:rPr lang="en-US" dirty="0" smtClean="0"/>
              <a:t>Be sure that the daily rates is not in excess of the maximum allowed by the funding agency, provide justification of the rate</a:t>
            </a:r>
          </a:p>
          <a:p>
            <a:r>
              <a:rPr lang="en-US" dirty="0" smtClean="0"/>
              <a:t>If travel and subsistence costs are not factored into the daily rate, these should be justified separately</a:t>
            </a:r>
            <a:endParaRPr lang="en-US" dirty="0"/>
          </a:p>
        </p:txBody>
      </p:sp>
    </p:spTree>
    <p:extLst>
      <p:ext uri="{BB962C8B-B14F-4D97-AF65-F5344CB8AC3E}">
        <p14:creationId xmlns:p14="http://schemas.microsoft.com/office/powerpoint/2010/main" val="314151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Subawards</a:t>
            </a:r>
            <a:endParaRPr lang="en-US" dirty="0"/>
          </a:p>
        </p:txBody>
      </p:sp>
      <p:sp>
        <p:nvSpPr>
          <p:cNvPr id="3" name="Content Placeholder 2"/>
          <p:cNvSpPr>
            <a:spLocks noGrp="1"/>
          </p:cNvSpPr>
          <p:nvPr>
            <p:ph idx="1"/>
          </p:nvPr>
        </p:nvSpPr>
        <p:spPr/>
        <p:txBody>
          <a:bodyPr/>
          <a:lstStyle/>
          <a:p>
            <a:r>
              <a:rPr lang="en-US" dirty="0" smtClean="0"/>
              <a:t>Justification for a </a:t>
            </a:r>
            <a:r>
              <a:rPr lang="en-US" dirty="0" err="1" smtClean="0"/>
              <a:t>subaward</a:t>
            </a:r>
            <a:r>
              <a:rPr lang="en-US" dirty="0" smtClean="0"/>
              <a:t> budget should come from the </a:t>
            </a:r>
            <a:r>
              <a:rPr lang="en-US" dirty="0" err="1" smtClean="0"/>
              <a:t>subaward</a:t>
            </a:r>
            <a:r>
              <a:rPr lang="en-US" dirty="0" smtClean="0"/>
              <a:t> partner(s)</a:t>
            </a:r>
          </a:p>
          <a:p>
            <a:r>
              <a:rPr lang="en-US" dirty="0" smtClean="0"/>
              <a:t>Include one or two sentences describing why the work cannot be done at NMU and why you chose the partner(s) you did</a:t>
            </a:r>
            <a:endParaRPr lang="en-US" dirty="0"/>
          </a:p>
        </p:txBody>
      </p:sp>
    </p:spTree>
    <p:extLst>
      <p:ext uri="{BB962C8B-B14F-4D97-AF65-F5344CB8AC3E}">
        <p14:creationId xmlns:p14="http://schemas.microsoft.com/office/powerpoint/2010/main" val="1477004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lstStyle/>
          <a:p>
            <a:r>
              <a:rPr lang="en-US" dirty="0" smtClean="0"/>
              <a:t>Don’t give them something to cut</a:t>
            </a:r>
          </a:p>
          <a:p>
            <a:r>
              <a:rPr lang="en-US" dirty="0" smtClean="0"/>
              <a:t>Don’t try to give the agency a bargain</a:t>
            </a:r>
          </a:p>
          <a:p>
            <a:r>
              <a:rPr lang="en-US" dirty="0" smtClean="0"/>
              <a:t>Too many 000’s look like you guessed on costs</a:t>
            </a:r>
          </a:p>
          <a:p>
            <a:r>
              <a:rPr lang="en-US" dirty="0" smtClean="0"/>
              <a:t>It’s not how much money you want, its how much the project costs</a:t>
            </a:r>
          </a:p>
          <a:p>
            <a:r>
              <a:rPr lang="en-US" dirty="0" smtClean="0"/>
              <a:t>Double-check what expenses the sponsor will not allow</a:t>
            </a:r>
          </a:p>
          <a:p>
            <a:r>
              <a:rPr lang="en-US" dirty="0" smtClean="0"/>
              <a:t>A budget is just plan, it can </a:t>
            </a:r>
            <a:r>
              <a:rPr lang="en-US" smtClean="0"/>
              <a:t>be renegotiated</a:t>
            </a:r>
            <a:endParaRPr lang="en-US" dirty="0"/>
          </a:p>
        </p:txBody>
      </p:sp>
    </p:spTree>
    <p:extLst>
      <p:ext uri="{BB962C8B-B14F-4D97-AF65-F5344CB8AC3E}">
        <p14:creationId xmlns:p14="http://schemas.microsoft.com/office/powerpoint/2010/main" val="762045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Kristin Beck</a:t>
            </a:r>
          </a:p>
          <a:p>
            <a:pPr marL="114300" indent="0">
              <a:buNone/>
            </a:pPr>
            <a:r>
              <a:rPr lang="en-US" dirty="0" smtClean="0"/>
              <a:t>	</a:t>
            </a:r>
            <a:r>
              <a:rPr lang="en-US" dirty="0" smtClean="0">
                <a:hlinkClick r:id="rId2"/>
              </a:rPr>
              <a:t>krbeck@nmu.edu</a:t>
            </a:r>
            <a:endParaRPr lang="en-US" dirty="0" smtClean="0"/>
          </a:p>
          <a:p>
            <a:pPr marL="114300" indent="0">
              <a:buNone/>
            </a:pPr>
            <a:r>
              <a:rPr lang="en-US" dirty="0"/>
              <a:t>	</a:t>
            </a:r>
          </a:p>
        </p:txBody>
      </p:sp>
    </p:spTree>
    <p:extLst>
      <p:ext uri="{BB962C8B-B14F-4D97-AF65-F5344CB8AC3E}">
        <p14:creationId xmlns:p14="http://schemas.microsoft.com/office/powerpoint/2010/main" val="4211019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of Non-compliance</a:t>
            </a:r>
            <a:endParaRPr lang="en-US" dirty="0"/>
          </a:p>
        </p:txBody>
      </p:sp>
      <p:sp>
        <p:nvSpPr>
          <p:cNvPr id="3" name="Content Placeholder 2"/>
          <p:cNvSpPr>
            <a:spLocks noGrp="1"/>
          </p:cNvSpPr>
          <p:nvPr>
            <p:ph idx="1"/>
          </p:nvPr>
        </p:nvSpPr>
        <p:spPr/>
        <p:txBody>
          <a:bodyPr/>
          <a:lstStyle/>
          <a:p>
            <a:r>
              <a:rPr lang="en-US" dirty="0" smtClean="0"/>
              <a:t>Fines and penalties – false claims act ($5,000 - $10,000 per false claim)</a:t>
            </a:r>
          </a:p>
          <a:p>
            <a:r>
              <a:rPr lang="en-US" dirty="0" smtClean="0"/>
              <a:t>Reduced research funding</a:t>
            </a:r>
          </a:p>
          <a:p>
            <a:r>
              <a:rPr lang="en-US" dirty="0" smtClean="0"/>
              <a:t>Enhances sponsor monitoring</a:t>
            </a:r>
          </a:p>
          <a:p>
            <a:r>
              <a:rPr lang="en-US" dirty="0" smtClean="0"/>
              <a:t>Designation as “exceptional” or “high risk” institution</a:t>
            </a:r>
          </a:p>
          <a:p>
            <a:r>
              <a:rPr lang="en-US" dirty="0" smtClean="0"/>
              <a:t>Compromise reputation</a:t>
            </a:r>
          </a:p>
          <a:p>
            <a:r>
              <a:rPr lang="en-US" dirty="0" smtClean="0"/>
              <a:t>Loss of public trust</a:t>
            </a:r>
            <a:endParaRPr lang="en-US" dirty="0"/>
          </a:p>
        </p:txBody>
      </p:sp>
    </p:spTree>
    <p:extLst>
      <p:ext uri="{BB962C8B-B14F-4D97-AF65-F5344CB8AC3E}">
        <p14:creationId xmlns:p14="http://schemas.microsoft.com/office/powerpoint/2010/main" val="173232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Items</a:t>
            </a:r>
            <a:endParaRPr lang="en-US" dirty="0"/>
          </a:p>
        </p:txBody>
      </p:sp>
      <p:sp>
        <p:nvSpPr>
          <p:cNvPr id="3" name="Content Placeholder 2"/>
          <p:cNvSpPr>
            <a:spLocks noGrp="1"/>
          </p:cNvSpPr>
          <p:nvPr>
            <p:ph idx="1"/>
          </p:nvPr>
        </p:nvSpPr>
        <p:spPr/>
        <p:txBody>
          <a:bodyPr/>
          <a:lstStyle/>
          <a:p>
            <a:r>
              <a:rPr lang="en-US" dirty="0" smtClean="0"/>
              <a:t>Time and effort certification</a:t>
            </a:r>
          </a:p>
          <a:p>
            <a:r>
              <a:rPr lang="en-US" dirty="0" smtClean="0"/>
              <a:t>Cost transfers</a:t>
            </a:r>
          </a:p>
          <a:p>
            <a:r>
              <a:rPr lang="en-US" dirty="0" smtClean="0"/>
              <a:t>Direct charging clerical and administrative salaries</a:t>
            </a:r>
          </a:p>
          <a:p>
            <a:r>
              <a:rPr lang="en-US" dirty="0" smtClean="0"/>
              <a:t>Cost Sharing and Matching</a:t>
            </a:r>
          </a:p>
          <a:p>
            <a:r>
              <a:rPr lang="en-US" dirty="0" smtClean="0"/>
              <a:t>Timeliness of Report Submission</a:t>
            </a:r>
            <a:endParaRPr lang="en-US" dirty="0"/>
          </a:p>
        </p:txBody>
      </p:sp>
    </p:spTree>
    <p:extLst>
      <p:ext uri="{BB962C8B-B14F-4D97-AF65-F5344CB8AC3E}">
        <p14:creationId xmlns:p14="http://schemas.microsoft.com/office/powerpoint/2010/main" val="27112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Guidance</a:t>
            </a:r>
            <a:endParaRPr lang="en-US" dirty="0"/>
          </a:p>
        </p:txBody>
      </p:sp>
      <p:sp>
        <p:nvSpPr>
          <p:cNvPr id="3" name="Content Placeholder 2"/>
          <p:cNvSpPr>
            <a:spLocks noGrp="1"/>
          </p:cNvSpPr>
          <p:nvPr>
            <p:ph idx="1"/>
          </p:nvPr>
        </p:nvSpPr>
        <p:spPr/>
        <p:txBody>
          <a:bodyPr/>
          <a:lstStyle/>
          <a:p>
            <a:r>
              <a:rPr lang="en-US" dirty="0" smtClean="0"/>
              <a:t>Federal Government’s guidance on Administrative Requirements, Cost Principles, and Audit Requirement for Federal Awards</a:t>
            </a:r>
          </a:p>
          <a:p>
            <a:r>
              <a:rPr lang="en-US" dirty="0" smtClean="0"/>
              <a:t>“Super Circular” combines:</a:t>
            </a:r>
          </a:p>
          <a:p>
            <a:pPr lvl="1"/>
            <a:r>
              <a:rPr lang="en-US" dirty="0" smtClean="0"/>
              <a:t>A-21 Circular: determines costs applicable to grants, contracts, and other agreements with educational institutions</a:t>
            </a:r>
          </a:p>
          <a:p>
            <a:pPr lvl="1"/>
            <a:r>
              <a:rPr lang="en-US" dirty="0" smtClean="0"/>
              <a:t>A-110 Circular: sets forth standard for obtaining consistency and uniformity among Federal agencies in the administration of grant agreements with institutions of higher education.</a:t>
            </a:r>
          </a:p>
          <a:p>
            <a:pPr lvl="1"/>
            <a:r>
              <a:rPr lang="en-US" dirty="0" smtClean="0"/>
              <a:t>A-133 Circular: sets forth obtaining consistency and uniformity among Federal agencies for the audit of States, local government, and non-profit organizations expending Federal awards.</a:t>
            </a:r>
            <a:endParaRPr lang="en-US" dirty="0"/>
          </a:p>
        </p:txBody>
      </p:sp>
    </p:spTree>
    <p:extLst>
      <p:ext uri="{BB962C8B-B14F-4D97-AF65-F5344CB8AC3E}">
        <p14:creationId xmlns:p14="http://schemas.microsoft.com/office/powerpoint/2010/main" val="237229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What happens if we don’t?  Recent Institutional Settlements</a:t>
            </a:r>
            <a:endParaRPr lang="en-US" sz="4400" dirty="0"/>
          </a:p>
        </p:txBody>
      </p:sp>
      <p:sp>
        <p:nvSpPr>
          <p:cNvPr id="3" name="Content Placeholder 2"/>
          <p:cNvSpPr>
            <a:spLocks noGrp="1"/>
          </p:cNvSpPr>
          <p:nvPr>
            <p:ph idx="1"/>
          </p:nvPr>
        </p:nvSpPr>
        <p:spPr/>
        <p:txBody>
          <a:bodyPr/>
          <a:lstStyle/>
          <a:p>
            <a:r>
              <a:rPr lang="en-US" dirty="0" smtClean="0"/>
              <a:t>2016 $9.5M Columbia – Inaccurate use of Indirect Cost Rate</a:t>
            </a:r>
          </a:p>
          <a:p>
            <a:r>
              <a:rPr lang="en-US" dirty="0" smtClean="0"/>
              <a:t>2015 $19.8M U Florida –Improper use of grant funds(2005-10)</a:t>
            </a:r>
          </a:p>
          <a:p>
            <a:r>
              <a:rPr lang="en-US" dirty="0" smtClean="0"/>
              <a:t>2009 </a:t>
            </a:r>
            <a:r>
              <a:rPr lang="en-US" dirty="0"/>
              <a:t>$7.6M Yale – Effort Reporting </a:t>
            </a:r>
          </a:p>
          <a:p>
            <a:r>
              <a:rPr lang="en-US" dirty="0" smtClean="0"/>
              <a:t>2006 </a:t>
            </a:r>
            <a:r>
              <a:rPr lang="en-US" dirty="0"/>
              <a:t>$2.5M U Connecticut – Service Center Billing Rates </a:t>
            </a:r>
            <a:endParaRPr lang="en-US" dirty="0" smtClean="0"/>
          </a:p>
          <a:p>
            <a:r>
              <a:rPr lang="en-US" dirty="0" smtClean="0"/>
              <a:t>2005 </a:t>
            </a:r>
            <a:r>
              <a:rPr lang="en-US" dirty="0"/>
              <a:t>$4.4M Cornell – Grant Money Paid to Non-Research </a:t>
            </a:r>
            <a:r>
              <a:rPr lang="en-US" dirty="0" smtClean="0"/>
              <a:t>Staff</a:t>
            </a:r>
          </a:p>
          <a:p>
            <a:r>
              <a:rPr lang="en-US" dirty="0" smtClean="0"/>
              <a:t>2005 </a:t>
            </a:r>
            <a:r>
              <a:rPr lang="en-US" dirty="0"/>
              <a:t>$6.5M Mayo Clinic – Improper Cost </a:t>
            </a:r>
            <a:r>
              <a:rPr lang="en-US" dirty="0" smtClean="0"/>
              <a:t>Transfers</a:t>
            </a:r>
          </a:p>
          <a:p>
            <a:r>
              <a:rPr lang="en-US" dirty="0" smtClean="0"/>
              <a:t>2005 </a:t>
            </a:r>
            <a:r>
              <a:rPr lang="en-US" dirty="0"/>
              <a:t>$11.5M Florida International – Improper Cost Transfers </a:t>
            </a:r>
            <a:endParaRPr lang="en-US" dirty="0" smtClean="0"/>
          </a:p>
          <a:p>
            <a:r>
              <a:rPr lang="en-US" dirty="0" smtClean="0"/>
              <a:t>2004 </a:t>
            </a:r>
            <a:r>
              <a:rPr lang="en-US" dirty="0"/>
              <a:t>$2.4M Harvard – Grants Billed for Unrelated </a:t>
            </a:r>
            <a:r>
              <a:rPr lang="en-US" dirty="0" smtClean="0"/>
              <a:t>Salaries</a:t>
            </a:r>
          </a:p>
          <a:p>
            <a:r>
              <a:rPr lang="en-US" dirty="0" smtClean="0"/>
              <a:t>2004 </a:t>
            </a:r>
            <a:r>
              <a:rPr lang="en-US" dirty="0"/>
              <a:t>$2.6M Johns Hopkins – Faculty Effort Reporting </a:t>
            </a:r>
          </a:p>
          <a:p>
            <a:r>
              <a:rPr lang="en-US" dirty="0" smtClean="0"/>
              <a:t>2003 </a:t>
            </a:r>
            <a:r>
              <a:rPr lang="en-US" dirty="0"/>
              <a:t>$5.5M Northwestern – Faculty Effort Reporting</a:t>
            </a:r>
          </a:p>
        </p:txBody>
      </p:sp>
    </p:spTree>
    <p:extLst>
      <p:ext uri="{BB962C8B-B14F-4D97-AF65-F5344CB8AC3E}">
        <p14:creationId xmlns:p14="http://schemas.microsoft.com/office/powerpoint/2010/main" val="139308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Cost Must Be</a:t>
            </a:r>
            <a:endParaRPr lang="en-US" dirty="0"/>
          </a:p>
        </p:txBody>
      </p:sp>
      <p:sp>
        <p:nvSpPr>
          <p:cNvPr id="3" name="Content Placeholder 2"/>
          <p:cNvSpPr>
            <a:spLocks noGrp="1"/>
          </p:cNvSpPr>
          <p:nvPr>
            <p:ph idx="1"/>
          </p:nvPr>
        </p:nvSpPr>
        <p:spPr/>
        <p:txBody>
          <a:bodyPr/>
          <a:lstStyle/>
          <a:p>
            <a:r>
              <a:rPr lang="en-US" dirty="0" smtClean="0"/>
              <a:t>Allowable</a:t>
            </a:r>
          </a:p>
          <a:p>
            <a:r>
              <a:rPr lang="en-US" dirty="0" smtClean="0"/>
              <a:t>Allocable</a:t>
            </a:r>
          </a:p>
          <a:p>
            <a:r>
              <a:rPr lang="en-US" dirty="0" smtClean="0"/>
              <a:t>Reasonable</a:t>
            </a:r>
          </a:p>
          <a:p>
            <a:pPr marL="0" indent="0">
              <a:buNone/>
            </a:pPr>
            <a:endParaRPr lang="en-US" dirty="0"/>
          </a:p>
        </p:txBody>
      </p:sp>
    </p:spTree>
    <p:extLst>
      <p:ext uri="{BB962C8B-B14F-4D97-AF65-F5344CB8AC3E}">
        <p14:creationId xmlns:p14="http://schemas.microsoft.com/office/powerpoint/2010/main" val="602269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Costs</a:t>
            </a:r>
            <a:endParaRPr lang="en-US" dirty="0"/>
          </a:p>
        </p:txBody>
      </p:sp>
      <p:sp>
        <p:nvSpPr>
          <p:cNvPr id="3" name="Content Placeholder 2"/>
          <p:cNvSpPr>
            <a:spLocks noGrp="1"/>
          </p:cNvSpPr>
          <p:nvPr>
            <p:ph idx="1"/>
          </p:nvPr>
        </p:nvSpPr>
        <p:spPr/>
        <p:txBody>
          <a:bodyPr/>
          <a:lstStyle/>
          <a:p>
            <a:r>
              <a:rPr lang="en-US" dirty="0" smtClean="0"/>
              <a:t>General Test of </a:t>
            </a:r>
            <a:r>
              <a:rPr lang="en-US" dirty="0" err="1" smtClean="0"/>
              <a:t>Allowability</a:t>
            </a:r>
            <a:r>
              <a:rPr lang="en-US" dirty="0"/>
              <a:t> </a:t>
            </a:r>
            <a:r>
              <a:rPr lang="en-US" dirty="0" smtClean="0"/>
              <a:t>– Costs Must Be:</a:t>
            </a:r>
          </a:p>
          <a:p>
            <a:pPr lvl="1"/>
            <a:r>
              <a:rPr lang="en-US" dirty="0" smtClean="0"/>
              <a:t>Treated consistently through generally accepted accounting principles</a:t>
            </a:r>
          </a:p>
          <a:p>
            <a:pPr lvl="1"/>
            <a:r>
              <a:rPr lang="en-US" dirty="0" smtClean="0"/>
              <a:t>Reasonable</a:t>
            </a:r>
          </a:p>
          <a:p>
            <a:pPr lvl="1"/>
            <a:r>
              <a:rPr lang="en-US" dirty="0" smtClean="0"/>
              <a:t>Allocable</a:t>
            </a:r>
          </a:p>
          <a:p>
            <a:pPr lvl="1"/>
            <a:r>
              <a:rPr lang="en-US" dirty="0" smtClean="0"/>
              <a:t>Conform to limitations of Uniform Guidance and agreement with terms and conditions</a:t>
            </a:r>
            <a:endParaRPr lang="en-US" dirty="0"/>
          </a:p>
        </p:txBody>
      </p:sp>
    </p:spTree>
    <p:extLst>
      <p:ext uri="{BB962C8B-B14F-4D97-AF65-F5344CB8AC3E}">
        <p14:creationId xmlns:p14="http://schemas.microsoft.com/office/powerpoint/2010/main" val="42314649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345</TotalTime>
  <Words>1344</Words>
  <Application>Microsoft Office PowerPoint</Application>
  <PresentationFormat>On-screen Show (4:3)</PresentationFormat>
  <Paragraphs>167</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Cambria</vt:lpstr>
      <vt:lpstr>Adjacency</vt:lpstr>
      <vt:lpstr>Grant Budgets and Budget Justifications</vt:lpstr>
      <vt:lpstr>Governing Policies</vt:lpstr>
      <vt:lpstr>Financial Accountability</vt:lpstr>
      <vt:lpstr>Risks of Non-compliance</vt:lpstr>
      <vt:lpstr>Compliance Items</vt:lpstr>
      <vt:lpstr>Uniform Guidance</vt:lpstr>
      <vt:lpstr>What happens if we don’t?  Recent Institutional Settlements</vt:lpstr>
      <vt:lpstr>Grant Cost Must Be</vt:lpstr>
      <vt:lpstr>Allowable Costs</vt:lpstr>
      <vt:lpstr>Allocable Costs</vt:lpstr>
      <vt:lpstr>Reasonable Cost</vt:lpstr>
      <vt:lpstr>Factors to Consider</vt:lpstr>
      <vt:lpstr>Examples of Unallowable Costs</vt:lpstr>
      <vt:lpstr>Budget Principles</vt:lpstr>
      <vt:lpstr>Constructing a budget</vt:lpstr>
      <vt:lpstr>Direct Costs</vt:lpstr>
      <vt:lpstr>Salaries and Wages</vt:lpstr>
      <vt:lpstr>PowerPoint Presentation</vt:lpstr>
      <vt:lpstr>PowerPoint Presentation</vt:lpstr>
      <vt:lpstr>F&amp;A/Indirect Costs/Overhead</vt:lpstr>
      <vt:lpstr>Types of Cost Share</vt:lpstr>
      <vt:lpstr>Possible Sources of Cost Share</vt:lpstr>
      <vt:lpstr>Sample budget</vt:lpstr>
      <vt:lpstr>Project Expenses</vt:lpstr>
      <vt:lpstr>Justification</vt:lpstr>
      <vt:lpstr>Budget Justification</vt:lpstr>
      <vt:lpstr>Tips </vt:lpstr>
      <vt:lpstr>Salaries and Wages </vt:lpstr>
      <vt:lpstr>Description of Duties</vt:lpstr>
      <vt:lpstr>Travel</vt:lpstr>
      <vt:lpstr>Materials and Supplies</vt:lpstr>
      <vt:lpstr>Consultants</vt:lpstr>
      <vt:lpstr>Subawards</vt:lpstr>
      <vt:lpstr>Tips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 Budgets and Budget Justifications</dc:title>
  <dc:creator>Kristin-Ann G. Beck</dc:creator>
  <cp:lastModifiedBy>Kristin-Ann Beck</cp:lastModifiedBy>
  <cp:revision>16</cp:revision>
  <dcterms:created xsi:type="dcterms:W3CDTF">2015-11-29T02:42:45Z</dcterms:created>
  <dcterms:modified xsi:type="dcterms:W3CDTF">2018-11-27T23:10:09Z</dcterms:modified>
</cp:coreProperties>
</file>