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57" r:id="rId3"/>
    <p:sldId id="258" r:id="rId4"/>
    <p:sldId id="260" r:id="rId5"/>
    <p:sldId id="272" r:id="rId6"/>
    <p:sldId id="259" r:id="rId7"/>
    <p:sldId id="261" r:id="rId8"/>
    <p:sldId id="262" r:id="rId9"/>
    <p:sldId id="263" r:id="rId10"/>
    <p:sldId id="264" r:id="rId11"/>
    <p:sldId id="265" r:id="rId12"/>
    <p:sldId id="266" r:id="rId13"/>
    <p:sldId id="267" r:id="rId14"/>
    <p:sldId id="268" r:id="rId15"/>
    <p:sldId id="269" r:id="rId16"/>
    <p:sldId id="270" r:id="rId17"/>
    <p:sldId id="273"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153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AA4F4D-4A23-4F16-A8B8-E542C3AABDAD}" type="datetimeFigureOut">
              <a:rPr lang="en-US" smtClean="0"/>
              <a:t>9/24/2018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E6D42-2B93-4EF4-AC4E-C2CA1DB52F2C}" type="slidenum">
              <a:rPr lang="en-US" smtClean="0"/>
              <a:t>‹#›</a:t>
            </a:fld>
            <a:endParaRPr lang="en-US"/>
          </a:p>
        </p:txBody>
      </p:sp>
    </p:spTree>
    <p:extLst>
      <p:ext uri="{BB962C8B-B14F-4D97-AF65-F5344CB8AC3E}">
        <p14:creationId xmlns:p14="http://schemas.microsoft.com/office/powerpoint/2010/main" val="906164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Be concise and format your statements effectively. Remember that reviewers will have limited time to read your application. Clearly labeling different sections and addressing explicitly each requirement will make the statement more effective and clear for reviewers.</a:t>
            </a:r>
          </a:p>
          <a:p>
            <a:r>
              <a:rPr lang="en-US" sz="1200" b="1" i="0" kern="1200" dirty="0" smtClean="0">
                <a:solidFill>
                  <a:schemeClr val="tx1"/>
                </a:solidFill>
                <a:effectLst/>
                <a:latin typeface="+mn-lt"/>
                <a:ea typeface="+mn-ea"/>
                <a:cs typeface="+mn-cs"/>
              </a:rPr>
              <a:t>Keep in mind that NSF does not just seek to fund scientists and engineers; NSF seeks to fund future STEM leaders.</a:t>
            </a:r>
            <a:r>
              <a:rPr lang="en-US" sz="1200" b="0" i="0" kern="1200" dirty="0" smtClean="0">
                <a:solidFill>
                  <a:schemeClr val="tx1"/>
                </a:solidFill>
                <a:effectLst/>
                <a:latin typeface="+mn-lt"/>
                <a:ea typeface="+mn-ea"/>
                <a:cs typeface="+mn-cs"/>
              </a:rPr>
              <a:t> Use the statements to show leadership potential, self-starter capabilities, and the ability to work well with others (scientists, students, people in the community, etc.).  Show passion, motivation for a STEM career, and initiative in your past research and other experiences.</a:t>
            </a:r>
          </a:p>
          <a:p>
            <a:r>
              <a:rPr lang="en-US" sz="1200" b="1" i="0" kern="1200" dirty="0" smtClean="0">
                <a:solidFill>
                  <a:schemeClr val="tx1"/>
                </a:solidFill>
                <a:effectLst/>
                <a:latin typeface="+mn-lt"/>
                <a:ea typeface="+mn-ea"/>
                <a:cs typeface="+mn-cs"/>
              </a:rPr>
              <a:t>Be yourself.</a:t>
            </a:r>
            <a:r>
              <a:rPr lang="en-US" sz="1200" b="0" i="0" kern="1200" dirty="0" smtClean="0">
                <a:solidFill>
                  <a:schemeClr val="tx1"/>
                </a:solidFill>
                <a:effectLst/>
                <a:latin typeface="+mn-lt"/>
                <a:ea typeface="+mn-ea"/>
                <a:cs typeface="+mn-cs"/>
              </a:rPr>
              <a:t>  An application that conveys a clear sense of who you are as a person, with a narrative that has energy and flow, will generally be better received than an application that is impersonal and flat. Remember that the GRFP recognizes individuals based on their demonstrated potential for significant achievements in science and engineering.  That is, the potential of individuals is evaluated, not just the proposed research.</a:t>
            </a:r>
          </a:p>
          <a:p>
            <a:r>
              <a:rPr lang="en-US" sz="1200" b="1" i="0" kern="1200" dirty="0" smtClean="0">
                <a:solidFill>
                  <a:schemeClr val="tx1"/>
                </a:solidFill>
                <a:effectLst/>
                <a:latin typeface="+mn-lt"/>
                <a:ea typeface="+mn-ea"/>
                <a:cs typeface="+mn-cs"/>
              </a:rPr>
              <a:t>Use appropriate scientific form</a:t>
            </a:r>
            <a:r>
              <a:rPr lang="en-US" sz="1200" b="0" i="0" kern="1200" dirty="0" smtClean="0">
                <a:solidFill>
                  <a:schemeClr val="tx1"/>
                </a:solidFill>
                <a:effectLst/>
                <a:latin typeface="+mn-lt"/>
                <a:ea typeface="+mn-ea"/>
                <a:cs typeface="+mn-cs"/>
              </a:rPr>
              <a:t> (hypothesis, figures, references) in the Graduate Research Statement.</a:t>
            </a:r>
          </a:p>
          <a:p>
            <a:r>
              <a:rPr lang="en-US" sz="1200" b="1" i="0" kern="1200" dirty="0" smtClean="0">
                <a:solidFill>
                  <a:schemeClr val="tx1"/>
                </a:solidFill>
                <a:effectLst/>
                <a:latin typeface="+mn-lt"/>
                <a:ea typeface="+mn-ea"/>
                <a:cs typeface="+mn-cs"/>
              </a:rPr>
              <a:t>Don't get bogged down in the specifics, or be overly technical.</a:t>
            </a:r>
            <a:r>
              <a:rPr lang="en-US" sz="1200" b="0" i="0" kern="1200" dirty="0" smtClean="0">
                <a:solidFill>
                  <a:schemeClr val="tx1"/>
                </a:solidFill>
                <a:effectLst/>
                <a:latin typeface="+mn-lt"/>
                <a:ea typeface="+mn-ea"/>
                <a:cs typeface="+mn-cs"/>
              </a:rPr>
              <a:t> Instead of elaborate details on theory, focus on the rationale for your studies and the existing literature as it supports your proposed work. While reviewers will generally be knowledge experts in your general field, they probably will not be experts in your specific proposed research topic.</a:t>
            </a:r>
          </a:p>
          <a:p>
            <a:r>
              <a:rPr lang="en-US" sz="1200" b="1" i="0" kern="1200" dirty="0" smtClean="0">
                <a:solidFill>
                  <a:schemeClr val="tx1"/>
                </a:solidFill>
                <a:effectLst/>
                <a:latin typeface="+mn-lt"/>
                <a:ea typeface="+mn-ea"/>
                <a:cs typeface="+mn-cs"/>
              </a:rPr>
              <a:t>Develop a consistent theme in both of the statements</a:t>
            </a:r>
            <a:r>
              <a:rPr lang="en-US" sz="1200" b="0" i="0" kern="1200" dirty="0" smtClean="0">
                <a:solidFill>
                  <a:schemeClr val="tx1"/>
                </a:solidFill>
                <a:effectLst/>
                <a:latin typeface="+mn-lt"/>
                <a:ea typeface="+mn-ea"/>
                <a:cs typeface="+mn-cs"/>
              </a:rPr>
              <a:t>, weaving together your personal story with your academic and career plans and past experiences to make a compelling case why NSF should award you the fellowship. The decision will be based on your demonstrated potential for significant achievements in science and engineering. </a:t>
            </a:r>
            <a:r>
              <a:rPr lang="en-US" sz="1200" b="0" i="0" kern="1200" smtClean="0">
                <a:solidFill>
                  <a:schemeClr val="tx1"/>
                </a:solidFill>
                <a:effectLst/>
                <a:latin typeface="+mn-lt"/>
                <a:ea typeface="+mn-ea"/>
                <a:cs typeface="+mn-cs"/>
              </a:rPr>
              <a:t>Keep in mind that reviewers will read your complete application package.</a:t>
            </a:r>
          </a:p>
          <a:p>
            <a:endParaRPr lang="en-US" dirty="0"/>
          </a:p>
        </p:txBody>
      </p:sp>
      <p:sp>
        <p:nvSpPr>
          <p:cNvPr id="4" name="Slide Number Placeholder 3"/>
          <p:cNvSpPr>
            <a:spLocks noGrp="1"/>
          </p:cNvSpPr>
          <p:nvPr>
            <p:ph type="sldNum" sz="quarter" idx="10"/>
          </p:nvPr>
        </p:nvSpPr>
        <p:spPr/>
        <p:txBody>
          <a:bodyPr/>
          <a:lstStyle/>
          <a:p>
            <a:fld id="{D65E6D42-2B93-4EF4-AC4E-C2CA1DB52F2C}" type="slidenum">
              <a:rPr lang="en-US" smtClean="0"/>
              <a:t>17</a:t>
            </a:fld>
            <a:endParaRPr lang="en-US"/>
          </a:p>
        </p:txBody>
      </p:sp>
    </p:spTree>
    <p:extLst>
      <p:ext uri="{BB962C8B-B14F-4D97-AF65-F5344CB8AC3E}">
        <p14:creationId xmlns:p14="http://schemas.microsoft.com/office/powerpoint/2010/main" val="2655000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A18A2C-4D94-439E-A7EE-99C85BC73D87}"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7BD85-3BA8-41D9-A8B8-7185502993C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18A2C-4D94-439E-A7EE-99C85BC73D87}"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7BD85-3BA8-41D9-A8B8-7185502993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A18A2C-4D94-439E-A7EE-99C85BC73D87}"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7BD85-3BA8-41D9-A8B8-7185502993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A18A2C-4D94-439E-A7EE-99C85BC73D87}"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7BD85-3BA8-41D9-A8B8-7185502993C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18A2C-4D94-439E-A7EE-99C85BC73D87}" type="datetimeFigureOut">
              <a:rPr lang="en-US" smtClean="0"/>
              <a:t>9/24/2018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67BD85-3BA8-41D9-A8B8-7185502993C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A18A2C-4D94-439E-A7EE-99C85BC73D87}"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7BD85-3BA8-41D9-A8B8-7185502993C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A18A2C-4D94-439E-A7EE-99C85BC73D87}" type="datetimeFigureOut">
              <a:rPr lang="en-US" smtClean="0"/>
              <a:t>9/24/2018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67BD85-3BA8-41D9-A8B8-7185502993C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18A2C-4D94-439E-A7EE-99C85BC73D87}" type="datetimeFigureOut">
              <a:rPr lang="en-US" smtClean="0"/>
              <a:t>9/24/2018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67BD85-3BA8-41D9-A8B8-7185502993C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18A2C-4D94-439E-A7EE-99C85BC73D87}" type="datetimeFigureOut">
              <a:rPr lang="en-US" smtClean="0"/>
              <a:t>9/24/2018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67BD85-3BA8-41D9-A8B8-7185502993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18A2C-4D94-439E-A7EE-99C85BC73D87}"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7BD85-3BA8-41D9-A8B8-7185502993C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18A2C-4D94-439E-A7EE-99C85BC73D87}" type="datetimeFigureOut">
              <a:rPr lang="en-US" smtClean="0"/>
              <a:t>9/24/2018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67BD85-3BA8-41D9-A8B8-7185502993C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A18A2C-4D94-439E-A7EE-99C85BC73D87}" type="datetimeFigureOut">
              <a:rPr lang="en-US" smtClean="0"/>
              <a:t>9/24/2018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167BD85-3BA8-41D9-A8B8-7185502993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krbeck@nmu.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National Science Foundation</a:t>
            </a:r>
            <a:br>
              <a:rPr lang="en-US" dirty="0" smtClean="0"/>
            </a:br>
            <a:r>
              <a:rPr lang="en-US" sz="4000" dirty="0" smtClean="0"/>
              <a:t>Graduate Research Fellowship Program</a:t>
            </a:r>
            <a:endParaRPr lang="en-US" sz="4000" dirty="0"/>
          </a:p>
        </p:txBody>
      </p:sp>
      <p:sp>
        <p:nvSpPr>
          <p:cNvPr id="3" name="Subtitle 2"/>
          <p:cNvSpPr>
            <a:spLocks noGrp="1"/>
          </p:cNvSpPr>
          <p:nvPr>
            <p:ph type="subTitle" idx="1"/>
          </p:nvPr>
        </p:nvSpPr>
        <p:spPr>
          <a:xfrm>
            <a:off x="685800" y="3505200"/>
            <a:ext cx="6400800" cy="2743200"/>
          </a:xfrm>
        </p:spPr>
        <p:txBody>
          <a:bodyPr>
            <a:normAutofit fontScale="92500"/>
          </a:bodyPr>
          <a:lstStyle/>
          <a:p>
            <a:r>
              <a:rPr lang="en-US" dirty="0" smtClean="0"/>
              <a:t>Kristin </a:t>
            </a:r>
            <a:r>
              <a:rPr lang="en-US" dirty="0" smtClean="0"/>
              <a:t>Beck</a:t>
            </a:r>
          </a:p>
          <a:p>
            <a:endParaRPr lang="en-US" dirty="0"/>
          </a:p>
          <a:p>
            <a:r>
              <a:rPr lang="en-US" dirty="0" smtClean="0"/>
              <a:t>9:00 – 9:15: Eat, be merry, wake up!</a:t>
            </a:r>
          </a:p>
          <a:p>
            <a:r>
              <a:rPr lang="en-US" dirty="0" smtClean="0"/>
              <a:t>9:15 – 10:00: Presentation</a:t>
            </a:r>
          </a:p>
          <a:p>
            <a:r>
              <a:rPr lang="en-US" dirty="0" smtClean="0"/>
              <a:t>10:00 – 10:20: Register in </a:t>
            </a:r>
            <a:r>
              <a:rPr lang="en-US" dirty="0" err="1" smtClean="0"/>
              <a:t>FastLane</a:t>
            </a:r>
            <a:endParaRPr lang="en-US" dirty="0" smtClean="0"/>
          </a:p>
          <a:p>
            <a:r>
              <a:rPr lang="en-US" dirty="0" smtClean="0"/>
              <a:t>10:20 – 11:00: Questions, Work on application</a:t>
            </a:r>
            <a:endParaRPr lang="en-US" dirty="0" smtClean="0"/>
          </a:p>
        </p:txBody>
      </p:sp>
    </p:spTree>
    <p:extLst>
      <p:ext uri="{BB962C8B-B14F-4D97-AF65-F5344CB8AC3E}">
        <p14:creationId xmlns:p14="http://schemas.microsoft.com/office/powerpoint/2010/main" val="2493936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Sections</a:t>
            </a:r>
            <a:endParaRPr lang="en-US" dirty="0"/>
          </a:p>
        </p:txBody>
      </p:sp>
      <p:sp>
        <p:nvSpPr>
          <p:cNvPr id="3" name="Content Placeholder 2"/>
          <p:cNvSpPr>
            <a:spLocks noGrp="1"/>
          </p:cNvSpPr>
          <p:nvPr>
            <p:ph idx="1"/>
          </p:nvPr>
        </p:nvSpPr>
        <p:spPr/>
        <p:txBody>
          <a:bodyPr/>
          <a:lstStyle/>
          <a:p>
            <a:r>
              <a:rPr lang="en-US" dirty="0" smtClean="0"/>
              <a:t>Transcripts</a:t>
            </a:r>
          </a:p>
          <a:p>
            <a:pPr lvl="1"/>
            <a:r>
              <a:rPr lang="en-US" dirty="0"/>
              <a:t>Required for all institutions listed by the applicant in the </a:t>
            </a:r>
            <a:r>
              <a:rPr lang="en-US" dirty="0" err="1"/>
              <a:t>FastLane</a:t>
            </a:r>
            <a:r>
              <a:rPr lang="en-US" dirty="0"/>
              <a:t> GRFP Module</a:t>
            </a:r>
          </a:p>
          <a:p>
            <a:pPr lvl="1"/>
            <a:r>
              <a:rPr lang="en-US" dirty="0"/>
              <a:t>Required from baccalaureate institution and for all graduate work with a start date prior to the Fall </a:t>
            </a:r>
            <a:r>
              <a:rPr lang="en-US" dirty="0" smtClean="0"/>
              <a:t>2018 </a:t>
            </a:r>
            <a:r>
              <a:rPr lang="en-US" dirty="0"/>
              <a:t>term</a:t>
            </a:r>
          </a:p>
          <a:p>
            <a:pPr lvl="1"/>
            <a:r>
              <a:rPr lang="en-US" dirty="0"/>
              <a:t>Redact personally identifiable information (date of birth, SSN) before </a:t>
            </a:r>
            <a:r>
              <a:rPr lang="en-US" dirty="0" smtClean="0"/>
              <a:t>uploading</a:t>
            </a:r>
          </a:p>
          <a:p>
            <a:r>
              <a:rPr lang="en-US" dirty="0" smtClean="0"/>
              <a:t>Three Reference Letters</a:t>
            </a:r>
          </a:p>
          <a:p>
            <a:pPr lvl="1"/>
            <a:r>
              <a:rPr lang="en-US" dirty="0" smtClean="0"/>
              <a:t>From non-family members</a:t>
            </a:r>
          </a:p>
          <a:p>
            <a:pPr lvl="1"/>
            <a:r>
              <a:rPr lang="en-US" dirty="0" smtClean="0"/>
              <a:t>Uploaded by reference</a:t>
            </a:r>
          </a:p>
          <a:p>
            <a:pPr lvl="1"/>
            <a:r>
              <a:rPr lang="en-US" dirty="0" smtClean="0"/>
              <a:t>2 page limit per letter</a:t>
            </a:r>
          </a:p>
          <a:p>
            <a:pPr lvl="1"/>
            <a:r>
              <a:rPr lang="en-US" dirty="0" smtClean="0"/>
              <a:t>Should address NSF Merit Review Criteria of Intellectual Merit and Broader Impacts, include details explaining nature of relationship, </a:t>
            </a:r>
          </a:p>
          <a:p>
            <a:pPr lvl="1"/>
            <a:endParaRPr lang="en-US" dirty="0" smtClean="0"/>
          </a:p>
          <a:p>
            <a:pPr lvl="1"/>
            <a:endParaRPr lang="en-US" dirty="0"/>
          </a:p>
          <a:p>
            <a:pPr lvl="1"/>
            <a:endParaRPr lang="en-US" dirty="0"/>
          </a:p>
        </p:txBody>
      </p:sp>
    </p:spTree>
    <p:extLst>
      <p:ext uri="{BB962C8B-B14F-4D97-AF65-F5344CB8AC3E}">
        <p14:creationId xmlns:p14="http://schemas.microsoft.com/office/powerpoint/2010/main" val="1300247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Sections</a:t>
            </a:r>
            <a:endParaRPr lang="en-US" dirty="0"/>
          </a:p>
        </p:txBody>
      </p:sp>
      <p:sp>
        <p:nvSpPr>
          <p:cNvPr id="3" name="Content Placeholder 2"/>
          <p:cNvSpPr>
            <a:spLocks noGrp="1"/>
          </p:cNvSpPr>
          <p:nvPr>
            <p:ph idx="1"/>
          </p:nvPr>
        </p:nvSpPr>
        <p:spPr/>
        <p:txBody>
          <a:bodyPr/>
          <a:lstStyle/>
          <a:p>
            <a:r>
              <a:rPr lang="en-US" dirty="0"/>
              <a:t>Three Reference Letters</a:t>
            </a:r>
          </a:p>
          <a:p>
            <a:pPr lvl="1"/>
            <a:r>
              <a:rPr lang="en-US" dirty="0"/>
              <a:t>From non-family members</a:t>
            </a:r>
          </a:p>
          <a:p>
            <a:pPr lvl="1"/>
            <a:r>
              <a:rPr lang="en-US" dirty="0"/>
              <a:t>Uploaded </a:t>
            </a:r>
            <a:r>
              <a:rPr lang="en-US" dirty="0" smtClean="0"/>
              <a:t>by </a:t>
            </a:r>
            <a:r>
              <a:rPr lang="en-US" dirty="0"/>
              <a:t>reference</a:t>
            </a:r>
          </a:p>
          <a:p>
            <a:pPr lvl="1"/>
            <a:r>
              <a:rPr lang="en-US" dirty="0"/>
              <a:t>2 page limit per letter</a:t>
            </a:r>
          </a:p>
          <a:p>
            <a:pPr lvl="1"/>
            <a:r>
              <a:rPr lang="en-US" dirty="0"/>
              <a:t>Should address NSF Merit Review Criteria of Intellectual Merit and Broader Impacts, include details explaining nature of relationship, </a:t>
            </a:r>
            <a:r>
              <a:rPr lang="en-US" dirty="0" smtClean="0"/>
              <a:t>comments on the applicant’s potential for contributing to a globally-engaged US science and engineering workforce, applicant’s academic potential and prior research experiences, statements about applicant’s proposed research.</a:t>
            </a:r>
          </a:p>
          <a:p>
            <a:pPr lvl="1"/>
            <a:r>
              <a:rPr lang="en-US" dirty="0" smtClean="0"/>
              <a:t>Recommended you provide a copy of your application materials to your reference</a:t>
            </a:r>
            <a:endParaRPr lang="en-US" dirty="0"/>
          </a:p>
        </p:txBody>
      </p:sp>
    </p:spTree>
    <p:extLst>
      <p:ext uri="{BB962C8B-B14F-4D97-AF65-F5344CB8AC3E}">
        <p14:creationId xmlns:p14="http://schemas.microsoft.com/office/powerpoint/2010/main" val="4040387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Criteria</a:t>
            </a:r>
            <a:endParaRPr lang="en-US" dirty="0"/>
          </a:p>
        </p:txBody>
      </p:sp>
      <p:sp>
        <p:nvSpPr>
          <p:cNvPr id="3" name="Content Placeholder 2"/>
          <p:cNvSpPr>
            <a:spLocks noGrp="1"/>
          </p:cNvSpPr>
          <p:nvPr>
            <p:ph idx="1"/>
          </p:nvPr>
        </p:nvSpPr>
        <p:spPr/>
        <p:txBody>
          <a:bodyPr/>
          <a:lstStyle/>
          <a:p>
            <a:r>
              <a:rPr lang="en-US" dirty="0" smtClean="0"/>
              <a:t>What is the potential for the proposed activity to:</a:t>
            </a:r>
          </a:p>
          <a:p>
            <a:pPr lvl="1"/>
            <a:r>
              <a:rPr lang="en-US" dirty="0"/>
              <a:t>Advance knowledge &amp; understanding within its own field or others</a:t>
            </a:r>
          </a:p>
          <a:p>
            <a:pPr lvl="1"/>
            <a:r>
              <a:rPr lang="en-US" dirty="0"/>
              <a:t>Benefit to society or advance desired societal </a:t>
            </a:r>
            <a:r>
              <a:rPr lang="en-US" dirty="0" smtClean="0"/>
              <a:t>outcomes</a:t>
            </a:r>
          </a:p>
          <a:p>
            <a:r>
              <a:rPr lang="en-US" dirty="0" smtClean="0"/>
              <a:t>Proposed activities suggest and explore creative, original, or potentially transformative concepts</a:t>
            </a:r>
          </a:p>
          <a:p>
            <a:r>
              <a:rPr lang="en-US" dirty="0" smtClean="0"/>
              <a:t>Plan for carrying out proposed activities well-reasoned, well-organized, and based on sound rationale?  Plan to assess success?</a:t>
            </a:r>
          </a:p>
          <a:p>
            <a:r>
              <a:rPr lang="en-US" dirty="0" smtClean="0"/>
              <a:t>How well qualified is in the individual or team?</a:t>
            </a:r>
          </a:p>
          <a:p>
            <a:r>
              <a:rPr lang="en-US" dirty="0" smtClean="0"/>
              <a:t>Adequate resources available to carry out the research?</a:t>
            </a:r>
          </a:p>
          <a:p>
            <a:pPr lvl="1"/>
            <a:endParaRPr lang="en-US" dirty="0"/>
          </a:p>
          <a:p>
            <a:pPr marL="274320" lvl="1" indent="0">
              <a:buNone/>
            </a:pPr>
            <a:endParaRPr lang="en-US" dirty="0"/>
          </a:p>
        </p:txBody>
      </p:sp>
    </p:spTree>
    <p:extLst>
      <p:ext uri="{BB962C8B-B14F-4D97-AF65-F5344CB8AC3E}">
        <p14:creationId xmlns:p14="http://schemas.microsoft.com/office/powerpoint/2010/main" val="9267390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Deadlines</a:t>
            </a:r>
            <a:endParaRPr lang="en-US" dirty="0"/>
          </a:p>
        </p:txBody>
      </p:sp>
      <p:sp>
        <p:nvSpPr>
          <p:cNvPr id="3" name="Content Placeholder 2"/>
          <p:cNvSpPr>
            <a:spLocks noGrp="1"/>
          </p:cNvSpPr>
          <p:nvPr>
            <p:ph idx="1"/>
          </p:nvPr>
        </p:nvSpPr>
        <p:spPr/>
        <p:txBody>
          <a:bodyPr/>
          <a:lstStyle/>
          <a:p>
            <a:r>
              <a:rPr lang="en-US" dirty="0" smtClean="0"/>
              <a:t>October 21</a:t>
            </a:r>
          </a:p>
          <a:p>
            <a:pPr lvl="1"/>
            <a:r>
              <a:rPr lang="en-US" dirty="0" smtClean="0"/>
              <a:t>Geosciences; Life Sciences</a:t>
            </a:r>
          </a:p>
          <a:p>
            <a:r>
              <a:rPr lang="en-US" dirty="0" smtClean="0"/>
              <a:t>October 22</a:t>
            </a:r>
          </a:p>
          <a:p>
            <a:pPr lvl="1"/>
            <a:r>
              <a:rPr lang="en-US" dirty="0" smtClean="0"/>
              <a:t>Computer and Information Science and Engineering; Engineering; Materials Research</a:t>
            </a:r>
          </a:p>
          <a:p>
            <a:r>
              <a:rPr lang="en-US" dirty="0" smtClean="0"/>
              <a:t>October 24</a:t>
            </a:r>
          </a:p>
          <a:p>
            <a:pPr lvl="1"/>
            <a:r>
              <a:rPr lang="en-US" dirty="0" smtClean="0"/>
              <a:t>Social Sciences; Psychology; STEM Education &amp; Learning</a:t>
            </a:r>
          </a:p>
          <a:p>
            <a:r>
              <a:rPr lang="en-US" dirty="0" smtClean="0"/>
              <a:t>October 25</a:t>
            </a:r>
          </a:p>
          <a:p>
            <a:pPr lvl="1"/>
            <a:r>
              <a:rPr lang="en-US" dirty="0" smtClean="0"/>
              <a:t>Chemistry; Mathematical Sciences; Physics and Astronomy	</a:t>
            </a:r>
            <a:endParaRPr lang="en-US" dirty="0"/>
          </a:p>
        </p:txBody>
      </p:sp>
    </p:spTree>
    <p:extLst>
      <p:ext uri="{BB962C8B-B14F-4D97-AF65-F5344CB8AC3E}">
        <p14:creationId xmlns:p14="http://schemas.microsoft.com/office/powerpoint/2010/main" val="1395180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register in </a:t>
            </a:r>
            <a:r>
              <a:rPr lang="en-US" dirty="0" err="1" smtClean="0"/>
              <a:t>FastLane</a:t>
            </a:r>
            <a:endParaRPr lang="en-US" dirty="0"/>
          </a:p>
        </p:txBody>
      </p:sp>
      <p:sp>
        <p:nvSpPr>
          <p:cNvPr id="3" name="Content Placeholder 2"/>
          <p:cNvSpPr>
            <a:spLocks noGrp="1"/>
          </p:cNvSpPr>
          <p:nvPr>
            <p:ph idx="1"/>
          </p:nvPr>
        </p:nvSpPr>
        <p:spPr/>
        <p:txBody>
          <a:bodyPr/>
          <a:lstStyle/>
          <a:p>
            <a:r>
              <a:rPr lang="en-US" dirty="0" smtClean="0"/>
              <a:t>We will do it now!</a:t>
            </a:r>
          </a:p>
          <a:p>
            <a:endParaRPr lang="en-US" dirty="0"/>
          </a:p>
          <a:p>
            <a:r>
              <a:rPr lang="en-US" dirty="0"/>
              <a:t>https://www.fastlane.nsf.gov/</a:t>
            </a:r>
          </a:p>
        </p:txBody>
      </p:sp>
    </p:spTree>
    <p:extLst>
      <p:ext uri="{BB962C8B-B14F-4D97-AF65-F5344CB8AC3E}">
        <p14:creationId xmlns:p14="http://schemas.microsoft.com/office/powerpoint/2010/main" val="2966119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 Statement</a:t>
            </a:r>
            <a:endParaRPr lang="en-US" dirty="0"/>
          </a:p>
        </p:txBody>
      </p:sp>
      <p:sp>
        <p:nvSpPr>
          <p:cNvPr id="3" name="Content Placeholder 2"/>
          <p:cNvSpPr>
            <a:spLocks noGrp="1"/>
          </p:cNvSpPr>
          <p:nvPr>
            <p:ph idx="1"/>
          </p:nvPr>
        </p:nvSpPr>
        <p:spPr/>
        <p:txBody>
          <a:bodyPr/>
          <a:lstStyle/>
          <a:p>
            <a:r>
              <a:rPr lang="en-US" dirty="0"/>
              <a:t>3</a:t>
            </a:r>
            <a:r>
              <a:rPr lang="en-US" dirty="0" smtClean="0"/>
              <a:t> Pages:</a:t>
            </a:r>
          </a:p>
          <a:p>
            <a:r>
              <a:rPr lang="en-US" dirty="0" smtClean="0"/>
              <a:t>Introductory paragraph</a:t>
            </a:r>
          </a:p>
          <a:p>
            <a:r>
              <a:rPr lang="en-US" dirty="0" smtClean="0"/>
              <a:t>Personal, Professional, Educational Experiences</a:t>
            </a:r>
          </a:p>
          <a:p>
            <a:r>
              <a:rPr lang="en-US" dirty="0" smtClean="0"/>
              <a:t>Competencies, Team/Interdisciplinary Skills, Leadership</a:t>
            </a:r>
          </a:p>
          <a:p>
            <a:r>
              <a:rPr lang="en-US" dirty="0" smtClean="0"/>
              <a:t>Career Aspirations</a:t>
            </a:r>
          </a:p>
          <a:p>
            <a:r>
              <a:rPr lang="en-US" dirty="0" smtClean="0"/>
              <a:t>Intellectual Merit and Broader Impacts</a:t>
            </a:r>
          </a:p>
          <a:p>
            <a:r>
              <a:rPr lang="en-US" dirty="0" smtClean="0"/>
              <a:t>Concluding Paragraph</a:t>
            </a:r>
            <a:endParaRPr lang="en-US" dirty="0"/>
          </a:p>
        </p:txBody>
      </p:sp>
    </p:spTree>
    <p:extLst>
      <p:ext uri="{BB962C8B-B14F-4D97-AF65-F5344CB8AC3E}">
        <p14:creationId xmlns:p14="http://schemas.microsoft.com/office/powerpoint/2010/main" val="3407014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Plan</a:t>
            </a:r>
            <a:endParaRPr lang="en-US" dirty="0"/>
          </a:p>
        </p:txBody>
      </p:sp>
      <p:sp>
        <p:nvSpPr>
          <p:cNvPr id="3" name="Content Placeholder 2"/>
          <p:cNvSpPr>
            <a:spLocks noGrp="1"/>
          </p:cNvSpPr>
          <p:nvPr>
            <p:ph idx="1"/>
          </p:nvPr>
        </p:nvSpPr>
        <p:spPr/>
        <p:txBody>
          <a:bodyPr/>
          <a:lstStyle/>
          <a:p>
            <a:r>
              <a:rPr lang="en-US" dirty="0" smtClean="0"/>
              <a:t>2 pages</a:t>
            </a:r>
          </a:p>
          <a:p>
            <a:r>
              <a:rPr lang="en-US" b="1" dirty="0"/>
              <a:t>Title </a:t>
            </a:r>
            <a:endParaRPr lang="en-US" dirty="0"/>
          </a:p>
          <a:p>
            <a:r>
              <a:rPr lang="en-US" b="1" dirty="0"/>
              <a:t>Keywords </a:t>
            </a:r>
            <a:endParaRPr lang="en-US" dirty="0"/>
          </a:p>
          <a:p>
            <a:r>
              <a:rPr lang="en-US" b="1" dirty="0"/>
              <a:t>Introduction </a:t>
            </a:r>
            <a:endParaRPr lang="en-US" dirty="0"/>
          </a:p>
          <a:p>
            <a:r>
              <a:rPr lang="en-US" b="1" dirty="0"/>
              <a:t>Hypothesis </a:t>
            </a:r>
            <a:endParaRPr lang="en-US" dirty="0"/>
          </a:p>
          <a:p>
            <a:r>
              <a:rPr lang="en-US" b="1" dirty="0"/>
              <a:t>Research Plan </a:t>
            </a:r>
            <a:endParaRPr lang="en-US" dirty="0"/>
          </a:p>
          <a:p>
            <a:r>
              <a:rPr lang="en-US" b="1" dirty="0"/>
              <a:t>Anticipated Results </a:t>
            </a:r>
            <a:endParaRPr lang="en-US" dirty="0"/>
          </a:p>
          <a:p>
            <a:r>
              <a:rPr lang="en-US" b="1" dirty="0"/>
              <a:t>Intellectual Merit and Broader Impacts </a:t>
            </a:r>
            <a:endParaRPr lang="en-US" dirty="0"/>
          </a:p>
          <a:p>
            <a:r>
              <a:rPr lang="en-US" b="1" dirty="0"/>
              <a:t>References (Literature Citations) </a:t>
            </a:r>
            <a:endParaRPr lang="en-US" dirty="0"/>
          </a:p>
        </p:txBody>
      </p:sp>
    </p:spTree>
    <p:extLst>
      <p:ext uri="{BB962C8B-B14F-4D97-AF65-F5344CB8AC3E}">
        <p14:creationId xmlns:p14="http://schemas.microsoft.com/office/powerpoint/2010/main" val="40250644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Hints</a:t>
            </a:r>
            <a:endParaRPr lang="en-US" dirty="0"/>
          </a:p>
        </p:txBody>
      </p:sp>
      <p:sp>
        <p:nvSpPr>
          <p:cNvPr id="3" name="Content Placeholder 2"/>
          <p:cNvSpPr>
            <a:spLocks noGrp="1"/>
          </p:cNvSpPr>
          <p:nvPr>
            <p:ph idx="1"/>
          </p:nvPr>
        </p:nvSpPr>
        <p:spPr/>
        <p:txBody>
          <a:bodyPr/>
          <a:lstStyle/>
          <a:p>
            <a:r>
              <a:rPr lang="en-US" dirty="0" smtClean="0"/>
              <a:t>Clearly Label Statement Headings</a:t>
            </a:r>
          </a:p>
          <a:p>
            <a:r>
              <a:rPr lang="en-US" b="1" dirty="0"/>
              <a:t>Keep in mind that NSF does not just seek to fund scientists and engineers; NSF seeks to fund future STEM leaders</a:t>
            </a:r>
            <a:r>
              <a:rPr lang="en-US" b="1" dirty="0" smtClean="0"/>
              <a:t>.</a:t>
            </a:r>
          </a:p>
          <a:p>
            <a:r>
              <a:rPr lang="en-US" b="1" dirty="0"/>
              <a:t>Be yourself</a:t>
            </a:r>
            <a:r>
              <a:rPr lang="en-US" b="1" dirty="0" smtClean="0"/>
              <a:t>.</a:t>
            </a:r>
          </a:p>
          <a:p>
            <a:r>
              <a:rPr lang="en-US" b="1" dirty="0"/>
              <a:t>Use appropriate scientific form</a:t>
            </a:r>
            <a:r>
              <a:rPr lang="en-US" dirty="0"/>
              <a:t> (hypothesis, figures, references) in the Graduate Research Statement</a:t>
            </a:r>
            <a:r>
              <a:rPr lang="en-US" dirty="0" smtClean="0"/>
              <a:t>.</a:t>
            </a:r>
          </a:p>
          <a:p>
            <a:r>
              <a:rPr lang="en-US" b="1" dirty="0"/>
              <a:t>Don't get bogged down in the specifics, or be overly technical</a:t>
            </a:r>
            <a:r>
              <a:rPr lang="en-US" b="1" dirty="0" smtClean="0"/>
              <a:t>.</a:t>
            </a:r>
          </a:p>
          <a:p>
            <a:r>
              <a:rPr lang="en-US" b="1" dirty="0"/>
              <a:t>Develop a consistent theme in both of the </a:t>
            </a:r>
            <a:r>
              <a:rPr lang="en-US" b="1" dirty="0" smtClean="0"/>
              <a:t>statements</a:t>
            </a:r>
            <a:r>
              <a:rPr lang="en-US" dirty="0"/>
              <a:t>.</a:t>
            </a:r>
            <a:endParaRPr lang="en-US" dirty="0"/>
          </a:p>
        </p:txBody>
      </p:sp>
    </p:spTree>
    <p:extLst>
      <p:ext uri="{BB962C8B-B14F-4D97-AF65-F5344CB8AC3E}">
        <p14:creationId xmlns:p14="http://schemas.microsoft.com/office/powerpoint/2010/main" val="756583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&amp; Contact Info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Kristin Beck</a:t>
            </a:r>
          </a:p>
          <a:p>
            <a:pPr marL="0" indent="0">
              <a:buNone/>
            </a:pPr>
            <a:r>
              <a:rPr lang="en-US" dirty="0" smtClean="0">
                <a:hlinkClick r:id="rId2"/>
              </a:rPr>
              <a:t>krbeck@nmu.edu</a:t>
            </a:r>
            <a:endParaRPr lang="en-US" dirty="0" smtClean="0"/>
          </a:p>
          <a:p>
            <a:pPr marL="0" indent="0">
              <a:buNone/>
            </a:pPr>
            <a:r>
              <a:rPr lang="en-US" smtClean="0"/>
              <a:t>906-227-1893</a:t>
            </a:r>
            <a:endParaRPr lang="en-US" dirty="0"/>
          </a:p>
        </p:txBody>
      </p:sp>
    </p:spTree>
    <p:extLst>
      <p:ext uri="{BB962C8B-B14F-4D97-AF65-F5344CB8AC3E}">
        <p14:creationId xmlns:p14="http://schemas.microsoft.com/office/powerpoint/2010/main" val="400282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t>
            </a:r>
            <a:endParaRPr lang="en-US" dirty="0"/>
          </a:p>
        </p:txBody>
      </p:sp>
      <p:sp>
        <p:nvSpPr>
          <p:cNvPr id="3" name="Content Placeholder 2"/>
          <p:cNvSpPr>
            <a:spLocks noGrp="1"/>
          </p:cNvSpPr>
          <p:nvPr>
            <p:ph idx="1"/>
          </p:nvPr>
        </p:nvSpPr>
        <p:spPr/>
        <p:txBody>
          <a:bodyPr/>
          <a:lstStyle/>
          <a:p>
            <a:r>
              <a:rPr lang="en-US" dirty="0" smtClean="0"/>
              <a:t>What is the NSF Graduate Fellowship program?</a:t>
            </a:r>
          </a:p>
          <a:p>
            <a:r>
              <a:rPr lang="en-US" dirty="0" smtClean="0"/>
              <a:t>Program goals</a:t>
            </a:r>
          </a:p>
          <a:p>
            <a:r>
              <a:rPr lang="en-US" dirty="0" smtClean="0"/>
              <a:t>Eligibility</a:t>
            </a:r>
          </a:p>
          <a:p>
            <a:r>
              <a:rPr lang="en-US" dirty="0" smtClean="0"/>
              <a:t>How to apply</a:t>
            </a:r>
          </a:p>
          <a:p>
            <a:r>
              <a:rPr lang="en-US" dirty="0" smtClean="0"/>
              <a:t>Deadlines</a:t>
            </a:r>
          </a:p>
          <a:p>
            <a:r>
              <a:rPr lang="en-US" dirty="0" smtClean="0"/>
              <a:t>Proposal elements</a:t>
            </a:r>
            <a:endParaRPr lang="en-US" dirty="0"/>
          </a:p>
        </p:txBody>
      </p:sp>
    </p:spTree>
    <p:extLst>
      <p:ext uri="{BB962C8B-B14F-4D97-AF65-F5344CB8AC3E}">
        <p14:creationId xmlns:p14="http://schemas.microsoft.com/office/powerpoint/2010/main" val="1698996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Graduate Fellowship Program</a:t>
            </a:r>
            <a:endParaRPr lang="en-US" dirty="0"/>
          </a:p>
        </p:txBody>
      </p:sp>
      <p:sp>
        <p:nvSpPr>
          <p:cNvPr id="3" name="Content Placeholder 2"/>
          <p:cNvSpPr>
            <a:spLocks noGrp="1"/>
          </p:cNvSpPr>
          <p:nvPr>
            <p:ph idx="1"/>
          </p:nvPr>
        </p:nvSpPr>
        <p:spPr/>
        <p:txBody>
          <a:bodyPr/>
          <a:lstStyle/>
          <a:p>
            <a:pPr marL="0" indent="0">
              <a:buNone/>
            </a:pPr>
            <a:r>
              <a:rPr lang="en-US" dirty="0" smtClean="0"/>
              <a:t>Supports outstanding graduate students who are pursuing research-based master’s and doctoral degrees in science and engineering:</a:t>
            </a:r>
          </a:p>
          <a:p>
            <a:pPr marL="0" indent="0">
              <a:buNone/>
            </a:pPr>
            <a:endParaRPr lang="en-US" dirty="0" smtClean="0"/>
          </a:p>
          <a:p>
            <a:pPr marL="0" indent="0">
              <a:buNone/>
            </a:pPr>
            <a:r>
              <a:rPr lang="en-US" dirty="0" smtClean="0"/>
              <a:t>Computer </a:t>
            </a:r>
            <a:r>
              <a:rPr lang="en-US" dirty="0"/>
              <a:t>&amp; Information Science &amp;</a:t>
            </a:r>
            <a:r>
              <a:rPr lang="en-US" dirty="0" smtClean="0"/>
              <a:t> </a:t>
            </a:r>
            <a:r>
              <a:rPr lang="en-US" dirty="0"/>
              <a:t>Engineering</a:t>
            </a:r>
          </a:p>
          <a:p>
            <a:pPr marL="0" indent="0">
              <a:buNone/>
            </a:pPr>
            <a:r>
              <a:rPr lang="en-US" dirty="0" smtClean="0"/>
              <a:t>Chemistry				Physics &amp; Astronomy</a:t>
            </a:r>
          </a:p>
          <a:p>
            <a:pPr marL="0" indent="0">
              <a:buNone/>
            </a:pPr>
            <a:r>
              <a:rPr lang="en-US" dirty="0" smtClean="0"/>
              <a:t>Engineering				Psychology</a:t>
            </a:r>
          </a:p>
          <a:p>
            <a:pPr marL="0" indent="0">
              <a:buNone/>
            </a:pPr>
            <a:r>
              <a:rPr lang="en-US" dirty="0" smtClean="0"/>
              <a:t>Geosciences				Social Sciences</a:t>
            </a:r>
          </a:p>
          <a:p>
            <a:pPr marL="0" indent="0">
              <a:buNone/>
            </a:pPr>
            <a:r>
              <a:rPr lang="en-US" dirty="0" smtClean="0"/>
              <a:t>Life Sciences				STEM Education &amp; </a:t>
            </a:r>
          </a:p>
          <a:p>
            <a:pPr marL="0" indent="0">
              <a:buNone/>
            </a:pPr>
            <a:r>
              <a:rPr lang="en-US" dirty="0" smtClean="0"/>
              <a:t>Materials Research			   Learning Research</a:t>
            </a:r>
          </a:p>
          <a:p>
            <a:pPr marL="0" indent="0">
              <a:buNone/>
            </a:pPr>
            <a:r>
              <a:rPr lang="en-US" dirty="0" smtClean="0"/>
              <a:t>Mathematical Sciences</a:t>
            </a:r>
          </a:p>
        </p:txBody>
      </p:sp>
    </p:spTree>
    <p:extLst>
      <p:ext uri="{BB962C8B-B14F-4D97-AF65-F5344CB8AC3E}">
        <p14:creationId xmlns:p14="http://schemas.microsoft.com/office/powerpoint/2010/main" val="2982481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Goals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Select, recognize and financially support individuals early in their careers with the demonstrated potential to be high achieving scientist and engineers</a:t>
            </a:r>
          </a:p>
          <a:p>
            <a:pPr marL="457200" indent="-457200">
              <a:buAutoNum type="arabicPeriod"/>
            </a:pPr>
            <a:r>
              <a:rPr lang="en-US" dirty="0" smtClean="0"/>
              <a:t>Broaden participation in science and engineering of underrepresented groups (women, minorities, persons with disabilities, veterans)</a:t>
            </a:r>
            <a:endParaRPr lang="en-US" dirty="0"/>
          </a:p>
        </p:txBody>
      </p:sp>
    </p:spTree>
    <p:extLst>
      <p:ext uri="{BB962C8B-B14F-4D97-AF65-F5344CB8AC3E}">
        <p14:creationId xmlns:p14="http://schemas.microsoft.com/office/powerpoint/2010/main" val="1775432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Offers	</a:t>
            </a:r>
            <a:endParaRPr lang="en-US" dirty="0"/>
          </a:p>
        </p:txBody>
      </p:sp>
      <p:sp>
        <p:nvSpPr>
          <p:cNvPr id="3" name="Content Placeholder 2"/>
          <p:cNvSpPr>
            <a:spLocks noGrp="1"/>
          </p:cNvSpPr>
          <p:nvPr>
            <p:ph idx="1"/>
          </p:nvPr>
        </p:nvSpPr>
        <p:spPr/>
        <p:txBody>
          <a:bodyPr/>
          <a:lstStyle/>
          <a:p>
            <a:r>
              <a:rPr lang="en-US" dirty="0" smtClean="0"/>
              <a:t>Funding for 3 (out of 5 years of graduate school)</a:t>
            </a:r>
          </a:p>
          <a:p>
            <a:r>
              <a:rPr lang="en-US" dirty="0" smtClean="0"/>
              <a:t>Stipend: $34,000/year</a:t>
            </a:r>
          </a:p>
          <a:p>
            <a:r>
              <a:rPr lang="en-US" smtClean="0"/>
              <a:t>Tuition: $12,000/year</a:t>
            </a:r>
            <a:endParaRPr lang="en-US" dirty="0"/>
          </a:p>
        </p:txBody>
      </p:sp>
    </p:spTree>
    <p:extLst>
      <p:ext uri="{BB962C8B-B14F-4D97-AF65-F5344CB8AC3E}">
        <p14:creationId xmlns:p14="http://schemas.microsoft.com/office/powerpoint/2010/main" val="3799138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a:t>
            </a:r>
            <a:endParaRPr lang="en-US" dirty="0"/>
          </a:p>
        </p:txBody>
      </p:sp>
      <p:sp>
        <p:nvSpPr>
          <p:cNvPr id="3" name="Content Placeholder 2"/>
          <p:cNvSpPr>
            <a:spLocks noGrp="1"/>
          </p:cNvSpPr>
          <p:nvPr>
            <p:ph idx="1"/>
          </p:nvPr>
        </p:nvSpPr>
        <p:spPr/>
        <p:txBody>
          <a:bodyPr>
            <a:normAutofit lnSpcReduction="10000"/>
          </a:bodyPr>
          <a:lstStyle/>
          <a:p>
            <a:r>
              <a:rPr lang="en-US" dirty="0" smtClean="0"/>
              <a:t>Earned bachelor’s degree in a science or engineering field prior to Fall 2019</a:t>
            </a:r>
          </a:p>
          <a:p>
            <a:r>
              <a:rPr lang="en-US" dirty="0" smtClean="0"/>
              <a:t>Awardees must be enrolled in a graduate program the U.S. in an eligible field by Fall 2019 (confirmation due by May 1, 2019)</a:t>
            </a:r>
          </a:p>
          <a:p>
            <a:r>
              <a:rPr lang="en-US" dirty="0" smtClean="0"/>
              <a:t>U.S. Citizenship</a:t>
            </a:r>
          </a:p>
          <a:p>
            <a:r>
              <a:rPr lang="en-US" dirty="0" smtClean="0"/>
              <a:t>Maximum of three years of support, over five years</a:t>
            </a:r>
          </a:p>
          <a:p>
            <a:r>
              <a:rPr lang="en-US" dirty="0" smtClean="0"/>
              <a:t>Announcement date: April 2019</a:t>
            </a:r>
          </a:p>
          <a:p>
            <a:r>
              <a:rPr lang="en-US" dirty="0" smtClean="0"/>
              <a:t>Individuals may apply as an undergraduate senior, as well as post-baccalaureate (before beginning graduate training); May apply in start of 2</a:t>
            </a:r>
            <a:r>
              <a:rPr lang="en-US" baseline="30000" dirty="0" smtClean="0"/>
              <a:t>nd</a:t>
            </a:r>
            <a:r>
              <a:rPr lang="en-US" dirty="0" smtClean="0"/>
              <a:t> year of grad. school</a:t>
            </a:r>
          </a:p>
          <a:p>
            <a:r>
              <a:rPr lang="en-US" dirty="0" smtClean="0"/>
              <a:t>Effective as the 2017 competition, graduate students are limited to only one application</a:t>
            </a:r>
            <a:endParaRPr lang="en-US" dirty="0"/>
          </a:p>
        </p:txBody>
      </p:sp>
    </p:spTree>
    <p:extLst>
      <p:ext uri="{BB962C8B-B14F-4D97-AF65-F5344CB8AC3E}">
        <p14:creationId xmlns:p14="http://schemas.microsoft.com/office/powerpoint/2010/main" val="3883632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Apply</a:t>
            </a:r>
            <a:endParaRPr lang="en-US" dirty="0"/>
          </a:p>
        </p:txBody>
      </p:sp>
      <p:sp>
        <p:nvSpPr>
          <p:cNvPr id="3" name="Content Placeholder 2"/>
          <p:cNvSpPr>
            <a:spLocks noGrp="1"/>
          </p:cNvSpPr>
          <p:nvPr>
            <p:ph idx="1"/>
          </p:nvPr>
        </p:nvSpPr>
        <p:spPr/>
        <p:txBody>
          <a:bodyPr/>
          <a:lstStyle/>
          <a:p>
            <a:r>
              <a:rPr lang="en-US" dirty="0" smtClean="0"/>
              <a:t>Must register with </a:t>
            </a:r>
            <a:r>
              <a:rPr lang="en-US" dirty="0" err="1" smtClean="0"/>
              <a:t>FastLane</a:t>
            </a:r>
            <a:endParaRPr lang="en-US" dirty="0" smtClean="0"/>
          </a:p>
          <a:p>
            <a:r>
              <a:rPr lang="en-US" dirty="0" smtClean="0"/>
              <a:t>Need three reference letters by approx. November 6 (submitted electronically through </a:t>
            </a:r>
            <a:r>
              <a:rPr lang="en-US" dirty="0" err="1" smtClean="0"/>
              <a:t>FastLane</a:t>
            </a:r>
            <a:r>
              <a:rPr lang="en-US" dirty="0" smtClean="0"/>
              <a:t> GRFP Application Module)</a:t>
            </a:r>
          </a:p>
          <a:p>
            <a:r>
              <a:rPr lang="en-US" dirty="0" smtClean="0"/>
              <a:t>Submit the following through the </a:t>
            </a:r>
            <a:r>
              <a:rPr lang="en-US" dirty="0" err="1" smtClean="0"/>
              <a:t>FastLane</a:t>
            </a:r>
            <a:r>
              <a:rPr lang="en-US" dirty="0" smtClean="0"/>
              <a:t> GRFP Application Module: Personal Information; Education and Other Experiences; Background and Future Goals Statement; Graduate Research Plan Statement; Eligibility Statement; Transcripts; Names &amp; Emails of References</a:t>
            </a:r>
          </a:p>
          <a:p>
            <a:endParaRPr lang="en-US" dirty="0" smtClean="0"/>
          </a:p>
          <a:p>
            <a:endParaRPr lang="en-US" dirty="0"/>
          </a:p>
        </p:txBody>
      </p:sp>
    </p:spTree>
    <p:extLst>
      <p:ext uri="{BB962C8B-B14F-4D97-AF65-F5344CB8AC3E}">
        <p14:creationId xmlns:p14="http://schemas.microsoft.com/office/powerpoint/2010/main" val="1139078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Application Information</a:t>
            </a:r>
            <a:endParaRPr lang="en-US" dirty="0"/>
          </a:p>
        </p:txBody>
      </p:sp>
      <p:sp>
        <p:nvSpPr>
          <p:cNvPr id="3" name="Content Placeholder 2"/>
          <p:cNvSpPr>
            <a:spLocks noGrp="1"/>
          </p:cNvSpPr>
          <p:nvPr>
            <p:ph idx="1"/>
          </p:nvPr>
        </p:nvSpPr>
        <p:spPr/>
        <p:txBody>
          <a:bodyPr/>
          <a:lstStyle/>
          <a:p>
            <a:r>
              <a:rPr lang="en-US" dirty="0" smtClean="0"/>
              <a:t>8.5” x 11” page size</a:t>
            </a:r>
          </a:p>
          <a:p>
            <a:r>
              <a:rPr lang="en-US" dirty="0" smtClean="0"/>
              <a:t>12-point font, Times New Roman</a:t>
            </a:r>
          </a:p>
          <a:p>
            <a:r>
              <a:rPr lang="en-US" dirty="0" smtClean="0"/>
              <a:t>10-point font may be used for references, footnotes, figure captions and text within figures</a:t>
            </a:r>
          </a:p>
          <a:p>
            <a:r>
              <a:rPr lang="en-US" dirty="0" smtClean="0"/>
              <a:t>1” margin on all sides</a:t>
            </a:r>
          </a:p>
          <a:p>
            <a:r>
              <a:rPr lang="en-US" dirty="0" smtClean="0"/>
              <a:t>Single spaced or greater</a:t>
            </a:r>
          </a:p>
          <a:p>
            <a:endParaRPr lang="en-US" dirty="0"/>
          </a:p>
        </p:txBody>
      </p:sp>
    </p:spTree>
    <p:extLst>
      <p:ext uri="{BB962C8B-B14F-4D97-AF65-F5344CB8AC3E}">
        <p14:creationId xmlns:p14="http://schemas.microsoft.com/office/powerpoint/2010/main" val="4136557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Sections</a:t>
            </a:r>
            <a:endParaRPr lang="en-US" dirty="0"/>
          </a:p>
        </p:txBody>
      </p:sp>
      <p:sp>
        <p:nvSpPr>
          <p:cNvPr id="3" name="Content Placeholder 2"/>
          <p:cNvSpPr>
            <a:spLocks noGrp="1"/>
          </p:cNvSpPr>
          <p:nvPr>
            <p:ph idx="1"/>
          </p:nvPr>
        </p:nvSpPr>
        <p:spPr/>
        <p:txBody>
          <a:bodyPr/>
          <a:lstStyle/>
          <a:p>
            <a:r>
              <a:rPr lang="en-US" dirty="0" smtClean="0"/>
              <a:t>Personal, Relevant Background, and Future Goals</a:t>
            </a:r>
          </a:p>
          <a:p>
            <a:pPr lvl="1"/>
            <a:r>
              <a:rPr lang="en-US" dirty="0" smtClean="0"/>
              <a:t>3 pages</a:t>
            </a:r>
          </a:p>
          <a:p>
            <a:r>
              <a:rPr lang="en-US" dirty="0" smtClean="0"/>
              <a:t>Graduate Research Plan Statement</a:t>
            </a:r>
          </a:p>
          <a:p>
            <a:pPr lvl="1"/>
            <a:r>
              <a:rPr lang="en-US" dirty="0" smtClean="0"/>
              <a:t>2 pages</a:t>
            </a:r>
          </a:p>
          <a:p>
            <a:r>
              <a:rPr lang="en-US" dirty="0" smtClean="0"/>
              <a:t>Page limits include references, citations, charts, figures, images, list of publications and presentations</a:t>
            </a:r>
          </a:p>
          <a:p>
            <a:r>
              <a:rPr lang="en-US" dirty="0" smtClean="0"/>
              <a:t>Eligibility Statement </a:t>
            </a:r>
          </a:p>
          <a:p>
            <a:pPr lvl="1"/>
            <a:r>
              <a:rPr lang="en-US" dirty="0" smtClean="0"/>
              <a:t>For applicants who have completed more than 12 months of graduate study and meet the extenuating circumstance requirement</a:t>
            </a:r>
          </a:p>
          <a:p>
            <a:pPr lvl="1"/>
            <a:r>
              <a:rPr lang="en-US" dirty="0" smtClean="0"/>
              <a:t>1 page</a:t>
            </a:r>
          </a:p>
          <a:p>
            <a:pPr lvl="1"/>
            <a:endParaRPr lang="en-US" dirty="0"/>
          </a:p>
        </p:txBody>
      </p:sp>
    </p:spTree>
    <p:extLst>
      <p:ext uri="{BB962C8B-B14F-4D97-AF65-F5344CB8AC3E}">
        <p14:creationId xmlns:p14="http://schemas.microsoft.com/office/powerpoint/2010/main" val="19733880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495</TotalTime>
  <Words>873</Words>
  <Application>Microsoft Office PowerPoint</Application>
  <PresentationFormat>On-screen Show (4:3)</PresentationFormat>
  <Paragraphs>136</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Clarity</vt:lpstr>
      <vt:lpstr>National Science Foundation Graduate Research Fellowship Program</vt:lpstr>
      <vt:lpstr>Overview </vt:lpstr>
      <vt:lpstr>NSF Graduate Fellowship Program</vt:lpstr>
      <vt:lpstr>Program Goals</vt:lpstr>
      <vt:lpstr>Program Offers </vt:lpstr>
      <vt:lpstr>Eligibility</vt:lpstr>
      <vt:lpstr>How to Apply</vt:lpstr>
      <vt:lpstr>Standard Application Information</vt:lpstr>
      <vt:lpstr>Proposal Sections</vt:lpstr>
      <vt:lpstr>Proposal Sections</vt:lpstr>
      <vt:lpstr>Proposal Sections</vt:lpstr>
      <vt:lpstr>Review Criteria</vt:lpstr>
      <vt:lpstr>Deadlines</vt:lpstr>
      <vt:lpstr>How to register in FastLane</vt:lpstr>
      <vt:lpstr>Personal Statement</vt:lpstr>
      <vt:lpstr>Research Plan</vt:lpstr>
      <vt:lpstr>Statement Hints</vt:lpstr>
      <vt:lpstr>Questions &amp; Contact Info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Science Foundation Graduate Research Fellowship Program</dc:title>
  <dc:creator>Kristin-Ann G. Beck</dc:creator>
  <cp:lastModifiedBy>Kristin-Ann Beck</cp:lastModifiedBy>
  <cp:revision>25</cp:revision>
  <dcterms:created xsi:type="dcterms:W3CDTF">2014-10-15T15:49:36Z</dcterms:created>
  <dcterms:modified xsi:type="dcterms:W3CDTF">2018-09-24T12:45:42Z</dcterms:modified>
</cp:coreProperties>
</file>