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72" r:id="rId3"/>
    <p:sldId id="260" r:id="rId4"/>
    <p:sldId id="273" r:id="rId5"/>
    <p:sldId id="274" r:id="rId6"/>
    <p:sldId id="275" r:id="rId7"/>
    <p:sldId id="276" r:id="rId8"/>
    <p:sldId id="277" r:id="rId9"/>
    <p:sldId id="261" r:id="rId10"/>
    <p:sldId id="262" r:id="rId11"/>
    <p:sldId id="263" r:id="rId12"/>
    <p:sldId id="266" r:id="rId13"/>
    <p:sldId id="271" r:id="rId14"/>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Raleway"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SkzU+RTOn0M4DnFdwF3INJukl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317"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17"/>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17"/>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17"/>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17"/>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1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1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1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1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1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19"/>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 name="Google Shape;27;p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21"/>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 name="Google Shape;35;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6" name="Google Shape;36;p21"/>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37" name="Google Shape;37;p21"/>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2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39" name="Google Shape;39;p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2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cxnSp>
        <p:nvCxnSpPr>
          <p:cNvPr id="48" name="Google Shape;48;p24"/>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49" name="Google Shape;49;p24"/>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50" name="Google Shape;50;p24"/>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51" name="Google Shape;51;p24"/>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2" name="Google Shape;52;p2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
        <p:cNvGrpSpPr/>
        <p:nvPr/>
      </p:nvGrpSpPr>
      <p:grpSpPr>
        <a:xfrm>
          <a:off x="0" y="0"/>
          <a:ext cx="0" cy="0"/>
          <a:chOff x="0" y="0"/>
          <a:chExt cx="0" cy="0"/>
        </a:xfrm>
      </p:grpSpPr>
      <p:cxnSp>
        <p:nvCxnSpPr>
          <p:cNvPr id="54" name="Google Shape;54;p2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55" name="Google Shape;55;p2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56" name="Google Shape;56;p2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7" name="Google Shape;57;p2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 name="Google Shape;58;p25"/>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9" name="Google Shape;59;p25"/>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0" name="Google Shape;60;p2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3" name="Google Shape;63;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64"/>
        <p:cNvGrpSpPr/>
        <p:nvPr/>
      </p:nvGrpSpPr>
      <p:grpSpPr>
        <a:xfrm>
          <a:off x="0" y="0"/>
          <a:ext cx="0" cy="0"/>
          <a:chOff x="0" y="0"/>
          <a:chExt cx="0" cy="0"/>
        </a:xfrm>
      </p:grpSpPr>
      <p:cxnSp>
        <p:nvCxnSpPr>
          <p:cNvPr id="65" name="Google Shape;65;p27"/>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66" name="Google Shape;66;p27"/>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7" name="Google Shape;67;p2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16"/>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How to Write an Abstract</a:t>
            </a:r>
            <a:endParaRPr dirty="0"/>
          </a:p>
        </p:txBody>
      </p:sp>
      <p:sp>
        <p:nvSpPr>
          <p:cNvPr id="73" name="Google Shape;73;p1"/>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1800"/>
              <a:buNone/>
            </a:pPr>
            <a:r>
              <a:rPr lang="en" dirty="0"/>
              <a:t>February 10, 2022</a:t>
            </a:r>
            <a:endParaRPr dirty="0"/>
          </a:p>
        </p:txBody>
      </p:sp>
      <p:pic>
        <p:nvPicPr>
          <p:cNvPr id="74" name="Google Shape;74;p1"/>
          <p:cNvPicPr preferRelativeResize="0"/>
          <p:nvPr/>
        </p:nvPicPr>
        <p:blipFill rotWithShape="1">
          <a:blip r:embed="rId3">
            <a:alphaModFix/>
          </a:blip>
          <a:srcRect l="46718" t="5859" r="23826" b="977"/>
          <a:stretch/>
        </p:blipFill>
        <p:spPr>
          <a:xfrm>
            <a:off x="0" y="0"/>
            <a:ext cx="2172124"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600"/>
              <a:buNone/>
            </a:pPr>
            <a:r>
              <a:rPr lang="en"/>
              <a:t>Key Components</a:t>
            </a:r>
            <a:endParaRPr/>
          </a:p>
        </p:txBody>
      </p:sp>
      <p:sp>
        <p:nvSpPr>
          <p:cNvPr id="117" name="Google Shape;117;p7"/>
          <p:cNvSpPr txBox="1">
            <a:spLocks noGrp="1"/>
          </p:cNvSpPr>
          <p:nvPr>
            <p:ph type="body" idx="2"/>
          </p:nvPr>
        </p:nvSpPr>
        <p:spPr>
          <a:xfrm>
            <a:off x="4939500" y="319975"/>
            <a:ext cx="3837000" cy="4099200"/>
          </a:xfrm>
          <a:prstGeom prst="rect">
            <a:avLst/>
          </a:prstGeom>
          <a:noFill/>
          <a:ln>
            <a:noFill/>
          </a:ln>
        </p:spPr>
        <p:txBody>
          <a:bodyPr spcFirstLastPara="1" wrap="square" lIns="91425" tIns="91425" rIns="91425" bIns="91425" anchor="ctr" anchorCtr="0">
            <a:normAutofit fontScale="85000" lnSpcReduction="20000"/>
          </a:bodyPr>
          <a:lstStyle/>
          <a:p>
            <a:pPr marL="0" lvl="0" indent="0" algn="l" rtl="0">
              <a:lnSpc>
                <a:spcPct val="115000"/>
              </a:lnSpc>
              <a:spcBef>
                <a:spcPts val="0"/>
              </a:spcBef>
              <a:spcAft>
                <a:spcPts val="0"/>
              </a:spcAft>
              <a:buSzPct val="117647"/>
              <a:buNone/>
            </a:pPr>
            <a:r>
              <a:rPr lang="en"/>
              <a:t>Title - Grab people’s attention and state your topic clearly. The title gives organizers an idea of how your paper fits the focus of the conference.</a:t>
            </a:r>
            <a:endParaRPr/>
          </a:p>
          <a:p>
            <a:pPr marL="0" lvl="0" indent="0" algn="l" rtl="0">
              <a:lnSpc>
                <a:spcPct val="115000"/>
              </a:lnSpc>
              <a:spcBef>
                <a:spcPts val="1200"/>
              </a:spcBef>
              <a:spcAft>
                <a:spcPts val="0"/>
              </a:spcAft>
              <a:buSzPct val="117647"/>
              <a:buNone/>
            </a:pPr>
            <a:r>
              <a:rPr lang="en"/>
              <a:t>Problem - State and be specific problem that you are trying to solve.</a:t>
            </a:r>
            <a:endParaRPr/>
          </a:p>
          <a:p>
            <a:pPr marL="0" lvl="0" indent="0" algn="l" rtl="0">
              <a:lnSpc>
                <a:spcPct val="115000"/>
              </a:lnSpc>
              <a:spcBef>
                <a:spcPts val="1200"/>
              </a:spcBef>
              <a:spcAft>
                <a:spcPts val="0"/>
              </a:spcAft>
              <a:buSzPct val="117647"/>
              <a:buNone/>
            </a:pPr>
            <a:r>
              <a:rPr lang="en"/>
              <a:t>Purpose - Illustrate the purpose of your work. This will help the conference organizer determine whether or not to include your paper in a conference session.</a:t>
            </a:r>
            <a:endParaRPr/>
          </a:p>
          <a:p>
            <a:pPr marL="0" lvl="0" indent="0" algn="l" rtl="0">
              <a:lnSpc>
                <a:spcPct val="115000"/>
              </a:lnSpc>
              <a:spcBef>
                <a:spcPts val="1200"/>
              </a:spcBef>
              <a:spcAft>
                <a:spcPts val="1200"/>
              </a:spcAft>
              <a:buSzPct val="117647"/>
              <a:buNone/>
            </a:pPr>
            <a:r>
              <a:rPr lang="en"/>
              <a:t>Methods - What approach did you take towards solving the problem? What was the extent of your research? You can include how you organized this study and the research that you used.</a:t>
            </a:r>
            <a:endParaRPr/>
          </a:p>
        </p:txBody>
      </p:sp>
      <p:sp>
        <p:nvSpPr>
          <p:cNvPr id="118" name="Google Shape;118;p7"/>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a:t>when writing an abstract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body" idx="4294967295"/>
          </p:nvPr>
        </p:nvSpPr>
        <p:spPr>
          <a:xfrm>
            <a:off x="2902950" y="345375"/>
            <a:ext cx="2879700" cy="4573500"/>
          </a:xfrm>
          <a:prstGeom prst="rect">
            <a:avLst/>
          </a:prstGeom>
          <a:noFill/>
          <a:ln>
            <a:noFill/>
          </a:ln>
        </p:spPr>
        <p:txBody>
          <a:bodyPr spcFirstLastPara="1" wrap="square" lIns="91425" tIns="91425" rIns="91425" bIns="91425" anchor="t" anchorCtr="0">
            <a:normAutofit/>
          </a:bodyPr>
          <a:lstStyle/>
          <a:p>
            <a:pPr marL="457200" lvl="0" indent="-342900" algn="l" rtl="0">
              <a:lnSpc>
                <a:spcPct val="95000"/>
              </a:lnSpc>
              <a:spcBef>
                <a:spcPts val="0"/>
              </a:spcBef>
              <a:spcAft>
                <a:spcPts val="0"/>
              </a:spcAft>
              <a:buSzPts val="1800"/>
              <a:buChar char="●"/>
            </a:pPr>
            <a:r>
              <a:rPr lang="en"/>
              <a:t>Do your homework, know your audience, tailor your work</a:t>
            </a:r>
            <a:endParaRPr/>
          </a:p>
          <a:p>
            <a:pPr marL="457200" lvl="0" indent="-342900" algn="l" rtl="0">
              <a:lnSpc>
                <a:spcPct val="95000"/>
              </a:lnSpc>
              <a:spcBef>
                <a:spcPts val="0"/>
              </a:spcBef>
              <a:spcAft>
                <a:spcPts val="0"/>
              </a:spcAft>
              <a:buSzPts val="1800"/>
              <a:buChar char="●"/>
            </a:pPr>
            <a:r>
              <a:rPr lang="en"/>
              <a:t>Ask your mentors for the best place to submit your work </a:t>
            </a:r>
            <a:endParaRPr/>
          </a:p>
          <a:p>
            <a:pPr marL="457200" lvl="0" indent="-342900" algn="l" rtl="0">
              <a:lnSpc>
                <a:spcPct val="95000"/>
              </a:lnSpc>
              <a:spcBef>
                <a:spcPts val="0"/>
              </a:spcBef>
              <a:spcAft>
                <a:spcPts val="0"/>
              </a:spcAft>
              <a:buSzPts val="1800"/>
              <a:buChar char="●"/>
            </a:pPr>
            <a:r>
              <a:rPr lang="en"/>
              <a:t>Ask for last year’s conference program - learn from others </a:t>
            </a:r>
            <a:endParaRPr/>
          </a:p>
          <a:p>
            <a:pPr marL="457200" lvl="0" indent="-342900" algn="l" rtl="0">
              <a:lnSpc>
                <a:spcPct val="95000"/>
              </a:lnSpc>
              <a:spcBef>
                <a:spcPts val="0"/>
              </a:spcBef>
              <a:spcAft>
                <a:spcPts val="0"/>
              </a:spcAft>
              <a:buSzPts val="1800"/>
              <a:buChar char="●"/>
            </a:pPr>
            <a:r>
              <a:rPr lang="en"/>
              <a:t>Get rid of the filler and jargon</a:t>
            </a:r>
            <a:endParaRPr/>
          </a:p>
          <a:p>
            <a:pPr marL="457200" lvl="0" indent="-342900" algn="l" rtl="0">
              <a:lnSpc>
                <a:spcPct val="95000"/>
              </a:lnSpc>
              <a:spcBef>
                <a:spcPts val="0"/>
              </a:spcBef>
              <a:spcAft>
                <a:spcPts val="0"/>
              </a:spcAft>
              <a:buSzPts val="1800"/>
              <a:buChar char="●"/>
            </a:pPr>
            <a:r>
              <a:rPr lang="en"/>
              <a:t>Check your references</a:t>
            </a:r>
            <a:endParaRPr/>
          </a:p>
          <a:p>
            <a:pPr marL="457200" lvl="0" indent="-342900" algn="l" rtl="0">
              <a:lnSpc>
                <a:spcPct val="95000"/>
              </a:lnSpc>
              <a:spcBef>
                <a:spcPts val="0"/>
              </a:spcBef>
              <a:spcAft>
                <a:spcPts val="0"/>
              </a:spcAft>
              <a:buSzPts val="1800"/>
              <a:buChar char="●"/>
            </a:pPr>
            <a:r>
              <a:rPr lang="en"/>
              <a:t>Don’t use too many references </a:t>
            </a:r>
            <a:endParaRPr/>
          </a:p>
          <a:p>
            <a:pPr marL="457200" lvl="0" indent="-342900" algn="l" rtl="0">
              <a:lnSpc>
                <a:spcPct val="95000"/>
              </a:lnSpc>
              <a:spcBef>
                <a:spcPts val="0"/>
              </a:spcBef>
              <a:spcAft>
                <a:spcPts val="0"/>
              </a:spcAft>
              <a:buSzPts val="1800"/>
              <a:buChar char="●"/>
            </a:pPr>
            <a:r>
              <a:rPr lang="en"/>
              <a:t>Always submit early </a:t>
            </a:r>
            <a:endParaRPr/>
          </a:p>
        </p:txBody>
      </p:sp>
      <p:sp>
        <p:nvSpPr>
          <p:cNvPr id="124" name="Google Shape;124;p8"/>
          <p:cNvSpPr txBox="1">
            <a:spLocks noGrp="1"/>
          </p:cNvSpPr>
          <p:nvPr>
            <p:ph type="body" idx="4294967295"/>
          </p:nvPr>
        </p:nvSpPr>
        <p:spPr>
          <a:xfrm>
            <a:off x="5979075" y="345375"/>
            <a:ext cx="2761800" cy="4481400"/>
          </a:xfrm>
          <a:prstGeom prst="rect">
            <a:avLst/>
          </a:prstGeom>
          <a:noFill/>
          <a:ln>
            <a:noFill/>
          </a:ln>
        </p:spPr>
        <p:txBody>
          <a:bodyPr spcFirstLastPara="1" wrap="square" lIns="91425" tIns="91425" rIns="91425" bIns="91425" anchor="t" anchorCtr="0">
            <a:normAutofit/>
          </a:bodyPr>
          <a:lstStyle/>
          <a:p>
            <a:pPr marL="457200" lvl="0" indent="-342900" algn="l" rtl="0">
              <a:lnSpc>
                <a:spcPct val="95000"/>
              </a:lnSpc>
              <a:spcBef>
                <a:spcPts val="0"/>
              </a:spcBef>
              <a:spcAft>
                <a:spcPts val="0"/>
              </a:spcAft>
              <a:buSzPts val="1800"/>
              <a:buChar char="●"/>
            </a:pPr>
            <a:r>
              <a:rPr lang="en"/>
              <a:t>Read the abstract submission guidelines </a:t>
            </a:r>
            <a:endParaRPr/>
          </a:p>
          <a:p>
            <a:pPr marL="457200" lvl="0" indent="-342900" algn="l" rtl="0">
              <a:lnSpc>
                <a:spcPct val="95000"/>
              </a:lnSpc>
              <a:spcBef>
                <a:spcPts val="0"/>
              </a:spcBef>
              <a:spcAft>
                <a:spcPts val="0"/>
              </a:spcAft>
              <a:buSzPts val="1800"/>
              <a:buChar char="●"/>
            </a:pPr>
            <a:r>
              <a:rPr lang="en"/>
              <a:t>Do not go over the word limit</a:t>
            </a:r>
            <a:endParaRPr/>
          </a:p>
          <a:p>
            <a:pPr marL="457200" lvl="0" indent="-342900" algn="l" rtl="0">
              <a:lnSpc>
                <a:spcPct val="95000"/>
              </a:lnSpc>
              <a:spcBef>
                <a:spcPts val="0"/>
              </a:spcBef>
              <a:spcAft>
                <a:spcPts val="0"/>
              </a:spcAft>
              <a:buSzPts val="1800"/>
              <a:buChar char="●"/>
            </a:pPr>
            <a:r>
              <a:rPr lang="en"/>
              <a:t>Spell check - have someone read it with fresh eyes </a:t>
            </a:r>
            <a:endParaRPr/>
          </a:p>
          <a:p>
            <a:pPr marL="457200" lvl="0" indent="-342900" algn="l" rtl="0">
              <a:lnSpc>
                <a:spcPct val="95000"/>
              </a:lnSpc>
              <a:spcBef>
                <a:spcPts val="0"/>
              </a:spcBef>
              <a:spcAft>
                <a:spcPts val="0"/>
              </a:spcAft>
              <a:buSzPts val="1800"/>
              <a:buChar char="●"/>
            </a:pPr>
            <a:r>
              <a:rPr lang="en"/>
              <a:t>Be careful when thinking of a title - it will stay with you </a:t>
            </a:r>
            <a:endParaRPr/>
          </a:p>
          <a:p>
            <a:pPr marL="457200" lvl="0" indent="-342900" algn="l" rtl="0">
              <a:lnSpc>
                <a:spcPct val="95000"/>
              </a:lnSpc>
              <a:spcBef>
                <a:spcPts val="0"/>
              </a:spcBef>
              <a:spcAft>
                <a:spcPts val="0"/>
              </a:spcAft>
              <a:buSzPts val="1800"/>
              <a:buChar char="●"/>
            </a:pPr>
            <a:r>
              <a:rPr lang="en"/>
              <a:t>Submit abstract to conferences often</a:t>
            </a:r>
            <a:endParaRPr/>
          </a:p>
        </p:txBody>
      </p:sp>
      <p:pic>
        <p:nvPicPr>
          <p:cNvPr id="125" name="Google Shape;125;p8"/>
          <p:cNvPicPr preferRelativeResize="0"/>
          <p:nvPr/>
        </p:nvPicPr>
        <p:blipFill rotWithShape="1">
          <a:blip r:embed="rId3">
            <a:alphaModFix/>
          </a:blip>
          <a:srcRect t="10201" b="11193"/>
          <a:stretch/>
        </p:blipFill>
        <p:spPr>
          <a:xfrm rot="-5400000">
            <a:off x="-1312037" y="1304888"/>
            <a:ext cx="5157799" cy="2533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p:nvPr/>
        </p:nvSpPr>
        <p:spPr>
          <a:xfrm>
            <a:off x="285050" y="291750"/>
            <a:ext cx="8455800" cy="4453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500"/>
              </a:spcBef>
              <a:spcAft>
                <a:spcPts val="0"/>
              </a:spcAft>
              <a:buClr>
                <a:srgbClr val="000000"/>
              </a:buClr>
              <a:buSzPts val="2400"/>
              <a:buFont typeface="Arial"/>
              <a:buNone/>
            </a:pPr>
            <a:r>
              <a:rPr lang="en" sz="2400" b="0" i="0" u="none" strike="noStrike" cap="none" dirty="0">
                <a:solidFill>
                  <a:schemeClr val="accent1"/>
                </a:solidFill>
                <a:highlight>
                  <a:srgbClr val="FFFFFF"/>
                </a:highlight>
                <a:latin typeface="Arial"/>
                <a:ea typeface="Arial"/>
                <a:cs typeface="Arial"/>
                <a:sym typeface="Arial"/>
              </a:rPr>
              <a:t>Celebration of Student Scholarship - Abstract Guidelines</a:t>
            </a:r>
            <a:endParaRPr sz="2400" b="0" i="0" u="none" strike="noStrike" cap="none" dirty="0">
              <a:solidFill>
                <a:schemeClr val="accent1"/>
              </a:solidFill>
              <a:highlight>
                <a:srgbClr val="FFFFFF"/>
              </a:highlight>
              <a:latin typeface="Arial"/>
              <a:ea typeface="Arial"/>
              <a:cs typeface="Arial"/>
              <a:sym typeface="Arial"/>
            </a:endParaRPr>
          </a:p>
          <a:p>
            <a:pPr marL="0" marR="0" lvl="0" indent="0" algn="l" rtl="0">
              <a:lnSpc>
                <a:spcPct val="100000"/>
              </a:lnSpc>
              <a:spcBef>
                <a:spcPts val="800"/>
              </a:spcBef>
              <a:spcAft>
                <a:spcPts val="0"/>
              </a:spcAft>
              <a:buClr>
                <a:srgbClr val="000000"/>
              </a:buClr>
              <a:buSzPts val="750"/>
              <a:buFont typeface="Arial"/>
              <a:buNone/>
            </a:pPr>
            <a:r>
              <a:rPr lang="en" sz="750" b="0" i="0" u="none" strike="noStrike" cap="none" dirty="0">
                <a:solidFill>
                  <a:srgbClr val="000000"/>
                </a:solidFill>
                <a:highlight>
                  <a:srgbClr val="FFFFFF"/>
                </a:highlight>
                <a:latin typeface="Arial"/>
                <a:ea typeface="Arial"/>
                <a:cs typeface="Arial"/>
                <a:sym typeface="Arial"/>
              </a:rPr>
              <a:t>All abstracts must be submitted online through the link on the Celebration of Student Scholarship homepage. The Celebration of Student Scholarship is open to all members of the NMU and Marquette communities. As such, your project should be presented in a way that is understandable to a general audience. </a:t>
            </a:r>
            <a:endParaRPr sz="75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800"/>
              </a:spcBef>
              <a:spcAft>
                <a:spcPts val="0"/>
              </a:spcAft>
              <a:buClr>
                <a:srgbClr val="000000"/>
              </a:buClr>
              <a:buSzPts val="750"/>
              <a:buFont typeface="Arial"/>
              <a:buNone/>
            </a:pPr>
            <a:r>
              <a:rPr lang="en" sz="750" b="0" i="0" u="none" strike="noStrike" cap="none" dirty="0">
                <a:solidFill>
                  <a:srgbClr val="000000"/>
                </a:solidFill>
                <a:highlight>
                  <a:srgbClr val="FFFFFF"/>
                </a:highlight>
                <a:latin typeface="Arial"/>
                <a:ea typeface="Arial"/>
                <a:cs typeface="Arial"/>
                <a:sym typeface="Arial"/>
              </a:rPr>
              <a:t>Abstracts should:</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800"/>
              </a:spcBef>
              <a:spcAft>
                <a:spcPts val="0"/>
              </a:spcAft>
              <a:buClr>
                <a:srgbClr val="000000"/>
              </a:buClr>
              <a:buSzPts val="750"/>
              <a:buFont typeface="Arial"/>
              <a:buAutoNum type="arabicPeriod"/>
            </a:pPr>
            <a:r>
              <a:rPr lang="en" sz="750" b="1" i="0" u="none" strike="noStrike" cap="none" dirty="0">
                <a:solidFill>
                  <a:srgbClr val="000000"/>
                </a:solidFill>
                <a:highlight>
                  <a:srgbClr val="FFFFFF"/>
                </a:highlight>
                <a:latin typeface="Arial"/>
                <a:ea typeface="Arial"/>
                <a:cs typeface="Arial"/>
                <a:sym typeface="Arial"/>
              </a:rPr>
              <a:t>Clearly state the central research question and/or purpose of the project. </a:t>
            </a:r>
            <a:r>
              <a:rPr lang="en" sz="750" b="0" i="0" u="none" strike="noStrike" cap="none" dirty="0">
                <a:solidFill>
                  <a:srgbClr val="000000"/>
                </a:solidFill>
                <a:highlight>
                  <a:srgbClr val="FFFFFF"/>
                </a:highlight>
                <a:latin typeface="Arial"/>
                <a:ea typeface="Arial"/>
                <a:cs typeface="Arial"/>
                <a:sym typeface="Arial"/>
              </a:rPr>
              <a:t>Abstracts for creative work or visual art should be written as a brief artist statement that addresses abstract guidelines listed below.  </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Provide a brief description of the methodology and/or creative process. </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Provide brief, relevant scholarly or research context that demonstrate its attempt to make a unique contribution to the field. State conclusions or expected results and the context in which they will be discussed.</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Include text only (no images or graphics). </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Be well-written and well-organized. </a:t>
            </a:r>
            <a:endParaRPr sz="75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800"/>
              </a:spcBef>
              <a:spcAft>
                <a:spcPts val="0"/>
              </a:spcAft>
              <a:buClr>
                <a:srgbClr val="000000"/>
              </a:buClr>
              <a:buSzPts val="750"/>
              <a:buFont typeface="Arial"/>
              <a:buNone/>
            </a:pPr>
            <a:r>
              <a:rPr lang="en" sz="750" b="0" i="0" u="none" strike="noStrike" cap="none" dirty="0">
                <a:solidFill>
                  <a:srgbClr val="000000"/>
                </a:solidFill>
                <a:highlight>
                  <a:srgbClr val="FFFFFF"/>
                </a:highlight>
                <a:latin typeface="Arial"/>
                <a:ea typeface="Arial"/>
                <a:cs typeface="Arial"/>
                <a:sym typeface="Arial"/>
              </a:rPr>
              <a:t>Other formatting guidelines:</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80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References are allowed within abstracts, but not required.</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The form will not process all formatting and special characters (e.g., scientific symbols). Use plain text format for your abstract. (Paste your abstract into notepad to remove formatting then copy and paste from there into the submission form.)</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Abstract word limit is 300 words.</a:t>
            </a:r>
            <a:endParaRPr sz="75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800"/>
              </a:spcBef>
              <a:spcAft>
                <a:spcPts val="0"/>
              </a:spcAft>
              <a:buClr>
                <a:srgbClr val="000000"/>
              </a:buClr>
              <a:buSzPts val="750"/>
              <a:buFont typeface="Arial"/>
              <a:buNone/>
            </a:pPr>
            <a:r>
              <a:rPr lang="en" sz="750" b="0" i="0" u="none" strike="noStrike" cap="none" dirty="0">
                <a:solidFill>
                  <a:srgbClr val="000000"/>
                </a:solidFill>
                <a:highlight>
                  <a:srgbClr val="FFFFFF"/>
                </a:highlight>
                <a:latin typeface="Arial"/>
                <a:ea typeface="Arial"/>
                <a:cs typeface="Arial"/>
                <a:sym typeface="Arial"/>
              </a:rPr>
              <a:t>Have the following information available when submitting your abstract:</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80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Name and e-mail address for each faculty mentor and co-author as well as academic major for each co-author.</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Presentation type: 10 minute talk/performance, poster presentation, essay or creative work, or artwork.</a:t>
            </a:r>
            <a:endParaRPr sz="750" b="0" i="0" u="none" strike="noStrike" cap="none" dirty="0">
              <a:solidFill>
                <a:srgbClr val="000000"/>
              </a:solidFill>
              <a:highlight>
                <a:srgbClr val="FFFFFF"/>
              </a:highlight>
              <a:latin typeface="Arial"/>
              <a:ea typeface="Arial"/>
              <a:cs typeface="Arial"/>
              <a:sym typeface="Arial"/>
            </a:endParaRPr>
          </a:p>
          <a:p>
            <a:pPr marL="457200" marR="0" lvl="0" indent="-276225" algn="l" rtl="0">
              <a:lnSpc>
                <a:spcPct val="100000"/>
              </a:lnSpc>
              <a:spcBef>
                <a:spcPts val="0"/>
              </a:spcBef>
              <a:spcAft>
                <a:spcPts val="0"/>
              </a:spcAft>
              <a:buClr>
                <a:srgbClr val="000000"/>
              </a:buClr>
              <a:buSzPts val="750"/>
              <a:buFont typeface="Arial"/>
              <a:buAutoNum type="arabicPeriod"/>
            </a:pPr>
            <a:r>
              <a:rPr lang="en" sz="750" b="0" i="0" u="none" strike="noStrike" cap="none" dirty="0">
                <a:solidFill>
                  <a:srgbClr val="000000"/>
                </a:solidFill>
                <a:highlight>
                  <a:srgbClr val="FFFFFF"/>
                </a:highlight>
                <a:latin typeface="Arial"/>
                <a:ea typeface="Arial"/>
                <a:cs typeface="Arial"/>
                <a:sym typeface="Arial"/>
              </a:rPr>
              <a:t>Field of study.</a:t>
            </a:r>
            <a:endParaRPr sz="75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800"/>
              </a:spcBef>
              <a:spcAft>
                <a:spcPts val="0"/>
              </a:spcAft>
              <a:buClr>
                <a:srgbClr val="000000"/>
              </a:buClr>
              <a:buSzPts val="750"/>
              <a:buFont typeface="Arial"/>
              <a:buNone/>
            </a:pPr>
            <a:r>
              <a:rPr lang="en" sz="750" b="0" i="0" u="none" strike="noStrike" cap="none" dirty="0">
                <a:solidFill>
                  <a:srgbClr val="000000"/>
                </a:solidFill>
                <a:highlight>
                  <a:srgbClr val="FFFFFF"/>
                </a:highlight>
                <a:latin typeface="Arial"/>
                <a:ea typeface="Arial"/>
                <a:cs typeface="Arial"/>
                <a:sym typeface="Arial"/>
              </a:rPr>
              <a:t>One abstract per primary author is permitted. There is no limit on the number of abstracts submitted per co-author.</a:t>
            </a:r>
            <a:endParaRPr sz="75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800"/>
              </a:spcBef>
              <a:spcAft>
                <a:spcPts val="0"/>
              </a:spcAft>
              <a:buClr>
                <a:srgbClr val="000000"/>
              </a:buClr>
              <a:buSzPts val="750"/>
              <a:buFont typeface="Arial"/>
              <a:buNone/>
            </a:pPr>
            <a:r>
              <a:rPr lang="en" sz="750" b="0" i="0" u="none" strike="noStrike" cap="none" dirty="0">
                <a:solidFill>
                  <a:srgbClr val="000000"/>
                </a:solidFill>
                <a:highlight>
                  <a:srgbClr val="FFFFFF"/>
                </a:highlight>
                <a:latin typeface="Arial"/>
                <a:ea typeface="Arial"/>
                <a:cs typeface="Arial"/>
                <a:sym typeface="Arial"/>
              </a:rPr>
              <a:t>Note: The title and author(s) of your abstract will appear EXACTLY as they are entered in the abstract submission form. Please double check punctuation and spelling before submitting.</a:t>
            </a:r>
            <a:endParaRPr sz="75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800"/>
              </a:spcBef>
              <a:spcAft>
                <a:spcPts val="800"/>
              </a:spcAft>
              <a:buClr>
                <a:srgbClr val="000000"/>
              </a:buClr>
              <a:buSzPts val="750"/>
              <a:buFont typeface="Arial"/>
              <a:buNone/>
            </a:pPr>
            <a:r>
              <a:rPr lang="en" sz="750" b="0" i="0" u="none" strike="noStrike" cap="none" dirty="0">
                <a:solidFill>
                  <a:srgbClr val="000000"/>
                </a:solidFill>
                <a:highlight>
                  <a:srgbClr val="FFFFFF"/>
                </a:highlight>
                <a:latin typeface="Arial"/>
                <a:ea typeface="Arial"/>
                <a:cs typeface="Arial"/>
                <a:sym typeface="Arial"/>
              </a:rPr>
              <a:t>Contact your mentor or NMU Writing Center for help to write an effective abstract.</a:t>
            </a:r>
            <a:endParaRPr sz="750" b="0" i="0" u="none" strike="noStrike" cap="none"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title"/>
          </p:nvPr>
        </p:nvSpPr>
        <p:spPr>
          <a:xfrm>
            <a:off x="853950" y="1304850"/>
            <a:ext cx="7436100" cy="15384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990"/>
              <a:buNone/>
            </a:pPr>
            <a:r>
              <a:rPr lang="en" sz="7440">
                <a:solidFill>
                  <a:schemeClr val="accent1"/>
                </a:solidFill>
              </a:rPr>
              <a:t>Questions?</a:t>
            </a:r>
            <a:endParaRPr sz="744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0A6D-EA94-407A-BB65-5909775EE849}"/>
              </a:ext>
            </a:extLst>
          </p:cNvPr>
          <p:cNvSpPr>
            <a:spLocks noGrp="1"/>
          </p:cNvSpPr>
          <p:nvPr>
            <p:ph type="title"/>
          </p:nvPr>
        </p:nvSpPr>
        <p:spPr/>
        <p:txBody>
          <a:bodyPr>
            <a:normAutofit fontScale="90000"/>
          </a:bodyPr>
          <a:lstStyle/>
          <a:p>
            <a:r>
              <a:rPr lang="en-US" dirty="0"/>
              <a:t>How to Write a Strong Abstract for Your Research</a:t>
            </a:r>
          </a:p>
        </p:txBody>
      </p:sp>
      <p:sp>
        <p:nvSpPr>
          <p:cNvPr id="3" name="Text Placeholder 2">
            <a:extLst>
              <a:ext uri="{FF2B5EF4-FFF2-40B4-BE49-F238E27FC236}">
                <a16:creationId xmlns:a16="http://schemas.microsoft.com/office/drawing/2014/main" id="{E58979D0-3D04-4B22-9DE7-24E41AFF694A}"/>
              </a:ext>
            </a:extLst>
          </p:cNvPr>
          <p:cNvSpPr>
            <a:spLocks noGrp="1"/>
          </p:cNvSpPr>
          <p:nvPr>
            <p:ph type="body" idx="1"/>
          </p:nvPr>
        </p:nvSpPr>
        <p:spPr/>
        <p:txBody>
          <a:bodyPr/>
          <a:lstStyle/>
          <a:p>
            <a:r>
              <a:rPr lang="en-US" dirty="0"/>
              <a:t>Know the Anatomy of an Abstract</a:t>
            </a:r>
          </a:p>
          <a:p>
            <a:pPr lvl="1"/>
            <a:r>
              <a:rPr lang="en-US" dirty="0"/>
              <a:t>Hook</a:t>
            </a:r>
          </a:p>
          <a:p>
            <a:pPr lvl="1"/>
            <a:r>
              <a:rPr lang="en-US" dirty="0"/>
              <a:t>Significance</a:t>
            </a:r>
          </a:p>
          <a:p>
            <a:pPr lvl="1"/>
            <a:r>
              <a:rPr lang="en-US" dirty="0"/>
              <a:t>Background Information</a:t>
            </a:r>
          </a:p>
          <a:p>
            <a:pPr lvl="1"/>
            <a:r>
              <a:rPr lang="en-US" dirty="0"/>
              <a:t>Research</a:t>
            </a:r>
          </a:p>
          <a:p>
            <a:pPr lvl="1"/>
            <a:r>
              <a:rPr lang="en-US" dirty="0"/>
              <a:t>Call to Action</a:t>
            </a:r>
          </a:p>
        </p:txBody>
      </p:sp>
    </p:spTree>
    <p:extLst>
      <p:ext uri="{BB962C8B-B14F-4D97-AF65-F5344CB8AC3E}">
        <p14:creationId xmlns:p14="http://schemas.microsoft.com/office/powerpoint/2010/main" val="200674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is a conference abstract? </a:t>
            </a:r>
            <a:endParaRPr/>
          </a:p>
        </p:txBody>
      </p:sp>
      <p:sp>
        <p:nvSpPr>
          <p:cNvPr id="104" name="Google Shape;104;p5"/>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a:t>The purpose of an abstract is to summarize the main points of your paper that you will present. </a:t>
            </a:r>
            <a:endParaRPr/>
          </a:p>
          <a:p>
            <a:pPr marL="457200" lvl="0" indent="-342900" algn="l" rtl="0">
              <a:lnSpc>
                <a:spcPct val="115000"/>
              </a:lnSpc>
              <a:spcBef>
                <a:spcPts val="0"/>
              </a:spcBef>
              <a:spcAft>
                <a:spcPts val="0"/>
              </a:spcAft>
              <a:buSzPts val="1800"/>
              <a:buAutoNum type="arabicPeriod"/>
            </a:pPr>
            <a:r>
              <a:rPr lang="en"/>
              <a:t>You need to convince conference organizers that you have something important and valuable to add to the conference. </a:t>
            </a:r>
            <a:endParaRPr/>
          </a:p>
          <a:p>
            <a:pPr marL="457200" lvl="0" indent="-342900" algn="l" rtl="0">
              <a:lnSpc>
                <a:spcPct val="115000"/>
              </a:lnSpc>
              <a:spcBef>
                <a:spcPts val="0"/>
              </a:spcBef>
              <a:spcAft>
                <a:spcPts val="0"/>
              </a:spcAft>
              <a:buSzPts val="1800"/>
              <a:buAutoNum type="arabicPeriod"/>
            </a:pPr>
            <a:r>
              <a:rPr lang="en"/>
              <a:t>Therefore, be focused and clear in explaining your topic and the main points of research that you will share with the audience.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8CCD-2BB4-4580-BCD6-CCC1D67E3D43}"/>
              </a:ext>
            </a:extLst>
          </p:cNvPr>
          <p:cNvSpPr>
            <a:spLocks noGrp="1"/>
          </p:cNvSpPr>
          <p:nvPr>
            <p:ph type="title"/>
          </p:nvPr>
        </p:nvSpPr>
        <p:spPr/>
        <p:txBody>
          <a:bodyPr>
            <a:normAutofit fontScale="90000"/>
          </a:bodyPr>
          <a:lstStyle/>
          <a:p>
            <a:r>
              <a:rPr lang="en-US" dirty="0"/>
              <a:t>Hook: win your audience’s attention</a:t>
            </a:r>
          </a:p>
        </p:txBody>
      </p:sp>
      <p:sp>
        <p:nvSpPr>
          <p:cNvPr id="3" name="Text Placeholder 2">
            <a:extLst>
              <a:ext uri="{FF2B5EF4-FFF2-40B4-BE49-F238E27FC236}">
                <a16:creationId xmlns:a16="http://schemas.microsoft.com/office/drawing/2014/main" id="{5A8E8AF4-4FC1-45FC-B841-086FF3BB0D55}"/>
              </a:ext>
            </a:extLst>
          </p:cNvPr>
          <p:cNvSpPr>
            <a:spLocks noGrp="1"/>
          </p:cNvSpPr>
          <p:nvPr>
            <p:ph type="body" idx="1"/>
          </p:nvPr>
        </p:nvSpPr>
        <p:spPr/>
        <p:txBody>
          <a:bodyPr/>
          <a:lstStyle/>
          <a:p>
            <a:r>
              <a:rPr lang="en-US" dirty="0"/>
              <a:t>Display an attention grabbing statement that will leave the audience interested in knowing more</a:t>
            </a:r>
          </a:p>
          <a:p>
            <a:endParaRPr lang="en-US" dirty="0"/>
          </a:p>
          <a:p>
            <a:r>
              <a:rPr lang="en-US" dirty="0"/>
              <a:t>Example:  Freshwater ecosystems are highly threatened by human activities, and recent conservation assessments suggest that a third to half of aquatic species, including freshwater crabs, may be threatened with extinction. </a:t>
            </a:r>
          </a:p>
        </p:txBody>
      </p:sp>
    </p:spTree>
    <p:extLst>
      <p:ext uri="{BB962C8B-B14F-4D97-AF65-F5344CB8AC3E}">
        <p14:creationId xmlns:p14="http://schemas.microsoft.com/office/powerpoint/2010/main" val="234264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DCD2-4A61-44DC-85A0-7BCAAF26B304}"/>
              </a:ext>
            </a:extLst>
          </p:cNvPr>
          <p:cNvSpPr>
            <a:spLocks noGrp="1"/>
          </p:cNvSpPr>
          <p:nvPr>
            <p:ph type="title"/>
          </p:nvPr>
        </p:nvSpPr>
        <p:spPr/>
        <p:txBody>
          <a:bodyPr>
            <a:normAutofit fontScale="90000"/>
          </a:bodyPr>
          <a:lstStyle/>
          <a:p>
            <a:r>
              <a:rPr lang="en-US" dirty="0"/>
              <a:t>Significance: make it matter</a:t>
            </a:r>
          </a:p>
        </p:txBody>
      </p:sp>
      <p:sp>
        <p:nvSpPr>
          <p:cNvPr id="3" name="Text Placeholder 2">
            <a:extLst>
              <a:ext uri="{FF2B5EF4-FFF2-40B4-BE49-F238E27FC236}">
                <a16:creationId xmlns:a16="http://schemas.microsoft.com/office/drawing/2014/main" id="{C0E3CE4E-5E7E-446B-953F-0E308EC16DD2}"/>
              </a:ext>
            </a:extLst>
          </p:cNvPr>
          <p:cNvSpPr>
            <a:spLocks noGrp="1"/>
          </p:cNvSpPr>
          <p:nvPr>
            <p:ph type="body" idx="1"/>
          </p:nvPr>
        </p:nvSpPr>
        <p:spPr/>
        <p:txBody>
          <a:bodyPr/>
          <a:lstStyle/>
          <a:p>
            <a:r>
              <a:rPr lang="en-US" dirty="0"/>
              <a:t>Validate your statement in the hook</a:t>
            </a:r>
          </a:p>
          <a:p>
            <a:r>
              <a:rPr lang="en-US" dirty="0"/>
              <a:t>Example: Freshwater crabs play an important role in the food chain and nutrient cycling in freshwater ecosystems because these crustaceans represent a high percentage of the biomass in these systems.</a:t>
            </a:r>
          </a:p>
        </p:txBody>
      </p:sp>
    </p:spTree>
    <p:extLst>
      <p:ext uri="{BB962C8B-B14F-4D97-AF65-F5344CB8AC3E}">
        <p14:creationId xmlns:p14="http://schemas.microsoft.com/office/powerpoint/2010/main" val="316024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7D7C-D2AF-466F-8226-982AF72E8E20}"/>
              </a:ext>
            </a:extLst>
          </p:cNvPr>
          <p:cNvSpPr>
            <a:spLocks noGrp="1"/>
          </p:cNvSpPr>
          <p:nvPr>
            <p:ph type="title"/>
          </p:nvPr>
        </p:nvSpPr>
        <p:spPr/>
        <p:txBody>
          <a:bodyPr>
            <a:normAutofit fontScale="90000"/>
          </a:bodyPr>
          <a:lstStyle/>
          <a:p>
            <a:r>
              <a:rPr lang="en-US" dirty="0"/>
              <a:t>Background: give your audience any other details they need</a:t>
            </a:r>
          </a:p>
        </p:txBody>
      </p:sp>
      <p:sp>
        <p:nvSpPr>
          <p:cNvPr id="3" name="Text Placeholder 2">
            <a:extLst>
              <a:ext uri="{FF2B5EF4-FFF2-40B4-BE49-F238E27FC236}">
                <a16:creationId xmlns:a16="http://schemas.microsoft.com/office/drawing/2014/main" id="{D5E7987D-C147-4043-ACEB-7BD75981EB52}"/>
              </a:ext>
            </a:extLst>
          </p:cNvPr>
          <p:cNvSpPr>
            <a:spLocks noGrp="1"/>
          </p:cNvSpPr>
          <p:nvPr>
            <p:ph type="body" idx="1"/>
          </p:nvPr>
        </p:nvSpPr>
        <p:spPr/>
        <p:txBody>
          <a:bodyPr>
            <a:normAutofit fontScale="92500" lnSpcReduction="10000"/>
          </a:bodyPr>
          <a:lstStyle/>
          <a:p>
            <a:r>
              <a:rPr lang="en-US" dirty="0"/>
              <a:t>Here’s the meat of the set-up for your findings</a:t>
            </a:r>
          </a:p>
          <a:p>
            <a:r>
              <a:rPr lang="en-US" dirty="0"/>
              <a:t>Example:  Freshwater crabs are found in topical and subtropical regions and are assigned to five families, two of which (P and T) are the subject of this study. Colombia is ranked sixth in the world for the size of its freshwater ecosystems, and its freshwater crabs are ranked second in the world for their diversity. The 2008 IUCN global conservation assessment listed 101 species of freshwater crabs in Colombia of which 13.9% were classified as threatened, and 406.% were Data Deficient. </a:t>
            </a:r>
          </a:p>
          <a:p>
            <a:endParaRPr lang="en-US" dirty="0"/>
          </a:p>
        </p:txBody>
      </p:sp>
    </p:spTree>
    <p:extLst>
      <p:ext uri="{BB962C8B-B14F-4D97-AF65-F5344CB8AC3E}">
        <p14:creationId xmlns:p14="http://schemas.microsoft.com/office/powerpoint/2010/main" val="134752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4FA7-7E4E-4E78-A767-4EEE738E7514}"/>
              </a:ext>
            </a:extLst>
          </p:cNvPr>
          <p:cNvSpPr>
            <a:spLocks noGrp="1"/>
          </p:cNvSpPr>
          <p:nvPr>
            <p:ph type="title"/>
          </p:nvPr>
        </p:nvSpPr>
        <p:spPr/>
        <p:txBody>
          <a:bodyPr>
            <a:normAutofit fontScale="90000"/>
          </a:bodyPr>
          <a:lstStyle/>
          <a:p>
            <a:r>
              <a:rPr lang="en-US" dirty="0"/>
              <a:t>Research: share what you’ve found or hope to find</a:t>
            </a:r>
          </a:p>
        </p:txBody>
      </p:sp>
      <p:sp>
        <p:nvSpPr>
          <p:cNvPr id="3" name="Text Placeholder 2">
            <a:extLst>
              <a:ext uri="{FF2B5EF4-FFF2-40B4-BE49-F238E27FC236}">
                <a16:creationId xmlns:a16="http://schemas.microsoft.com/office/drawing/2014/main" id="{DCAC387D-C083-49CA-B7FC-1390DE21F1B0}"/>
              </a:ext>
            </a:extLst>
          </p:cNvPr>
          <p:cNvSpPr>
            <a:spLocks noGrp="1"/>
          </p:cNvSpPr>
          <p:nvPr>
            <p:ph type="body" idx="1"/>
          </p:nvPr>
        </p:nvSpPr>
        <p:spPr/>
        <p:txBody>
          <a:bodyPr>
            <a:normAutofit fontScale="92500" lnSpcReduction="20000"/>
          </a:bodyPr>
          <a:lstStyle/>
          <a:p>
            <a:r>
              <a:rPr lang="en-US" dirty="0"/>
              <a:t>This is the direction your topic is heading in</a:t>
            </a:r>
          </a:p>
          <a:p>
            <a:r>
              <a:rPr lang="en-US" dirty="0"/>
              <a:t>Example: Here we report on the results of a countrywide reassessment of the freshwater crabs of Colombia carried out in 2015. The study found 25% of species of Colombia’s freshwater crabs to be in one of the threatened categories, and that 7.7% were Data Deficient. The major threats to freshwater crabs in Colombia are deforestation and water pollution from agriculture, mining and urban development. Species of the P family are more affected by these threats, due to their distribution at higher altitudes where the impacts of urbanization are most felt.</a:t>
            </a:r>
          </a:p>
        </p:txBody>
      </p:sp>
    </p:spTree>
    <p:extLst>
      <p:ext uri="{BB962C8B-B14F-4D97-AF65-F5344CB8AC3E}">
        <p14:creationId xmlns:p14="http://schemas.microsoft.com/office/powerpoint/2010/main" val="143567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996B-77DE-454D-B1F0-F5F17D6E324D}"/>
              </a:ext>
            </a:extLst>
          </p:cNvPr>
          <p:cNvSpPr>
            <a:spLocks noGrp="1"/>
          </p:cNvSpPr>
          <p:nvPr>
            <p:ph type="title"/>
          </p:nvPr>
        </p:nvSpPr>
        <p:spPr/>
        <p:txBody>
          <a:bodyPr>
            <a:normAutofit fontScale="90000"/>
          </a:bodyPr>
          <a:lstStyle/>
          <a:p>
            <a:r>
              <a:rPr lang="en-US" dirty="0"/>
              <a:t>Call to Action</a:t>
            </a:r>
          </a:p>
        </p:txBody>
      </p:sp>
      <p:sp>
        <p:nvSpPr>
          <p:cNvPr id="3" name="Text Placeholder 2">
            <a:extLst>
              <a:ext uri="{FF2B5EF4-FFF2-40B4-BE49-F238E27FC236}">
                <a16:creationId xmlns:a16="http://schemas.microsoft.com/office/drawing/2014/main" id="{93268353-99EE-4462-80FC-14189DAC42D5}"/>
              </a:ext>
            </a:extLst>
          </p:cNvPr>
          <p:cNvSpPr>
            <a:spLocks noGrp="1"/>
          </p:cNvSpPr>
          <p:nvPr>
            <p:ph type="body" idx="1"/>
          </p:nvPr>
        </p:nvSpPr>
        <p:spPr/>
        <p:txBody>
          <a:bodyPr/>
          <a:lstStyle/>
          <a:p>
            <a:r>
              <a:rPr lang="en-US" dirty="0"/>
              <a:t>Tell your audience what they should do now that they know your topic</a:t>
            </a:r>
          </a:p>
          <a:p>
            <a:r>
              <a:rPr lang="en-US" dirty="0"/>
              <a:t>Example: This study illustrates the need for the development of new conservation strategies and for more field studies on the freshwater crabs of Colombia. </a:t>
            </a:r>
          </a:p>
        </p:txBody>
      </p:sp>
    </p:spTree>
    <p:extLst>
      <p:ext uri="{BB962C8B-B14F-4D97-AF65-F5344CB8AC3E}">
        <p14:creationId xmlns:p14="http://schemas.microsoft.com/office/powerpoint/2010/main" val="318859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Types of Submissions</a:t>
            </a:r>
            <a:endParaRPr/>
          </a:p>
        </p:txBody>
      </p:sp>
      <p:sp>
        <p:nvSpPr>
          <p:cNvPr id="111" name="Google Shape;111;p6"/>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Academic Research Papers </a:t>
            </a:r>
            <a:endParaRPr/>
          </a:p>
          <a:p>
            <a:pPr marL="457200" lvl="0" indent="-342900" algn="l" rtl="0">
              <a:lnSpc>
                <a:spcPct val="115000"/>
              </a:lnSpc>
              <a:spcBef>
                <a:spcPts val="0"/>
              </a:spcBef>
              <a:spcAft>
                <a:spcPts val="0"/>
              </a:spcAft>
              <a:buSzPts val="1800"/>
              <a:buChar char="●"/>
            </a:pPr>
            <a:r>
              <a:rPr lang="en"/>
              <a:t>Posters/Work in Progress </a:t>
            </a:r>
            <a:endParaRPr/>
          </a:p>
          <a:p>
            <a:pPr marL="457200" lvl="0" indent="-342900" algn="l" rtl="0">
              <a:lnSpc>
                <a:spcPct val="115000"/>
              </a:lnSpc>
              <a:spcBef>
                <a:spcPts val="0"/>
              </a:spcBef>
              <a:spcAft>
                <a:spcPts val="0"/>
              </a:spcAft>
              <a:buSzPts val="1800"/>
              <a:buChar char="●"/>
            </a:pPr>
            <a:r>
              <a:rPr lang="en"/>
              <a:t>Case Studies </a:t>
            </a:r>
            <a:endParaRPr/>
          </a:p>
          <a:p>
            <a:pPr marL="457200" lvl="0" indent="-342900" algn="l" rtl="0">
              <a:lnSpc>
                <a:spcPct val="115000"/>
              </a:lnSpc>
              <a:spcBef>
                <a:spcPts val="0"/>
              </a:spcBef>
              <a:spcAft>
                <a:spcPts val="0"/>
              </a:spcAft>
              <a:buSzPts val="1800"/>
              <a:buChar char="●"/>
            </a:pPr>
            <a:r>
              <a:rPr lang="en"/>
              <a:t>Workshops/Round Table Discussions </a:t>
            </a:r>
            <a:endParaRPr/>
          </a:p>
          <a:p>
            <a:pPr marL="457200" lvl="0" indent="-342900" algn="l" rtl="0">
              <a:lnSpc>
                <a:spcPct val="115000"/>
              </a:lnSpc>
              <a:spcBef>
                <a:spcPts val="0"/>
              </a:spcBef>
              <a:spcAft>
                <a:spcPts val="0"/>
              </a:spcAft>
              <a:buSzPts val="1800"/>
              <a:buChar char="●"/>
            </a:pPr>
            <a:r>
              <a:rPr lang="en"/>
              <a:t>Demonstration/Exhibition </a:t>
            </a:r>
            <a:endParaRPr/>
          </a:p>
          <a:p>
            <a:pPr marL="457200" lvl="0" indent="-342900" algn="l" rtl="0">
              <a:lnSpc>
                <a:spcPct val="115000"/>
              </a:lnSpc>
              <a:spcBef>
                <a:spcPts val="0"/>
              </a:spcBef>
              <a:spcAft>
                <a:spcPts val="0"/>
              </a:spcAft>
              <a:buSzPts val="1800"/>
              <a:buChar char="●"/>
            </a:pPr>
            <a:r>
              <a:rPr lang="en"/>
              <a:t>Non-academic </a:t>
            </a:r>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1416</TotalTime>
  <Words>1047</Words>
  <Application>Microsoft Office PowerPoint</Application>
  <PresentationFormat>On-screen Show (16:9)</PresentationFormat>
  <Paragraphs>74</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Lato</vt:lpstr>
      <vt:lpstr>Arial</vt:lpstr>
      <vt:lpstr>Raleway</vt:lpstr>
      <vt:lpstr>Swiss</vt:lpstr>
      <vt:lpstr>How to Write an Abstract</vt:lpstr>
      <vt:lpstr>How to Write a Strong Abstract for Your Research</vt:lpstr>
      <vt:lpstr>What is a conference abstract? </vt:lpstr>
      <vt:lpstr>Hook: win your audience’s attention</vt:lpstr>
      <vt:lpstr>Significance: make it matter</vt:lpstr>
      <vt:lpstr>Background: give your audience any other details they need</vt:lpstr>
      <vt:lpstr>Research: share what you’ve found or hope to find</vt:lpstr>
      <vt:lpstr>Call to Action</vt:lpstr>
      <vt:lpstr>Types of Submissions</vt:lpstr>
      <vt:lpstr>Key Components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Submitting an Abstract to a Conference</dc:title>
  <dc:creator>Lee Xiong</dc:creator>
  <cp:lastModifiedBy>Janelle Taylor</cp:lastModifiedBy>
  <cp:revision>7</cp:revision>
  <dcterms:modified xsi:type="dcterms:W3CDTF">2022-03-02T21:40:33Z</dcterms:modified>
</cp:coreProperties>
</file>