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sldIdLst>
    <p:sldId id="256" r:id="rId2"/>
    <p:sldId id="257" r:id="rId3"/>
    <p:sldId id="266" r:id="rId4"/>
    <p:sldId id="258" r:id="rId5"/>
    <p:sldId id="259" r:id="rId6"/>
    <p:sldId id="260" r:id="rId7"/>
    <p:sldId id="267" r:id="rId8"/>
    <p:sldId id="264"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08BC10-FC85-42B5-9D39-DFF8C05CA96B}" type="datetimeFigureOut">
              <a:rPr lang="en-US" smtClean="0"/>
              <a:pPr/>
              <a:t>4/13/2010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B384CE-070B-4A14-9B09-C94001275D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B384CE-070B-4A14-9B09-C94001275D0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B384CE-070B-4A14-9B09-C94001275D0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B384CE-070B-4A14-9B09-C94001275D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B384CE-070B-4A14-9B09-C94001275D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B384CE-070B-4A14-9B09-C94001275D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B384CE-070B-4A14-9B09-C94001275D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B384CE-070B-4A14-9B09-C94001275D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B384CE-070B-4A14-9B09-C94001275D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B384CE-070B-4A14-9B09-C94001275D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ECC861B-325E-4EC9-8934-FD43C93E512A}" type="datetimeFigureOut">
              <a:rPr lang="en-US" smtClean="0"/>
              <a:pPr/>
              <a:t>4/13/2010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63D3DE2-A2A0-4784-BEAB-F4FAA89DF2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CC861B-325E-4EC9-8934-FD43C93E512A}" type="datetimeFigureOut">
              <a:rPr lang="en-US" smtClean="0"/>
              <a:pPr/>
              <a:t>4/13/2010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3D3DE2-A2A0-4784-BEAB-F4FAA89DF2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CC861B-325E-4EC9-8934-FD43C93E512A}" type="datetimeFigureOut">
              <a:rPr lang="en-US" smtClean="0"/>
              <a:pPr/>
              <a:t>4/13/2010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3D3DE2-A2A0-4784-BEAB-F4FAA89DF2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CC861B-325E-4EC9-8934-FD43C93E512A}" type="datetimeFigureOut">
              <a:rPr lang="en-US" smtClean="0"/>
              <a:pPr/>
              <a:t>4/13/2010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3D3DE2-A2A0-4784-BEAB-F4FAA89DF25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ECC861B-325E-4EC9-8934-FD43C93E512A}" type="datetimeFigureOut">
              <a:rPr lang="en-US" smtClean="0"/>
              <a:pPr/>
              <a:t>4/13/2010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63D3DE2-A2A0-4784-BEAB-F4FAA89DF25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ECC861B-325E-4EC9-8934-FD43C93E512A}" type="datetimeFigureOut">
              <a:rPr lang="en-US" smtClean="0"/>
              <a:pPr/>
              <a:t>4/13/2010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63D3DE2-A2A0-4784-BEAB-F4FAA89DF25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ECC861B-325E-4EC9-8934-FD43C93E512A}" type="datetimeFigureOut">
              <a:rPr lang="en-US" smtClean="0"/>
              <a:pPr/>
              <a:t>4/13/2010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63D3DE2-A2A0-4784-BEAB-F4FAA89DF25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ECC861B-325E-4EC9-8934-FD43C93E512A}" type="datetimeFigureOut">
              <a:rPr lang="en-US" smtClean="0"/>
              <a:pPr/>
              <a:t>4/13/2010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63D3DE2-A2A0-4784-BEAB-F4FAA89DF25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ECC861B-325E-4EC9-8934-FD43C93E512A}" type="datetimeFigureOut">
              <a:rPr lang="en-US" smtClean="0"/>
              <a:pPr/>
              <a:t>4/13/2010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63D3DE2-A2A0-4784-BEAB-F4FAA89DF2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ECC861B-325E-4EC9-8934-FD43C93E512A}" type="datetimeFigureOut">
              <a:rPr lang="en-US" smtClean="0"/>
              <a:pPr/>
              <a:t>4/13/2010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63D3DE2-A2A0-4784-BEAB-F4FAA89DF25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ECC861B-325E-4EC9-8934-FD43C93E512A}" type="datetimeFigureOut">
              <a:rPr lang="en-US" smtClean="0"/>
              <a:pPr/>
              <a:t>4/13/2010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63D3DE2-A2A0-4784-BEAB-F4FAA89DF25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ECC861B-325E-4EC9-8934-FD43C93E512A}" type="datetimeFigureOut">
              <a:rPr lang="en-US" smtClean="0"/>
              <a:pPr/>
              <a:t>4/13/2010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63D3DE2-A2A0-4784-BEAB-F4FAA89DF2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 You Want To Be An Efficient Reader?</a:t>
            </a:r>
            <a:endParaRPr lang="en-US" dirty="0"/>
          </a:p>
        </p:txBody>
      </p:sp>
      <p:sp>
        <p:nvSpPr>
          <p:cNvPr id="3" name="Subtitle 2"/>
          <p:cNvSpPr>
            <a:spLocks noGrp="1"/>
          </p:cNvSpPr>
          <p:nvPr>
            <p:ph type="subTitle" idx="1"/>
          </p:nvPr>
        </p:nvSpPr>
        <p:spPr>
          <a:xfrm>
            <a:off x="457200" y="3611607"/>
            <a:ext cx="8001000" cy="1199704"/>
          </a:xfrm>
        </p:spPr>
        <p:txBody>
          <a:bodyPr>
            <a:normAutofit/>
          </a:bodyPr>
          <a:lstStyle/>
          <a:p>
            <a:r>
              <a:rPr lang="en-US" sz="2400" i="1" dirty="0" smtClean="0"/>
              <a:t>Getting </a:t>
            </a:r>
            <a:r>
              <a:rPr lang="en-US" sz="2400" i="1" dirty="0" smtClean="0"/>
              <a:t>the Most out </a:t>
            </a:r>
            <a:r>
              <a:rPr lang="en-US" sz="2400" i="1" dirty="0" smtClean="0"/>
              <a:t>of Your Reading</a:t>
            </a:r>
            <a:endParaRPr lang="en-US" sz="24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1447800"/>
            <a:ext cx="4038600" cy="4876800"/>
          </a:xfrm>
        </p:spPr>
        <p:txBody>
          <a:bodyPr>
            <a:normAutofit/>
          </a:bodyPr>
          <a:lstStyle/>
          <a:p>
            <a:r>
              <a:rPr lang="en-US" sz="1600" dirty="0" smtClean="0"/>
              <a:t>The strategies presented in this workshop are all about helping you to gain efficiency with your assigned readings.</a:t>
            </a:r>
          </a:p>
          <a:p>
            <a:endParaRPr lang="en-US" sz="1600" dirty="0" smtClean="0"/>
          </a:p>
          <a:p>
            <a:r>
              <a:rPr lang="en-US" sz="1600" dirty="0" smtClean="0"/>
              <a:t>By developing and employing these strategies, you’ll get the maximum benefit from your reading with the minimum effort.</a:t>
            </a:r>
          </a:p>
          <a:p>
            <a:endParaRPr lang="en-US" sz="1600" dirty="0" smtClean="0"/>
          </a:p>
          <a:p>
            <a:r>
              <a:rPr lang="en-US" sz="1600" dirty="0" smtClean="0"/>
              <a:t>Lecture meaning will be enhanced by greater comprehension of text material.</a:t>
            </a:r>
          </a:p>
          <a:p>
            <a:endParaRPr lang="en-US" sz="1600" dirty="0" smtClean="0"/>
          </a:p>
          <a:p>
            <a:r>
              <a:rPr lang="en-US" sz="1600" dirty="0" smtClean="0"/>
              <a:t>It’s all about saving you a TON of time, while helping you to do better in your courses!</a:t>
            </a:r>
          </a:p>
        </p:txBody>
      </p:sp>
      <p:sp>
        <p:nvSpPr>
          <p:cNvPr id="3" name="Title 2"/>
          <p:cNvSpPr>
            <a:spLocks noGrp="1"/>
          </p:cNvSpPr>
          <p:nvPr>
            <p:ph type="title"/>
          </p:nvPr>
        </p:nvSpPr>
        <p:spPr/>
        <p:txBody>
          <a:bodyPr/>
          <a:lstStyle/>
          <a:p>
            <a:r>
              <a:rPr lang="en-US" dirty="0" smtClean="0"/>
              <a:t>Improved Efficiency</a:t>
            </a:r>
            <a:endParaRPr lang="en-US" dirty="0"/>
          </a:p>
        </p:txBody>
      </p:sp>
      <p:pic>
        <p:nvPicPr>
          <p:cNvPr id="1026" name="Picture 2" descr="C:\Documents and Settings\wirichar\Local Settings\Temporary Internet Files\Content.IE5\ZAWIWDE3\MPj04421730000[1].jpg"/>
          <p:cNvPicPr>
            <a:picLocks noChangeAspect="1" noChangeArrowheads="1"/>
          </p:cNvPicPr>
          <p:nvPr/>
        </p:nvPicPr>
        <p:blipFill>
          <a:blip r:embed="rId3"/>
          <a:srcRect/>
          <a:stretch>
            <a:fillRect/>
          </a:stretch>
        </p:blipFill>
        <p:spPr bwMode="auto">
          <a:xfrm>
            <a:off x="6400800" y="1676400"/>
            <a:ext cx="2261060" cy="36768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4800" y="1600200"/>
            <a:ext cx="4343400" cy="4343400"/>
          </a:xfrm>
        </p:spPr>
        <p:txBody>
          <a:bodyPr>
            <a:normAutofit fontScale="92500" lnSpcReduction="10000"/>
          </a:bodyPr>
          <a:lstStyle/>
          <a:p>
            <a:pPr marL="624078" indent="-514350">
              <a:buFont typeface="+mj-lt"/>
              <a:buAutoNum type="arabicPeriod"/>
            </a:pPr>
            <a:r>
              <a:rPr lang="en-US" dirty="0" smtClean="0"/>
              <a:t>Knowing what you need to know.</a:t>
            </a:r>
          </a:p>
          <a:p>
            <a:pPr marL="624078" indent="-514350">
              <a:buFont typeface="+mj-lt"/>
              <a:buAutoNum type="arabicPeriod"/>
            </a:pPr>
            <a:endParaRPr lang="en-US" dirty="0" smtClean="0"/>
          </a:p>
          <a:p>
            <a:pPr marL="624078" indent="-514350">
              <a:buFont typeface="+mj-lt"/>
              <a:buAutoNum type="arabicPeriod"/>
            </a:pPr>
            <a:r>
              <a:rPr lang="en-US" dirty="0" smtClean="0"/>
              <a:t>Knowing how deeply to study the material.</a:t>
            </a:r>
          </a:p>
          <a:p>
            <a:pPr marL="624078" indent="-514350">
              <a:buFont typeface="+mj-lt"/>
              <a:buAutoNum type="arabicPeriod"/>
            </a:pPr>
            <a:endParaRPr lang="en-US" dirty="0" smtClean="0"/>
          </a:p>
          <a:p>
            <a:pPr marL="624078" indent="-514350">
              <a:buFont typeface="+mj-lt"/>
              <a:buAutoNum type="arabicPeriod"/>
            </a:pPr>
            <a:r>
              <a:rPr lang="en-US" dirty="0" smtClean="0"/>
              <a:t>Active reading.</a:t>
            </a:r>
          </a:p>
          <a:p>
            <a:pPr marL="624078" indent="-514350">
              <a:buFont typeface="+mj-lt"/>
              <a:buAutoNum type="arabicPeriod"/>
            </a:pPr>
            <a:endParaRPr lang="en-US" dirty="0" smtClean="0"/>
          </a:p>
          <a:p>
            <a:pPr marL="624078" indent="-514350">
              <a:buFont typeface="+mj-lt"/>
              <a:buAutoNum type="arabicPeriod"/>
            </a:pPr>
            <a:r>
              <a:rPr lang="en-US" dirty="0" smtClean="0"/>
              <a:t>How to approach different types of material.</a:t>
            </a:r>
          </a:p>
          <a:p>
            <a:pPr marL="624078" indent="-514350">
              <a:buFont typeface="+mj-lt"/>
              <a:buAutoNum type="arabicPeriod"/>
            </a:pPr>
            <a:endParaRPr lang="en-US" dirty="0" smtClean="0"/>
          </a:p>
        </p:txBody>
      </p:sp>
      <p:sp>
        <p:nvSpPr>
          <p:cNvPr id="2" name="Title 1"/>
          <p:cNvSpPr>
            <a:spLocks noGrp="1"/>
          </p:cNvSpPr>
          <p:nvPr>
            <p:ph type="title"/>
          </p:nvPr>
        </p:nvSpPr>
        <p:spPr>
          <a:xfrm>
            <a:off x="152400" y="381000"/>
            <a:ext cx="8991600" cy="1143000"/>
          </a:xfrm>
        </p:spPr>
        <p:txBody>
          <a:bodyPr>
            <a:normAutofit fontScale="90000"/>
          </a:bodyPr>
          <a:lstStyle/>
          <a:p>
            <a:r>
              <a:rPr lang="en-US" dirty="0" smtClean="0"/>
              <a:t>Key Strategies for Efficient Reading</a:t>
            </a:r>
            <a:endParaRPr lang="en-US" dirty="0"/>
          </a:p>
        </p:txBody>
      </p:sp>
      <p:pic>
        <p:nvPicPr>
          <p:cNvPr id="2051" name="Picture 3" descr="C:\Documents and Settings\wirichar\Local Settings\Temporary Internet Files\Content.IE5\BZ35T6E3\MCj04325520000[1].png"/>
          <p:cNvPicPr>
            <a:picLocks noChangeAspect="1" noChangeArrowheads="1"/>
          </p:cNvPicPr>
          <p:nvPr/>
        </p:nvPicPr>
        <p:blipFill>
          <a:blip r:embed="rId3"/>
          <a:srcRect/>
          <a:stretch>
            <a:fillRect/>
          </a:stretch>
        </p:blipFill>
        <p:spPr bwMode="auto">
          <a:xfrm>
            <a:off x="685800" y="1981200"/>
            <a:ext cx="2895600" cy="28956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Ask yourself some questions.</a:t>
            </a:r>
          </a:p>
          <a:p>
            <a:pPr lvl="1"/>
            <a:r>
              <a:rPr lang="en-US" dirty="0" smtClean="0"/>
              <a:t>How is this reading supposed to relate to the lecture?</a:t>
            </a:r>
          </a:p>
          <a:p>
            <a:pPr lvl="1"/>
            <a:r>
              <a:rPr lang="en-US" dirty="0" smtClean="0"/>
              <a:t>Are you reading with this purpose? </a:t>
            </a:r>
          </a:p>
          <a:p>
            <a:pPr lvl="1"/>
            <a:r>
              <a:rPr lang="en-US" dirty="0" smtClean="0"/>
              <a:t>What should you know after the reading?</a:t>
            </a:r>
          </a:p>
          <a:p>
            <a:pPr lvl="1">
              <a:buNone/>
            </a:pPr>
            <a:endParaRPr lang="en-US" dirty="0" smtClean="0"/>
          </a:p>
          <a:p>
            <a:r>
              <a:rPr lang="en-US" dirty="0" smtClean="0"/>
              <a:t>With those questions answered, you can examine the text to see whether it is going to provide you the information you need.</a:t>
            </a:r>
          </a:p>
          <a:p>
            <a:endParaRPr lang="en-US" dirty="0" smtClean="0"/>
          </a:p>
          <a:p>
            <a:r>
              <a:rPr lang="en-US" dirty="0" smtClean="0"/>
              <a:t>An easy and quick way to do this?</a:t>
            </a:r>
          </a:p>
          <a:p>
            <a:pPr lvl="1"/>
            <a:r>
              <a:rPr lang="en-US" dirty="0" smtClean="0"/>
              <a:t>Take a look at the introduction and the chapter headings. The introduction should let you know at whom the book is targeted, and what it seeks to achieve. Chapter headings will give you an overall view of the structure of the subject.</a:t>
            </a:r>
          </a:p>
          <a:p>
            <a:pPr lvl="1"/>
            <a:r>
              <a:rPr lang="en-US" dirty="0" smtClean="0"/>
              <a:t>Section summaries and review questions also provide clues to content. </a:t>
            </a:r>
          </a:p>
          <a:p>
            <a:pPr lvl="1"/>
            <a:r>
              <a:rPr lang="en-US" dirty="0" smtClean="0"/>
              <a:t>Don’t forget to pay attention to graphs, illustrations, charts, etc.</a:t>
            </a:r>
          </a:p>
          <a:p>
            <a:endParaRPr lang="en-US" dirty="0"/>
          </a:p>
        </p:txBody>
      </p:sp>
      <p:sp>
        <p:nvSpPr>
          <p:cNvPr id="3" name="Title 2"/>
          <p:cNvSpPr>
            <a:spLocks noGrp="1"/>
          </p:cNvSpPr>
          <p:nvPr>
            <p:ph type="title"/>
          </p:nvPr>
        </p:nvSpPr>
        <p:spPr/>
        <p:txBody>
          <a:bodyPr>
            <a:normAutofit fontScale="90000"/>
          </a:bodyPr>
          <a:lstStyle/>
          <a:p>
            <a:r>
              <a:rPr lang="en-US" dirty="0" smtClean="0"/>
              <a:t>Knowing what you need to know</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6172200" cy="4495800"/>
          </a:xfrm>
        </p:spPr>
        <p:txBody>
          <a:bodyPr>
            <a:normAutofit fontScale="62500" lnSpcReduction="20000"/>
          </a:bodyPr>
          <a:lstStyle/>
          <a:p>
            <a:r>
              <a:rPr lang="en-US" dirty="0" smtClean="0"/>
              <a:t>Where you only need the shallowest knowledge of the subject, you can skim material.  </a:t>
            </a:r>
          </a:p>
          <a:p>
            <a:pPr lvl="1"/>
            <a:r>
              <a:rPr lang="en-US" dirty="0" smtClean="0"/>
              <a:t>For instance, reading only chapter headings, introductions, and summaries.</a:t>
            </a:r>
          </a:p>
          <a:p>
            <a:endParaRPr lang="en-US" dirty="0" smtClean="0"/>
          </a:p>
          <a:p>
            <a:r>
              <a:rPr lang="en-US" dirty="0" smtClean="0"/>
              <a:t>If you need a moderate level of information on a subject, then you can scan the text. </a:t>
            </a:r>
          </a:p>
          <a:p>
            <a:pPr lvl="1"/>
            <a:r>
              <a:rPr lang="en-US" dirty="0" smtClean="0"/>
              <a:t>Read the chapter introductions and summaries slowly, and in detail. </a:t>
            </a:r>
          </a:p>
          <a:p>
            <a:pPr lvl="1"/>
            <a:r>
              <a:rPr lang="en-US" dirty="0" smtClean="0"/>
              <a:t>You may then speed read the contents of the chapters, picking out and understanding key words and concepts. At this level, it is worth paying attention to diagrams, graphs and illustrations.</a:t>
            </a:r>
          </a:p>
          <a:p>
            <a:endParaRPr lang="en-US" dirty="0" smtClean="0"/>
          </a:p>
          <a:p>
            <a:r>
              <a:rPr lang="en-US" dirty="0" smtClean="0"/>
              <a:t>When you need EXTENSIVE knowledge and understanding of a subject or concept, it’s worth studying the text more closely.</a:t>
            </a:r>
          </a:p>
          <a:p>
            <a:pPr lvl="1"/>
            <a:r>
              <a:rPr lang="en-US" dirty="0" smtClean="0"/>
              <a:t>Take your time and read for understanding.</a:t>
            </a:r>
          </a:p>
          <a:p>
            <a:pPr lvl="1"/>
            <a:r>
              <a:rPr lang="en-US" dirty="0" smtClean="0"/>
              <a:t>Ask yourself if the reading is answering what you “need to know”.</a:t>
            </a:r>
          </a:p>
          <a:p>
            <a:endParaRPr lang="en-US" dirty="0" smtClean="0"/>
          </a:p>
          <a:p>
            <a:endParaRPr lang="en-US" dirty="0"/>
          </a:p>
        </p:txBody>
      </p:sp>
      <p:sp>
        <p:nvSpPr>
          <p:cNvPr id="3" name="Title 2"/>
          <p:cNvSpPr>
            <a:spLocks noGrp="1"/>
          </p:cNvSpPr>
          <p:nvPr>
            <p:ph type="title"/>
          </p:nvPr>
        </p:nvSpPr>
        <p:spPr>
          <a:xfrm>
            <a:off x="304800" y="304800"/>
            <a:ext cx="8686800" cy="1143000"/>
          </a:xfrm>
        </p:spPr>
        <p:txBody>
          <a:bodyPr>
            <a:normAutofit/>
          </a:bodyPr>
          <a:lstStyle/>
          <a:p>
            <a:r>
              <a:rPr lang="en-US" sz="3200" dirty="0" smtClean="0"/>
              <a:t>Knowing how deeply to study the material</a:t>
            </a:r>
            <a:endParaRPr lang="en-US" sz="3200" dirty="0"/>
          </a:p>
        </p:txBody>
      </p:sp>
      <p:pic>
        <p:nvPicPr>
          <p:cNvPr id="1030" name="Picture 6" descr="C:\Documents and Settings\wirichar\Local Settings\Temporary Internet Files\Content.IE5\CZRP6026\MCj02933820000[1].wmf"/>
          <p:cNvPicPr>
            <a:picLocks noChangeAspect="1" noChangeArrowheads="1"/>
          </p:cNvPicPr>
          <p:nvPr/>
        </p:nvPicPr>
        <p:blipFill>
          <a:blip r:embed="rId3"/>
          <a:srcRect/>
          <a:stretch>
            <a:fillRect/>
          </a:stretch>
        </p:blipFill>
        <p:spPr bwMode="auto">
          <a:xfrm rot="21314309">
            <a:off x="6917660" y="1897712"/>
            <a:ext cx="1799539" cy="334822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52800" y="1371600"/>
            <a:ext cx="5334000" cy="5181600"/>
          </a:xfrm>
        </p:spPr>
        <p:txBody>
          <a:bodyPr>
            <a:normAutofit fontScale="70000" lnSpcReduction="20000"/>
          </a:bodyPr>
          <a:lstStyle/>
          <a:p>
            <a:r>
              <a:rPr lang="en-US" dirty="0" smtClean="0"/>
              <a:t>When you are reading a document for detail and understanding, you should be actively reading.</a:t>
            </a:r>
          </a:p>
          <a:p>
            <a:endParaRPr lang="en-US" dirty="0" smtClean="0"/>
          </a:p>
          <a:p>
            <a:r>
              <a:rPr lang="en-US" dirty="0" smtClean="0"/>
              <a:t>Simple active reading:</a:t>
            </a:r>
          </a:p>
          <a:p>
            <a:pPr lvl="1"/>
            <a:r>
              <a:rPr lang="en-US" dirty="0" smtClean="0"/>
              <a:t>Highlight important definitions, dates, names, key words, etc.  </a:t>
            </a:r>
          </a:p>
          <a:p>
            <a:pPr lvl="1"/>
            <a:r>
              <a:rPr lang="en-US" dirty="0" smtClean="0"/>
              <a:t>Underline explanations of concepts.</a:t>
            </a:r>
          </a:p>
          <a:p>
            <a:pPr lvl="1"/>
            <a:r>
              <a:rPr lang="en-US" dirty="0" smtClean="0"/>
              <a:t>Write notes in the margins so you can easily locate information for later review.</a:t>
            </a:r>
          </a:p>
          <a:p>
            <a:pPr lvl="1"/>
            <a:r>
              <a:rPr lang="en-US" dirty="0" smtClean="0"/>
              <a:t>Some students use tabs to mark important sections.</a:t>
            </a:r>
          </a:p>
          <a:p>
            <a:pPr lvl="1"/>
            <a:endParaRPr lang="en-US" dirty="0" smtClean="0"/>
          </a:p>
          <a:p>
            <a:r>
              <a:rPr lang="en-US" dirty="0" smtClean="0"/>
              <a:t>Active reading also helps to keep your mind focused on the material.</a:t>
            </a:r>
          </a:p>
          <a:p>
            <a:pPr lvl="1"/>
            <a:r>
              <a:rPr lang="en-US" dirty="0" smtClean="0"/>
              <a:t>Have your lecture notes available while actively reading.  </a:t>
            </a:r>
          </a:p>
          <a:p>
            <a:pPr lvl="1"/>
            <a:r>
              <a:rPr lang="en-US" dirty="0" smtClean="0"/>
              <a:t>Compare and contrast!</a:t>
            </a:r>
          </a:p>
          <a:p>
            <a:pPr lvl="1"/>
            <a:r>
              <a:rPr lang="en-US" dirty="0" smtClean="0"/>
              <a:t>Recognize consistencies between the two.</a:t>
            </a:r>
          </a:p>
          <a:p>
            <a:pPr lvl="1"/>
            <a:r>
              <a:rPr lang="en-US" dirty="0" smtClean="0"/>
              <a:t>Is anything missing?  Does the text discuss something not in your notes?</a:t>
            </a:r>
          </a:p>
          <a:p>
            <a:endParaRPr lang="en-US" dirty="0"/>
          </a:p>
        </p:txBody>
      </p:sp>
      <p:sp>
        <p:nvSpPr>
          <p:cNvPr id="3" name="Title 2"/>
          <p:cNvSpPr>
            <a:spLocks noGrp="1"/>
          </p:cNvSpPr>
          <p:nvPr>
            <p:ph type="title"/>
          </p:nvPr>
        </p:nvSpPr>
        <p:spPr/>
        <p:txBody>
          <a:bodyPr>
            <a:normAutofit/>
          </a:bodyPr>
          <a:lstStyle/>
          <a:p>
            <a:r>
              <a:rPr lang="en-US" sz="4800" dirty="0" smtClean="0"/>
              <a:t>Active Reading</a:t>
            </a:r>
            <a:endParaRPr lang="en-US" sz="4800" dirty="0"/>
          </a:p>
        </p:txBody>
      </p:sp>
      <p:pic>
        <p:nvPicPr>
          <p:cNvPr id="2051" name="Picture 3" descr="C:\Documents and Settings\wirichar\Local Settings\Temporary Internet Files\Content.IE5\P2LKZ4KP\MPj04443810000[1].jpg"/>
          <p:cNvPicPr>
            <a:picLocks noChangeAspect="1" noChangeArrowheads="1"/>
          </p:cNvPicPr>
          <p:nvPr/>
        </p:nvPicPr>
        <p:blipFill>
          <a:blip r:embed="rId3"/>
          <a:srcRect/>
          <a:stretch>
            <a:fillRect/>
          </a:stretch>
        </p:blipFill>
        <p:spPr bwMode="auto">
          <a:xfrm>
            <a:off x="533400" y="1905000"/>
            <a:ext cx="2591187" cy="3352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6705600" cy="4525963"/>
          </a:xfrm>
        </p:spPr>
        <p:txBody>
          <a:bodyPr>
            <a:normAutofit fontScale="62500" lnSpcReduction="20000"/>
          </a:bodyPr>
          <a:lstStyle/>
          <a:p>
            <a:r>
              <a:rPr lang="en-US" dirty="0" smtClean="0"/>
              <a:t>By understanding the layout and of the material you are reading, you can extract useful information much more efficiently.</a:t>
            </a:r>
          </a:p>
          <a:p>
            <a:pPr lvl="1"/>
            <a:r>
              <a:rPr lang="en-US" dirty="0" smtClean="0"/>
              <a:t>Consider the depth and validity of each type of source.  Would you trust Wikipedia as much as your course text?  </a:t>
            </a:r>
            <a:r>
              <a:rPr lang="en-US" dirty="0" err="1" smtClean="0"/>
              <a:t>Facebook</a:t>
            </a:r>
            <a:r>
              <a:rPr lang="en-US" dirty="0" smtClean="0"/>
              <a:t> as much as a conversation?</a:t>
            </a:r>
          </a:p>
          <a:p>
            <a:pPr>
              <a:buNone/>
            </a:pPr>
            <a:endParaRPr lang="en-US" dirty="0" smtClean="0"/>
          </a:p>
          <a:p>
            <a:r>
              <a:rPr lang="en-US" dirty="0" smtClean="0"/>
              <a:t>Pay attention to the different ways information is presented in: </a:t>
            </a:r>
          </a:p>
          <a:p>
            <a:pPr lvl="1"/>
            <a:r>
              <a:rPr lang="en-US" dirty="0" smtClean="0"/>
              <a:t>Magazines 	(pictures and less text)</a:t>
            </a:r>
          </a:p>
          <a:p>
            <a:pPr lvl="1"/>
            <a:r>
              <a:rPr lang="en-US" dirty="0" smtClean="0"/>
              <a:t>Websites 	(can you trust the site?)</a:t>
            </a:r>
          </a:p>
          <a:p>
            <a:pPr lvl="1"/>
            <a:r>
              <a:rPr lang="en-US" dirty="0" smtClean="0"/>
              <a:t>Podcasts 	(how legitimate is the source?)</a:t>
            </a:r>
          </a:p>
          <a:p>
            <a:pPr lvl="1"/>
            <a:r>
              <a:rPr lang="en-US" dirty="0" smtClean="0"/>
              <a:t>Journals 	(text heavy)</a:t>
            </a:r>
          </a:p>
          <a:p>
            <a:pPr lvl="1"/>
            <a:r>
              <a:rPr lang="en-US" dirty="0" smtClean="0"/>
              <a:t>Textbooks 	(a nice mix of text and illustration)</a:t>
            </a:r>
          </a:p>
          <a:p>
            <a:endParaRPr lang="en-US" dirty="0" smtClean="0"/>
          </a:p>
          <a:p>
            <a:r>
              <a:rPr lang="en-US" dirty="0" smtClean="0"/>
              <a:t>Do you have a preference? </a:t>
            </a:r>
          </a:p>
          <a:p>
            <a:pPr lvl="1"/>
            <a:r>
              <a:rPr lang="en-US" dirty="0" smtClean="0"/>
              <a:t>Is one format easier for you to follow?  Why?</a:t>
            </a:r>
          </a:p>
          <a:p>
            <a:pPr lvl="1"/>
            <a:r>
              <a:rPr lang="en-US" dirty="0" smtClean="0"/>
              <a:t>Learn to effectively use many different source types.</a:t>
            </a:r>
          </a:p>
          <a:p>
            <a:pPr lvl="1"/>
            <a:r>
              <a:rPr lang="en-US" dirty="0" smtClean="0"/>
              <a:t>It is best to use a VARIETY of sources.  </a:t>
            </a:r>
          </a:p>
          <a:p>
            <a:endParaRPr lang="en-US" dirty="0" smtClean="0"/>
          </a:p>
        </p:txBody>
      </p:sp>
      <p:sp>
        <p:nvSpPr>
          <p:cNvPr id="2" name="Title 1"/>
          <p:cNvSpPr>
            <a:spLocks noGrp="1"/>
          </p:cNvSpPr>
          <p:nvPr>
            <p:ph type="title"/>
          </p:nvPr>
        </p:nvSpPr>
        <p:spPr>
          <a:xfrm>
            <a:off x="304800" y="304800"/>
            <a:ext cx="8686800" cy="1143000"/>
          </a:xfrm>
        </p:spPr>
        <p:txBody>
          <a:bodyPr>
            <a:normAutofit/>
          </a:bodyPr>
          <a:lstStyle/>
          <a:p>
            <a:r>
              <a:rPr lang="en-US" sz="3200" dirty="0" smtClean="0"/>
              <a:t>How to study different types of material…</a:t>
            </a:r>
            <a:endParaRPr lang="en-US" sz="3200" dirty="0"/>
          </a:p>
        </p:txBody>
      </p:sp>
      <p:pic>
        <p:nvPicPr>
          <p:cNvPr id="1034" name="Picture 10" descr="http://jenn.maruskadesign.com/blog/uploaded_images/Mag1-799921.jpg"/>
          <p:cNvPicPr>
            <a:picLocks noChangeAspect="1" noChangeArrowheads="1"/>
          </p:cNvPicPr>
          <p:nvPr/>
        </p:nvPicPr>
        <p:blipFill>
          <a:blip r:embed="rId3" cstate="print"/>
          <a:srcRect/>
          <a:stretch>
            <a:fillRect/>
          </a:stretch>
        </p:blipFill>
        <p:spPr bwMode="auto">
          <a:xfrm>
            <a:off x="6324600" y="2667000"/>
            <a:ext cx="2590800" cy="3987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525963"/>
          </a:xfrm>
        </p:spPr>
        <p:txBody>
          <a:bodyPr>
            <a:normAutofit/>
          </a:bodyPr>
          <a:lstStyle/>
          <a:p>
            <a:pPr lvl="1"/>
            <a:r>
              <a:rPr lang="en-US" sz="1700" dirty="0" smtClean="0"/>
              <a:t>If you are still experiencing difficulties, ASK your professor for guidance.</a:t>
            </a:r>
          </a:p>
          <a:p>
            <a:endParaRPr lang="en-US" dirty="0" smtClean="0"/>
          </a:p>
          <a:p>
            <a:pPr lvl="1"/>
            <a:r>
              <a:rPr lang="en-US" sz="1700" dirty="0" smtClean="0"/>
              <a:t>They may be able to help you understand the assigned readings by </a:t>
            </a:r>
            <a:r>
              <a:rPr lang="en-US" sz="1700" dirty="0" smtClean="0"/>
              <a:t>relating them to </a:t>
            </a:r>
            <a:r>
              <a:rPr lang="en-US" sz="1700" dirty="0" smtClean="0"/>
              <a:t>other course assignments.</a:t>
            </a:r>
          </a:p>
          <a:p>
            <a:pPr lvl="1"/>
            <a:endParaRPr lang="en-US" sz="1700" dirty="0" smtClean="0"/>
          </a:p>
          <a:p>
            <a:pPr lvl="1"/>
            <a:r>
              <a:rPr lang="en-US" sz="1700" dirty="0" smtClean="0"/>
              <a:t>Try to determine those readings on which you should place particular emphasis.</a:t>
            </a:r>
          </a:p>
          <a:p>
            <a:pPr lvl="1"/>
            <a:endParaRPr lang="en-US" sz="1700" dirty="0" smtClean="0"/>
          </a:p>
          <a:p>
            <a:pPr lvl="1"/>
            <a:r>
              <a:rPr lang="en-US" sz="1700" dirty="0" smtClean="0"/>
              <a:t>Is there something you are missing with the reading?  Not sure how it relates to the test?  Be prepared to show the professor an example of your active reading efforts.</a:t>
            </a:r>
            <a:endParaRPr lang="en-US" sz="1700" dirty="0" smtClean="0"/>
          </a:p>
          <a:p>
            <a:endParaRPr lang="en-US" dirty="0" smtClean="0"/>
          </a:p>
          <a:p>
            <a:endParaRPr lang="en-US" dirty="0"/>
          </a:p>
        </p:txBody>
      </p:sp>
      <p:sp>
        <p:nvSpPr>
          <p:cNvPr id="3" name="Title 2"/>
          <p:cNvSpPr>
            <a:spLocks noGrp="1"/>
          </p:cNvSpPr>
          <p:nvPr>
            <p:ph type="title"/>
          </p:nvPr>
        </p:nvSpPr>
        <p:spPr/>
        <p:txBody>
          <a:bodyPr>
            <a:normAutofit/>
          </a:bodyPr>
          <a:lstStyle/>
          <a:p>
            <a:r>
              <a:rPr lang="en-US" dirty="0" smtClean="0"/>
              <a:t>And Lastly..</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2819400"/>
            <a:ext cx="6781800" cy="1630363"/>
          </a:xfrm>
        </p:spPr>
        <p:txBody>
          <a:bodyPr>
            <a:normAutofit fontScale="62500" lnSpcReduction="20000"/>
          </a:bodyPr>
          <a:lstStyle/>
          <a:p>
            <a:pPr algn="ctr">
              <a:buNone/>
            </a:pPr>
            <a:r>
              <a:rPr lang="en-US" dirty="0" smtClean="0">
                <a:latin typeface="Constantia" pitchFamily="18" charset="0"/>
              </a:rPr>
              <a:t>This PowerPoint presentation is the </a:t>
            </a:r>
          </a:p>
          <a:p>
            <a:pPr algn="ctr">
              <a:buNone/>
            </a:pPr>
            <a:r>
              <a:rPr lang="en-US" dirty="0" smtClean="0">
                <a:latin typeface="Constantia" pitchFamily="18" charset="0"/>
              </a:rPr>
              <a:t>property of Northern Michigan University’s </a:t>
            </a:r>
          </a:p>
          <a:p>
            <a:pPr algn="ctr">
              <a:buNone/>
            </a:pPr>
            <a:r>
              <a:rPr lang="en-US" dirty="0" smtClean="0">
                <a:latin typeface="Constantia" pitchFamily="18" charset="0"/>
              </a:rPr>
              <a:t>Academic &amp; Career Advisement Center.  It </a:t>
            </a:r>
          </a:p>
          <a:p>
            <a:pPr algn="ctr">
              <a:buNone/>
            </a:pPr>
            <a:r>
              <a:rPr lang="en-US" dirty="0" smtClean="0">
                <a:latin typeface="Constantia" pitchFamily="18" charset="0"/>
              </a:rPr>
              <a:t>may not be reproduced without written </a:t>
            </a:r>
          </a:p>
          <a:p>
            <a:pPr algn="ctr">
              <a:buNone/>
            </a:pPr>
            <a:r>
              <a:rPr lang="en-US" dirty="0" smtClean="0">
                <a:latin typeface="Constantia" pitchFamily="18" charset="0"/>
              </a:rPr>
              <a:t>consent.</a:t>
            </a:r>
          </a:p>
          <a:p>
            <a:pPr algn="ctr">
              <a:buNone/>
            </a:pPr>
            <a:r>
              <a:rPr lang="en-US" u="sng" dirty="0" smtClean="0">
                <a:solidFill>
                  <a:srgbClr val="0070C0"/>
                </a:solidFill>
                <a:latin typeface="Constantia" pitchFamily="18" charset="0"/>
              </a:rPr>
              <a:t>www.nmu.edu/acac</a:t>
            </a:r>
            <a:endParaRPr lang="en-US" u="sng" dirty="0">
              <a:solidFill>
                <a:srgbClr val="0070C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1">
      <a:dk1>
        <a:srgbClr val="008000"/>
      </a:dk1>
      <a:lt1>
        <a:srgbClr val="FFFF99"/>
      </a:lt1>
      <a:dk2>
        <a:srgbClr val="003300"/>
      </a:dk2>
      <a:lt2>
        <a:srgbClr val="8BBD71"/>
      </a:lt2>
      <a:accent1>
        <a:srgbClr val="8BBD71"/>
      </a:accent1>
      <a:accent2>
        <a:srgbClr val="527C3A"/>
      </a:accent2>
      <a:accent3>
        <a:srgbClr val="AAADAA"/>
      </a:accent3>
      <a:accent4>
        <a:srgbClr val="DADADA"/>
      </a:accent4>
      <a:accent5>
        <a:srgbClr val="CAE2AA"/>
      </a:accent5>
      <a:accent6>
        <a:srgbClr val="497034"/>
      </a:accent6>
      <a:hlink>
        <a:srgbClr val="FFFF99"/>
      </a:hlink>
      <a:folHlink>
        <a:srgbClr val="C1FF83"/>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1051</TotalTime>
  <Words>628</Words>
  <Application>Microsoft Office PowerPoint</Application>
  <PresentationFormat>On-screen Show (4:3)</PresentationFormat>
  <Paragraphs>93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So You Want To Be An Efficient Reader?</vt:lpstr>
      <vt:lpstr>Improved Efficiency</vt:lpstr>
      <vt:lpstr>Key Strategies for Efficient Reading</vt:lpstr>
      <vt:lpstr>Knowing what you need to know</vt:lpstr>
      <vt:lpstr>Knowing how deeply to study the material</vt:lpstr>
      <vt:lpstr>Active Reading</vt:lpstr>
      <vt:lpstr>How to study different types of material…</vt:lpstr>
      <vt:lpstr>And Lastly...</vt:lpstr>
      <vt:lpstr>Slide 9</vt:lpstr>
    </vt:vector>
  </TitlesOfParts>
  <Company>Northern Michigan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Registered User</dc:creator>
  <cp:lastModifiedBy>Registered User</cp:lastModifiedBy>
  <cp:revision>91</cp:revision>
  <dcterms:created xsi:type="dcterms:W3CDTF">2010-02-01T00:48:01Z</dcterms:created>
  <dcterms:modified xsi:type="dcterms:W3CDTF">2010-04-13T15:45:14Z</dcterms:modified>
</cp:coreProperties>
</file>