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0" r:id="rId4"/>
    <p:sldId id="271" r:id="rId5"/>
    <p:sldId id="261" r:id="rId6"/>
    <p:sldId id="267" r:id="rId7"/>
    <p:sldId id="263" r:id="rId8"/>
    <p:sldId id="264" r:id="rId9"/>
    <p:sldId id="265" r:id="rId10"/>
    <p:sldId id="266" r:id="rId11"/>
    <p:sldId id="268" r:id="rId12"/>
    <p:sldId id="270" r:id="rId13"/>
    <p:sldId id="272" r:id="rId14"/>
    <p:sldId id="273" r:id="rId15"/>
    <p:sldId id="269" r:id="rId16"/>
    <p:sldId id="274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011E5-5742-4840-9DA3-F51158D9AEF6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F02AA-FE4E-46F3-AC83-334528D7F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02AA-FE4E-46F3-AC83-334528D7F1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02AA-FE4E-46F3-AC83-334528D7F1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02AA-FE4E-46F3-AC83-334528D7F1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02AA-FE4E-46F3-AC83-334528D7F1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02AA-FE4E-46F3-AC83-334528D7F1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02AA-FE4E-46F3-AC83-334528D7F1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02AA-FE4E-46F3-AC83-334528D7F1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02AA-FE4E-46F3-AC83-334528D7F1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02AA-FE4E-46F3-AC83-334528D7F1F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02AA-FE4E-46F3-AC83-334528D7F1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02AA-FE4E-46F3-AC83-334528D7F1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02AA-FE4E-46F3-AC83-334528D7F1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02AA-FE4E-46F3-AC83-334528D7F1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02AA-FE4E-46F3-AC83-334528D7F1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02AA-FE4E-46F3-AC83-334528D7F1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02AA-FE4E-46F3-AC83-334528D7F1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02AA-FE4E-46F3-AC83-334528D7F1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0417-9721-411E-A0C4-D5EF9CC82D0A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C2F4-4719-460C-8F7D-80F77C0C1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0417-9721-411E-A0C4-D5EF9CC82D0A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C2F4-4719-460C-8F7D-80F77C0C1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0417-9721-411E-A0C4-D5EF9CC82D0A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C2F4-4719-460C-8F7D-80F77C0C1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0417-9721-411E-A0C4-D5EF9CC82D0A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C2F4-4719-460C-8F7D-80F77C0C1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0417-9721-411E-A0C4-D5EF9CC82D0A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C2F4-4719-460C-8F7D-80F77C0C1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0417-9721-411E-A0C4-D5EF9CC82D0A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C2F4-4719-460C-8F7D-80F77C0C1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0417-9721-411E-A0C4-D5EF9CC82D0A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C2F4-4719-460C-8F7D-80F77C0C1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0417-9721-411E-A0C4-D5EF9CC82D0A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C2F4-4719-460C-8F7D-80F77C0C1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0417-9721-411E-A0C4-D5EF9CC82D0A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C2F4-4719-460C-8F7D-80F77C0C1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0417-9721-411E-A0C4-D5EF9CC82D0A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C2F4-4719-460C-8F7D-80F77C0C1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0417-9721-411E-A0C4-D5EF9CC82D0A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C2F4-4719-460C-8F7D-80F77C0C1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40417-9721-411E-A0C4-D5EF9CC82D0A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8C2F4-4719-460C-8F7D-80F77C0C1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mu.edu/acac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mu.edu/tuto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Critical Thinking</a:t>
            </a:r>
            <a:endParaRPr lang="en-US" sz="54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Picture 3" descr="critical-thinking-questio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0"/>
            <a:ext cx="3491935" cy="3276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1000" y="3048000"/>
            <a:ext cx="4747775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important thing is not</a:t>
            </a:r>
          </a:p>
          <a:p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stop questioning.  Curiosity</a:t>
            </a:r>
          </a:p>
          <a:p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its own reason for existing”</a:t>
            </a:r>
          </a:p>
          <a:p>
            <a:r>
              <a:rPr lang="en-U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 Albert Einstein</a:t>
            </a:r>
            <a:endParaRPr lang="en-US" sz="2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System, Part I</a:t>
            </a:r>
            <a:endParaRPr lang="en-US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Reorganize</a:t>
            </a:r>
          </a:p>
          <a:p>
            <a:pPr lvl="1"/>
            <a:r>
              <a:rPr lang="en-US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 the topic, issues, and main points.</a:t>
            </a:r>
          </a:p>
          <a:p>
            <a:pPr lvl="1"/>
            <a:r>
              <a:rPr lang="en-US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Paraphrase.</a:t>
            </a:r>
          </a:p>
          <a:p>
            <a:pPr lvl="1"/>
            <a:r>
              <a:rPr lang="en-US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Summarize.</a:t>
            </a:r>
          </a:p>
          <a:p>
            <a:pPr lvl="1">
              <a:buNone/>
            </a:pPr>
            <a:endParaRPr lang="en-US" sz="1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</a:t>
            </a:r>
          </a:p>
          <a:p>
            <a:pPr lvl="1"/>
            <a:r>
              <a:rPr lang="en-US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concepts into your own words.</a:t>
            </a:r>
          </a:p>
          <a:p>
            <a:pPr lvl="1"/>
            <a:r>
              <a:rPr lang="en-US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 the information to what you already know.</a:t>
            </a:r>
          </a:p>
          <a:p>
            <a:pPr lvl="1"/>
            <a:r>
              <a:rPr lang="en-US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Restate the information.</a:t>
            </a:r>
          </a:p>
          <a:p>
            <a:pPr lvl="1">
              <a:buNone/>
            </a:pPr>
            <a:endParaRPr lang="en-US" sz="1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Hypothesize</a:t>
            </a:r>
          </a:p>
          <a:p>
            <a:pPr lvl="1"/>
            <a:r>
              <a:rPr lang="en-US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an interpretation of the information based on your understanding of it.</a:t>
            </a:r>
          </a:p>
          <a:p>
            <a:pPr lvl="1"/>
            <a:r>
              <a:rPr lang="en-US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interpretation will then be analyzed logically.</a:t>
            </a:r>
          </a:p>
          <a:p>
            <a:pPr lvl="1"/>
            <a:endParaRPr lang="en-US" sz="1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en-US" sz="1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 descr="C:\Program Files\Microsoft Office\MEDIA\CAGCAT10\j0299125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872124"/>
            <a:ext cx="2667000" cy="4376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System, Part II</a:t>
            </a:r>
            <a:endParaRPr lang="en-US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Analyze the information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Split the information into parts.</a:t>
            </a:r>
          </a:p>
          <a:p>
            <a:pPr lvl="2"/>
            <a: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 out how the ideas are related or connected.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questions:  Why?  What?  Where?  Who?  When?  How?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and contrast the information.</a:t>
            </a:r>
          </a:p>
          <a:p>
            <a:pPr lvl="1">
              <a:buNone/>
            </a:pPr>
            <a:endParaRPr lang="en-US" sz="1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Recombine information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your new understanding of the material, put the parts that you analyzed back together.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a puzzle…can you put the pieces back together?  How do the pieces fit?</a:t>
            </a:r>
          </a:p>
          <a:p>
            <a:pPr lvl="1">
              <a:buNone/>
            </a:pPr>
            <a:endParaRPr lang="en-US" sz="1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Hypothesis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if your new understanding agrees with your hypothesis.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Cubing</a:t>
            </a:r>
            <a:endParaRPr lang="en-US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Cubing allows you to look at a subject or problem from six different points of view.</a:t>
            </a:r>
          </a:p>
          <a:p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an excellent exercise to illustrate how critical thinking techniques can be put into practice.</a:t>
            </a:r>
          </a:p>
          <a:p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to the next slides.</a:t>
            </a:r>
          </a:p>
          <a:p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each of the six steps in order, and do them quickly.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Cubing Method</a:t>
            </a:r>
            <a:endParaRPr lang="en-US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324600" cy="48768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1:  Describe (3-5 min)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r"/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in detail about the subject.  What the subject looks like, feels like, etc.</a:t>
            </a:r>
          </a:p>
          <a:p>
            <a:pPr lvl="1" algn="r"/>
            <a:endParaRPr lang="en-US" sz="1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en-US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  Compare/Contrast (3-5 min)</a:t>
            </a:r>
            <a:endParaRPr lang="en-US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similar to your subject?  How are they similar?</a:t>
            </a:r>
          </a:p>
          <a:p>
            <a:pPr algn="r"/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your subject differ?</a:t>
            </a:r>
          </a:p>
          <a:p>
            <a:pPr lvl="1" algn="r"/>
            <a:endParaRPr 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en-US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3:  Associate (3-5 min)</a:t>
            </a:r>
            <a:endParaRPr lang="en-US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 the subject to some of your memories.</a:t>
            </a:r>
          </a:p>
          <a:p>
            <a:pPr algn="r"/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comes to mind when you think of the subject?</a:t>
            </a:r>
          </a:p>
          <a:p>
            <a:pPr algn="r"/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side of the cube should be very personal.</a:t>
            </a:r>
          </a:p>
          <a:p>
            <a:pPr lvl="1" algn="r"/>
            <a:endParaRPr 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r"/>
            <a:endParaRPr 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3" descr="C:\Documents and Settings\wirichar\Local Settings\Temporary Internet Files\Content.IE5\R6R8B7IG\MCj033979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590800"/>
            <a:ext cx="2449905" cy="3186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Cubing Method, cont’d.</a:t>
            </a:r>
            <a:endParaRPr lang="en-US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533400" y="1447800"/>
            <a:ext cx="7162800" cy="490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4:  Analyze (3-5 min)</a:t>
            </a:r>
            <a:endParaRPr lang="en-US" sz="2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 the subject down into parts, and explain the significance of each.</a:t>
            </a:r>
          </a:p>
          <a:p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 the meaning of the topic.</a:t>
            </a:r>
          </a:p>
          <a:p>
            <a:pPr lvl="1"/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5:  Apply (3-5 min)</a:t>
            </a:r>
            <a:endParaRPr lang="en-US" sz="24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you use the subject?</a:t>
            </a:r>
          </a:p>
          <a:p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there any way to apply this subject?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6:  Argue (5 min)</a:t>
            </a:r>
            <a:endParaRPr lang="en-US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both sides of the subject.</a:t>
            </a:r>
          </a:p>
          <a:p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Argue for the subject.</a:t>
            </a:r>
          </a:p>
          <a:p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Argue against the subject.</a:t>
            </a:r>
          </a:p>
          <a:p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to keep an open mind. </a:t>
            </a:r>
          </a:p>
          <a:p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this subject important?</a:t>
            </a:r>
          </a:p>
        </p:txBody>
      </p:sp>
      <p:pic>
        <p:nvPicPr>
          <p:cNvPr id="2050" name="Picture 2" descr="C:\Documents and Settings\wirichar\Local Settings\Temporary Internet Files\Content.IE5\R6R8B7IG\MCDD01732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828800"/>
            <a:ext cx="1219200" cy="4334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Thinking Key Words</a:t>
            </a:r>
            <a:endParaRPr lang="en-US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371600" y="2438400"/>
            <a:ext cx="3505200" cy="395128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and Contrast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Critique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Enumerate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Illustrate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029200" y="2590800"/>
            <a:ext cx="2362200" cy="3951288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Justify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Summarize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Trace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1371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Ideally you should always be thinking critically, however, </a:t>
            </a:r>
          </a:p>
          <a:p>
            <a:pPr algn="ctr"/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following words will identify when critical thinking is required.  These types of words require COMPREHENSION AND UNDERSTANDING, not simple MEMORIZATION.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533400" y="1600200"/>
            <a:ext cx="8229600" cy="449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Use the techniques found in this presentation to develop your own strategies for critical thinking.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Tailor the concepts to fit your needs.  There is no “one size fits all” approach, and every technique may not work for each of your courses.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Create the “this size fits you” approach to developing your critical thinking.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How</a:t>
            </a:r>
            <a:r>
              <a:rPr kumimoji="0" lang="en-US" sz="2400" b="0" i="0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you apply the concepts to your coursework is your decision.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6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Some Final Tips…</a:t>
            </a:r>
            <a:endParaRPr kumimoji="0" lang="en-US" sz="4400" b="0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442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This PowerPoint presentation is the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property of Northern Michigan University’s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Academic &amp; Career Advisement Center.  It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may not be reproduced without written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consent.</a:t>
            </a:r>
          </a:p>
          <a:p>
            <a:pPr algn="ctr"/>
            <a:r>
              <a:rPr lang="en-US" dirty="0" smtClean="0">
                <a:latin typeface="Constantia" pitchFamily="18" charset="0"/>
                <a:hlinkClick r:id="rId3"/>
              </a:rPr>
              <a:t>www.nmu.edu/acac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Thinking in Your Life</a:t>
            </a:r>
            <a:endParaRPr lang="en-US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Life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constitutes a healthy diet?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investment is better for my family?  Why?</a:t>
            </a: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Life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what ways can we improve our product?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the actions of our company affect others?  The environment?</a:t>
            </a: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 Life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main points of this text?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major should I choose…why?</a:t>
            </a: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Life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these teachings apply to my life?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there contradictions in what is being said?</a:t>
            </a:r>
          </a:p>
          <a:p>
            <a:pPr lvl="1">
              <a:buNone/>
            </a:pPr>
            <a:endParaRPr 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 You Should Cultivate</a:t>
            </a:r>
            <a:endParaRPr lang="en-US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an active learner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“Chase” answers. 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Actively seek out solutions.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to the answer, don’t wait for it to come to you.</a:t>
            </a:r>
          </a:p>
          <a:p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open-minded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possible that there are multiple correct answers?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might be wrong.  Why? 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and approach problems from a different perspective.</a:t>
            </a:r>
          </a:p>
          <a:p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 Emotions from Facts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“Thinking” and “feeling” are not the same.</a:t>
            </a:r>
          </a:p>
          <a:p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Logical Fallacies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+ 2 = 5.  Incorrect.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133600"/>
            <a:ext cx="2469085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Learning</a:t>
            </a:r>
            <a:endParaRPr lang="en-US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 class regularly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advantage of extra credit opportunities.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Participate in discussions.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 with your professors.</a:t>
            </a:r>
          </a:p>
          <a:p>
            <a:pPr lvl="1"/>
            <a:endParaRPr lang="en-US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textbooks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notes and outline information.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notes and try to put them in your own words.</a:t>
            </a:r>
          </a:p>
          <a:p>
            <a:pPr lvl="1"/>
            <a:endParaRPr lang="en-US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 Tutoring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free!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www.nmu.edu/tutoring</a:t>
            </a:r>
            <a:endParaRPr lang="en-US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new information you have gathered, try it out and experiment with it.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it relevant?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it mean?  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purpose of knowing the information?</a:t>
            </a:r>
          </a:p>
          <a:p>
            <a:pPr>
              <a:buNone/>
            </a:pP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3" descr="C:\Program Files\Microsoft Office\MEDIA\CAGCAT10\j0234131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012" y="1905000"/>
            <a:ext cx="3511292" cy="3733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to Keep in Mind</a:t>
            </a:r>
            <a:endParaRPr lang="en-US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an open mind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perspective is yours.  Others have different perspectives.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possible that you are “wrong” and that others are “right”.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comfortable with being “wrong”.  Learn from it.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many different viewpoints.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 a new explanation if it explains the evidence better and has fewer contradictions.</a:t>
            </a:r>
          </a:p>
          <a:p>
            <a:r>
              <a:rPr lang="en-U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before you act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 your feelings from the facts.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acting because of an emotional impulse, or because it is logical?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 believe something because of the logic behind it?</a:t>
            </a:r>
            <a:endParaRPr 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5257800"/>
            <a:ext cx="2438400" cy="1436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Logical Fallacies</a:t>
            </a:r>
            <a:endParaRPr lang="en-US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fallacy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misunderstanding derived from faulty reasoning.</a:t>
            </a: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contradictions between answers.  </a:t>
            </a: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your best answer a logical answer?  Does it makes sense?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a Logical Fallacy: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Hasty Generalization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Cutting people with a knife is a crime.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Surgeons cut people with knives.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surgeons are criminals.</a:t>
            </a:r>
          </a:p>
          <a:p>
            <a:pPr marL="1257300" lvl="2" indent="-342900">
              <a:buFont typeface="+mj-lt"/>
              <a:buAutoNum type="arabicPeriod"/>
            </a:pPr>
            <a:endParaRPr lang="en-US" sz="1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>
              <a:buNone/>
            </a:pPr>
            <a:endParaRPr lang="en-US" sz="1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wirichar\Local Settings\Temporary Internet Files\Content.IE5\XKF39UMM\MCj0432538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657600"/>
            <a:ext cx="2590800" cy="2553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1143000"/>
            <a:ext cx="499410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You must be</a:t>
            </a:r>
          </a:p>
          <a:p>
            <a:pPr algn="r"/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willing to say,</a:t>
            </a:r>
          </a:p>
          <a:p>
            <a:pPr algn="r"/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don’t know.”</a:t>
            </a:r>
          </a:p>
          <a:p>
            <a:pPr algn="r"/>
            <a:endParaRPr lang="en-US" sz="4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then be willing to do something to change that.</a:t>
            </a:r>
            <a:endParaRPr 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wirichar\Local Settings\Temporary Internet Files\Content.IE5\XUXKEFKJ\MCj0441523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32766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999833"/>
            <a:ext cx="5467587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Thinking is </a:t>
            </a:r>
            <a:r>
              <a:rPr lang="en-US" sz="4400" u="sng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driven by 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It </a:t>
            </a:r>
            <a:r>
              <a:rPr lang="en-US" sz="4400" u="sng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driven by the </a:t>
            </a:r>
          </a:p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you ask.</a:t>
            </a:r>
            <a:endParaRPr lang="en-US" sz="4400" u="sng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Constantly Ask Questions</a:t>
            </a:r>
            <a:endParaRPr lang="en-US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lnSpcReduction="10000"/>
          </a:bodyPr>
          <a:lstStyle/>
          <a:p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the population increasing?  Is there an abundance of deer to hunt?</a:t>
            </a: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What?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effect is this increase having on the deer population?</a:t>
            </a: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Where?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is the population increasing?  Is it all over the Upper Peninsula, or just in isolated locations?</a:t>
            </a: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Who?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affected by the increase in the population of cougars?  Are the hunters affected?  The wolves?</a:t>
            </a: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When?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did this increase begin occurring?  How long will the increase continue?</a:t>
            </a:r>
            <a:endParaRPr lang="en-US" sz="19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How?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we stabilize the cougar population?</a:t>
            </a:r>
            <a:endParaRPr 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219200"/>
            <a:ext cx="7395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example:  Suppose you have just read an article that says that the</a:t>
            </a:r>
          </a:p>
          <a:p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cougar population of the Upper Peninsula is increasing.</a:t>
            </a:r>
            <a:endParaRPr lang="en-US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1168</Words>
  <Application>Microsoft Office PowerPoint</Application>
  <PresentationFormat>On-screen Show (4:3)</PresentationFormat>
  <Paragraphs>210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Critical Thinking</vt:lpstr>
      <vt:lpstr>Critical Thinking in Your Life</vt:lpstr>
      <vt:lpstr>Skills You Should Cultivate</vt:lpstr>
      <vt:lpstr>Active Learning</vt:lpstr>
      <vt:lpstr>Things to Keep in Mind</vt:lpstr>
      <vt:lpstr>Avoid Logical Fallacies</vt:lpstr>
      <vt:lpstr>Slide 7</vt:lpstr>
      <vt:lpstr>Slide 8</vt:lpstr>
      <vt:lpstr>Constantly Ask Questions</vt:lpstr>
      <vt:lpstr>Problem Solving System, Part I</vt:lpstr>
      <vt:lpstr>Problem Solving System, Part II</vt:lpstr>
      <vt:lpstr>Cubing</vt:lpstr>
      <vt:lpstr>Cubing Method</vt:lpstr>
      <vt:lpstr>Cubing Method, cont’d.</vt:lpstr>
      <vt:lpstr>Critical Thinking Key Words</vt:lpstr>
      <vt:lpstr>Slide 16</vt:lpstr>
      <vt:lpstr>Slide 17</vt:lpstr>
    </vt:vector>
  </TitlesOfParts>
  <Company>Northern Michigan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Thinking</dc:title>
  <dc:creator>Registered User</dc:creator>
  <cp:lastModifiedBy>Registered User</cp:lastModifiedBy>
  <cp:revision>75</cp:revision>
  <dcterms:created xsi:type="dcterms:W3CDTF">2010-02-09T19:16:09Z</dcterms:created>
  <dcterms:modified xsi:type="dcterms:W3CDTF">2010-03-04T16:54:03Z</dcterms:modified>
</cp:coreProperties>
</file>